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Roboto Mono"/>
      <p:regular r:id="rId17"/>
    </p:embeddedFont>
    <p:embeddedFont>
      <p:font typeface="Roboto Mono"/>
      <p:regular r:id="rId18"/>
    </p:embeddedFont>
    <p:embeddedFont>
      <p:font typeface="Roboto Mono"/>
      <p:regular r:id="rId19"/>
    </p:embeddedFont>
    <p:embeddedFont>
      <p:font typeface="Roboto Mono"/>
      <p:regular r:id="rId20"/>
    </p:embeddedFont>
    <p:embeddedFont>
      <p:font typeface="Roboto"/>
      <p:regular r:id="rId21"/>
    </p:embeddedFont>
    <p:embeddedFont>
      <p:font typeface="Roboto"/>
      <p:regular r:id="rId22"/>
    </p:embeddedFont>
    <p:embeddedFont>
      <p:font typeface="Roboto"/>
      <p:regular r:id="rId23"/>
    </p:embeddedFont>
    <p:embeddedFont>
      <p:font typeface="Roboto"/>
      <p:regular r:id="rId24"/>
    </p:embeddedFont>
    <p:embeddedFont>
      <p:font typeface="Roboto"/>
      <p:regular r:id="rId25"/>
    </p:embeddedFont>
    <p:embeddedFont>
      <p:font typeface="Roboto"/>
      <p:regular r:id="rId26"/>
    </p:embeddedFont>
    <p:embeddedFont>
      <p:font typeface="Roboto"/>
      <p:regular r:id="rId27"/>
    </p:embeddedFont>
    <p:embeddedFont>
      <p:font typeface="Roboto"/>
      <p:regular r:id="rId28"/>
    </p:embeddedFont>
    <p:embeddedFont>
      <p:font typeface="Roboto"/>
      <p:regular r:id="rId29"/>
    </p:embeddedFont>
    <p:embeddedFont>
      <p:font typeface="Roboto"/>
      <p:regular r:id="rId30"/>
    </p:embeddedFont>
    <p:embeddedFont>
      <p:font typeface="Roboto"/>
      <p:regular r:id="rId31"/>
    </p:embeddedFont>
    <p:embeddedFont>
      <p:font typeface="Roboto"/>
      <p:regular r:id="rId32"/>
    </p:embeddedFont>
    <p:embeddedFont>
      <p:font typeface="Roboto"/>
      <p:regular r:id="rId33"/>
    </p:embeddedFont>
    <p:embeddedFont>
      <p:font typeface="Roboto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Relationship Id="rId25" Type="http://schemas.openxmlformats.org/officeDocument/2006/relationships/font" Target="fonts/font9.fntdata"/><Relationship Id="rId26" Type="http://schemas.openxmlformats.org/officeDocument/2006/relationships/font" Target="fonts/font10.fntdata"/><Relationship Id="rId27" Type="http://schemas.openxmlformats.org/officeDocument/2006/relationships/font" Target="fonts/font11.fntdata"/><Relationship Id="rId28" Type="http://schemas.openxmlformats.org/officeDocument/2006/relationships/font" Target="fonts/font12.fntdata"/><Relationship Id="rId29" Type="http://schemas.openxmlformats.org/officeDocument/2006/relationships/font" Target="fonts/font13.fntdata"/><Relationship Id="rId30" Type="http://schemas.openxmlformats.org/officeDocument/2006/relationships/font" Target="fonts/font14.fntdata"/><Relationship Id="rId31" Type="http://schemas.openxmlformats.org/officeDocument/2006/relationships/font" Target="fonts/font15.fntdata"/><Relationship Id="rId32" Type="http://schemas.openxmlformats.org/officeDocument/2006/relationships/font" Target="fonts/font16.fntdata"/><Relationship Id="rId33" Type="http://schemas.openxmlformats.org/officeDocument/2006/relationships/font" Target="fonts/font17.fntdata"/><Relationship Id="rId34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17878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spc="-185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Zihinsel Dayanıklılık Geliştirme Yolları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537090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Zihinsel dayanıklılık, zorluklarla başa çıkma, esneklik gösterme ve olumsuzluklara rağmen dirençli olma yeteneğidir. Hayatı daha kolay ve daha mutlu yaşamanız için gereken önemli bir beceridir.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73167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6739295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6714768"/>
            <a:ext cx="208811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 Onur ULUSOY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860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1999" y="3447336"/>
            <a:ext cx="10719197" cy="671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250"/>
              </a:lnSpc>
              <a:buNone/>
            </a:pPr>
            <a:r>
              <a:rPr lang="en-US" sz="4200" spc="-127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Öz Bakım Alışkanlıkları Geliştirmek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751999" y="4441150"/>
            <a:ext cx="13126402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650" spc="-17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Öz bakım alışkanlıkları, zihinsel ve fiziksel sağlığınızı destekler. Kendinize zaman ayırmak, stres seviyesini azaltır ve motivasyonu artırır.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751999" y="5349002"/>
            <a:ext cx="13126402" cy="30480"/>
          </a:xfrm>
          <a:prstGeom prst="roundRect">
            <a:avLst>
              <a:gd name="adj" fmla="val 105753"/>
            </a:avLst>
          </a:prstGeom>
          <a:solidFill>
            <a:srgbClr val="595959"/>
          </a:solidFill>
          <a:ln/>
        </p:spPr>
      </p:sp>
      <p:sp>
        <p:nvSpPr>
          <p:cNvPr id="6" name="Shape 3"/>
          <p:cNvSpPr/>
          <p:nvPr/>
        </p:nvSpPr>
        <p:spPr>
          <a:xfrm>
            <a:off x="2852857" y="5349002"/>
            <a:ext cx="30480" cy="751999"/>
          </a:xfrm>
          <a:prstGeom prst="roundRect">
            <a:avLst>
              <a:gd name="adj" fmla="val 105753"/>
            </a:avLst>
          </a:prstGeom>
          <a:solidFill>
            <a:srgbClr val="595959"/>
          </a:solidFill>
          <a:ln/>
        </p:spPr>
      </p:sp>
      <p:sp>
        <p:nvSpPr>
          <p:cNvPr id="7" name="Shape 4"/>
          <p:cNvSpPr/>
          <p:nvPr/>
        </p:nvSpPr>
        <p:spPr>
          <a:xfrm>
            <a:off x="2626400" y="5107305"/>
            <a:ext cx="483394" cy="483394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8" name="Text 5"/>
          <p:cNvSpPr/>
          <p:nvPr/>
        </p:nvSpPr>
        <p:spPr>
          <a:xfrm>
            <a:off x="2776180" y="5187791"/>
            <a:ext cx="183833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spc="-76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1</a:t>
            </a:r>
            <a:endParaRPr lang="en-US" sz="2500" dirty="0"/>
          </a:p>
        </p:txBody>
      </p:sp>
      <p:sp>
        <p:nvSpPr>
          <p:cNvPr id="9" name="Text 6"/>
          <p:cNvSpPr/>
          <p:nvPr/>
        </p:nvSpPr>
        <p:spPr>
          <a:xfrm>
            <a:off x="1525072" y="6315908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100" spc="-63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Zaman Ayırma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966788" y="6780490"/>
            <a:ext cx="3802618" cy="68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650" spc="-17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Kendinize zaman ayırın ve hoşunuza giden şeylerle ilgilenin.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7299841" y="5349002"/>
            <a:ext cx="30480" cy="751999"/>
          </a:xfrm>
          <a:prstGeom prst="roundRect">
            <a:avLst>
              <a:gd name="adj" fmla="val 105753"/>
            </a:avLst>
          </a:prstGeom>
          <a:solidFill>
            <a:srgbClr val="595959"/>
          </a:solidFill>
          <a:ln/>
        </p:spPr>
      </p:sp>
      <p:sp>
        <p:nvSpPr>
          <p:cNvPr id="12" name="Shape 9"/>
          <p:cNvSpPr/>
          <p:nvPr/>
        </p:nvSpPr>
        <p:spPr>
          <a:xfrm>
            <a:off x="7073384" y="5107305"/>
            <a:ext cx="483394" cy="483394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13" name="Text 10"/>
          <p:cNvSpPr/>
          <p:nvPr/>
        </p:nvSpPr>
        <p:spPr>
          <a:xfrm>
            <a:off x="7223165" y="5187791"/>
            <a:ext cx="183833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spc="-76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2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5972056" y="6315908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100" spc="-63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Dinlenme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5413772" y="6780490"/>
            <a:ext cx="3802737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650" spc="-17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Yeterince dinlenin ve uyuyun.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11746944" y="5349002"/>
            <a:ext cx="30480" cy="751999"/>
          </a:xfrm>
          <a:prstGeom prst="roundRect">
            <a:avLst>
              <a:gd name="adj" fmla="val 105753"/>
            </a:avLst>
          </a:prstGeom>
          <a:solidFill>
            <a:srgbClr val="595959"/>
          </a:solidFill>
          <a:ln/>
        </p:spPr>
      </p:sp>
      <p:sp>
        <p:nvSpPr>
          <p:cNvPr id="17" name="Shape 14"/>
          <p:cNvSpPr/>
          <p:nvPr/>
        </p:nvSpPr>
        <p:spPr>
          <a:xfrm>
            <a:off x="11520487" y="5107305"/>
            <a:ext cx="483394" cy="483394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18" name="Text 15"/>
          <p:cNvSpPr/>
          <p:nvPr/>
        </p:nvSpPr>
        <p:spPr>
          <a:xfrm>
            <a:off x="11670268" y="5187791"/>
            <a:ext cx="183833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spc="-76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3</a:t>
            </a:r>
            <a:endParaRPr lang="en-US" sz="2500" dirty="0"/>
          </a:p>
        </p:txBody>
      </p:sp>
      <p:sp>
        <p:nvSpPr>
          <p:cNvPr id="19" name="Text 16"/>
          <p:cNvSpPr/>
          <p:nvPr/>
        </p:nvSpPr>
        <p:spPr>
          <a:xfrm>
            <a:off x="10419159" y="6315908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100" spc="-63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Hobi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9860875" y="6780490"/>
            <a:ext cx="3802737" cy="68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650" spc="-17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Yeni hobi edinin ve eğlenceli aktivitelerde bulunun.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7917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Zihinsel Dayanıklılık Nedir?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736890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Zihinsel dayanıklılık, stres, zorluk ve değişimlere karşı güçlü kalabilme yeteneğidir. Bu, zorluklara karşı dirençli olma, uyum sağlama ve iyileşme kapasitenizi ifade eder.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33589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6" name="Text 3"/>
          <p:cNvSpPr/>
          <p:nvPr/>
        </p:nvSpPr>
        <p:spPr>
          <a:xfrm>
            <a:off x="951905" y="4420910"/>
            <a:ext cx="1939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30906" y="4335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Esneklik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30906" y="482631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Değişen koşullara uyum sağlayabilme yeteneği.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433589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10" name="Text 7"/>
          <p:cNvSpPr/>
          <p:nvPr/>
        </p:nvSpPr>
        <p:spPr>
          <a:xfrm>
            <a:off x="4843582" y="4420910"/>
            <a:ext cx="1939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422583" y="4335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Direnç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22583" y="482631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Zorluklara rağmen devam edebilme yeteneği.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603408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14" name="Text 11"/>
          <p:cNvSpPr/>
          <p:nvPr/>
        </p:nvSpPr>
        <p:spPr>
          <a:xfrm>
            <a:off x="951905" y="6119098"/>
            <a:ext cx="1939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1530906" y="6034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Kontrol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1530906" y="652450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Duygularınızı ve tepkilerinizi yönetme yeteneği.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4685467" y="603408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18" name="Text 15"/>
          <p:cNvSpPr/>
          <p:nvPr/>
        </p:nvSpPr>
        <p:spPr>
          <a:xfrm>
            <a:off x="4843582" y="6119098"/>
            <a:ext cx="1939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6"/>
          <p:cNvSpPr/>
          <p:nvPr/>
        </p:nvSpPr>
        <p:spPr>
          <a:xfrm>
            <a:off x="5422583" y="6034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Umut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5422583" y="652450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Geleceğe dair olumlu bir bakış açısı.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2749"/>
            <a:ext cx="93736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Zihinsel Dayanıklılığın Önemi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5515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Zihinsel dayanıklılık, mutluluk, sağlık ve başarı için önemlidir. Stresle başa çıkma, hedeflere ulaşma ve olumsuzluklarla mücadele etme yeteneğinizi artırır.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3629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Kişisel Yaşam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94407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İlişkileri güçlendirir, daha iyi kararlar almaya yardımcı olur, stresle başa çıkmayı kolaylaştırır.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43629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Mesleki Yaşam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94407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Başarıya giden yolda ilerlemenizi sağlar, zorluklara karşı dirençli olmanızı sağlar, yaratıcılığı ve üretkenliği artırır.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872067" y="43629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Toplumsal Yaşam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872067" y="494407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Başkalarına yardımcı olma ve olumlu bir etki yaratma yeteneğinizi artırır.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6508" y="787718"/>
            <a:ext cx="7515463" cy="568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450"/>
              </a:lnSpc>
              <a:buNone/>
            </a:pPr>
            <a:r>
              <a:rPr lang="en-US" sz="3550" spc="-107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Stresle Başa Çıkma Teknikleri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36508" y="1628775"/>
            <a:ext cx="7870984" cy="872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250"/>
              </a:lnSpc>
              <a:buNone/>
            </a:pPr>
            <a:r>
              <a:rPr lang="en-US" sz="1400" spc="-14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Stresle başa çıkmak için sağlıklı ve etkili yöntemler geliştirmek, zihinsel dayanıklılığınızı artırmanın önemli bir parçasıdır. Stresle başa çıkma teknikleri, olumsuz düşünceleri ve duyguları yönetmenize yardımcı olur.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897850" y="2705933"/>
            <a:ext cx="22860" cy="4735949"/>
          </a:xfrm>
          <a:prstGeom prst="roundRect">
            <a:avLst>
              <a:gd name="adj" fmla="val 119334"/>
            </a:avLst>
          </a:prstGeom>
          <a:solidFill>
            <a:srgbClr val="595959"/>
          </a:solidFill>
          <a:ln/>
        </p:spPr>
      </p:sp>
      <p:sp>
        <p:nvSpPr>
          <p:cNvPr id="6" name="Shape 3"/>
          <p:cNvSpPr/>
          <p:nvPr/>
        </p:nvSpPr>
        <p:spPr>
          <a:xfrm>
            <a:off x="1090970" y="3103602"/>
            <a:ext cx="636508" cy="22860"/>
          </a:xfrm>
          <a:prstGeom prst="roundRect">
            <a:avLst>
              <a:gd name="adj" fmla="val 119334"/>
            </a:avLst>
          </a:prstGeom>
          <a:solidFill>
            <a:srgbClr val="595959"/>
          </a:solidFill>
          <a:ln/>
        </p:spPr>
      </p:sp>
      <p:sp>
        <p:nvSpPr>
          <p:cNvPr id="7" name="Shape 4"/>
          <p:cNvSpPr/>
          <p:nvPr/>
        </p:nvSpPr>
        <p:spPr>
          <a:xfrm>
            <a:off x="704731" y="2910483"/>
            <a:ext cx="409099" cy="409099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8" name="Text 5"/>
          <p:cNvSpPr/>
          <p:nvPr/>
        </p:nvSpPr>
        <p:spPr>
          <a:xfrm>
            <a:off x="831413" y="2978587"/>
            <a:ext cx="155615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spc="-64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1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909524" y="2887742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spc="-54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Nefes Teknikleri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909524" y="3280886"/>
            <a:ext cx="6597968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spc="-14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Derin nefes alıp verme, rahatlama ve stres azaltmaya yardımcı olur.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1090970" y="4333042"/>
            <a:ext cx="636508" cy="22860"/>
          </a:xfrm>
          <a:prstGeom prst="roundRect">
            <a:avLst>
              <a:gd name="adj" fmla="val 119334"/>
            </a:avLst>
          </a:prstGeom>
          <a:solidFill>
            <a:srgbClr val="595959"/>
          </a:solidFill>
          <a:ln/>
        </p:spPr>
      </p:sp>
      <p:sp>
        <p:nvSpPr>
          <p:cNvPr id="12" name="Shape 9"/>
          <p:cNvSpPr/>
          <p:nvPr/>
        </p:nvSpPr>
        <p:spPr>
          <a:xfrm>
            <a:off x="704731" y="4139922"/>
            <a:ext cx="409099" cy="409099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13" name="Text 10"/>
          <p:cNvSpPr/>
          <p:nvPr/>
        </p:nvSpPr>
        <p:spPr>
          <a:xfrm>
            <a:off x="831413" y="4208026"/>
            <a:ext cx="155615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spc="-64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2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1909524" y="4117181"/>
            <a:ext cx="2591633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spc="-54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Rahatlama Teknikleri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909524" y="4510326"/>
            <a:ext cx="6597968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spc="-14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Kas gevşetme teknikleri, gerginliği azaltır ve rahatlama sağlar.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1090970" y="5562481"/>
            <a:ext cx="636508" cy="22860"/>
          </a:xfrm>
          <a:prstGeom prst="roundRect">
            <a:avLst>
              <a:gd name="adj" fmla="val 119334"/>
            </a:avLst>
          </a:prstGeom>
          <a:solidFill>
            <a:srgbClr val="595959"/>
          </a:solidFill>
          <a:ln/>
        </p:spPr>
      </p:sp>
      <p:sp>
        <p:nvSpPr>
          <p:cNvPr id="17" name="Shape 14"/>
          <p:cNvSpPr/>
          <p:nvPr/>
        </p:nvSpPr>
        <p:spPr>
          <a:xfrm>
            <a:off x="704731" y="5369362"/>
            <a:ext cx="409099" cy="409099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18" name="Text 15"/>
          <p:cNvSpPr/>
          <p:nvPr/>
        </p:nvSpPr>
        <p:spPr>
          <a:xfrm>
            <a:off x="831413" y="5437465"/>
            <a:ext cx="155615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spc="-64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3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1909524" y="5346621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spc="-54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Olumlu Düşünme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909524" y="5739765"/>
            <a:ext cx="6597968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spc="-14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Olumlu düşünceler, stres seviyesini düşürür ve motivasyonu artırır.</a:t>
            </a:r>
            <a:endParaRPr lang="en-US" sz="1400" dirty="0"/>
          </a:p>
        </p:txBody>
      </p:sp>
      <p:sp>
        <p:nvSpPr>
          <p:cNvPr id="21" name="Shape 18"/>
          <p:cNvSpPr/>
          <p:nvPr/>
        </p:nvSpPr>
        <p:spPr>
          <a:xfrm>
            <a:off x="1090970" y="6791920"/>
            <a:ext cx="636508" cy="22860"/>
          </a:xfrm>
          <a:prstGeom prst="roundRect">
            <a:avLst>
              <a:gd name="adj" fmla="val 119334"/>
            </a:avLst>
          </a:prstGeom>
          <a:solidFill>
            <a:srgbClr val="595959"/>
          </a:solidFill>
          <a:ln/>
        </p:spPr>
      </p:sp>
      <p:sp>
        <p:nvSpPr>
          <p:cNvPr id="22" name="Shape 19"/>
          <p:cNvSpPr/>
          <p:nvPr/>
        </p:nvSpPr>
        <p:spPr>
          <a:xfrm>
            <a:off x="704731" y="6598801"/>
            <a:ext cx="409099" cy="409099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23" name="Text 20"/>
          <p:cNvSpPr/>
          <p:nvPr/>
        </p:nvSpPr>
        <p:spPr>
          <a:xfrm>
            <a:off x="831413" y="6666905"/>
            <a:ext cx="155615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spc="-64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4</a:t>
            </a:r>
            <a:endParaRPr lang="en-US" sz="2100" dirty="0"/>
          </a:p>
        </p:txBody>
      </p:sp>
      <p:sp>
        <p:nvSpPr>
          <p:cNvPr id="24" name="Text 21"/>
          <p:cNvSpPr/>
          <p:nvPr/>
        </p:nvSpPr>
        <p:spPr>
          <a:xfrm>
            <a:off x="1909524" y="6576060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spc="-54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Fiziksel Aktivite</a:t>
            </a:r>
            <a:endParaRPr lang="en-US" sz="1750" dirty="0"/>
          </a:p>
        </p:txBody>
      </p:sp>
      <p:sp>
        <p:nvSpPr>
          <p:cNvPr id="25" name="Text 22"/>
          <p:cNvSpPr/>
          <p:nvPr/>
        </p:nvSpPr>
        <p:spPr>
          <a:xfrm>
            <a:off x="1909524" y="6969204"/>
            <a:ext cx="6597968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spc="-14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Egzersiz yapmak, stres hormonlarını azaltır ve ruh halini iyileştirir.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7345" y="675203"/>
            <a:ext cx="7809309" cy="1191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650"/>
              </a:lnSpc>
              <a:buNone/>
            </a:pPr>
            <a:r>
              <a:rPr lang="en-US" sz="3750" spc="-113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Olumlu Düşünme Alışkanlığı Kazanmak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667345" y="2153007"/>
            <a:ext cx="7809309" cy="610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spc="-15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Olumlu düşünme, zorluklara karşı daha güçlü ve dirençli olmanıza yardımcı olur. Olumsuz düşünceleri pozitiflere dönüştürmek, hayata daha olumlu bir bakış açısı kazanmanızı sağlar.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45" y="2977753"/>
            <a:ext cx="953453" cy="15255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906786" y="3168372"/>
            <a:ext cx="3531394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spc="-56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Negatif Düşünceleri Tanıma</a:t>
            </a:r>
            <a:endParaRPr lang="en-US" sz="1850" dirty="0"/>
          </a:p>
        </p:txBody>
      </p:sp>
      <p:sp>
        <p:nvSpPr>
          <p:cNvPr id="7" name="Text 3"/>
          <p:cNvSpPr/>
          <p:nvPr/>
        </p:nvSpPr>
        <p:spPr>
          <a:xfrm>
            <a:off x="1906786" y="3580567"/>
            <a:ext cx="6569869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15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Negatif düşüncelerinizi fark edin ve onları tanımak için çaba gösterin.</a:t>
            </a:r>
            <a:endParaRPr lang="en-US" sz="15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45" y="4503301"/>
            <a:ext cx="953453" cy="15255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906786" y="4693920"/>
            <a:ext cx="3395543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spc="-56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Düşüncelerinizi Sorgulama</a:t>
            </a:r>
            <a:endParaRPr lang="en-US" sz="1850" dirty="0"/>
          </a:p>
        </p:txBody>
      </p:sp>
      <p:sp>
        <p:nvSpPr>
          <p:cNvPr id="10" name="Text 5"/>
          <p:cNvSpPr/>
          <p:nvPr/>
        </p:nvSpPr>
        <p:spPr>
          <a:xfrm>
            <a:off x="1906786" y="5106114"/>
            <a:ext cx="6569869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15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Negatif düşüncelerinizi sorgulayın ve onları gerçekçi bir şekilde değerlendirin.</a:t>
            </a:r>
            <a:endParaRPr lang="en-US" sz="150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45" y="6028849"/>
            <a:ext cx="953453" cy="152554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906786" y="6219468"/>
            <a:ext cx="3123843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spc="-56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Olumlu Değişimler Yapma</a:t>
            </a:r>
            <a:endParaRPr lang="en-US" sz="1850" dirty="0"/>
          </a:p>
        </p:txBody>
      </p:sp>
      <p:sp>
        <p:nvSpPr>
          <p:cNvPr id="13" name="Text 7"/>
          <p:cNvSpPr/>
          <p:nvPr/>
        </p:nvSpPr>
        <p:spPr>
          <a:xfrm>
            <a:off x="1906786" y="6631662"/>
            <a:ext cx="6569869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15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Olumsuz düşüncelerinizi pozitif düşüncelerle değiştirin.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4316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Farkındalık ve Meditasyon Uygulamaları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30088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Farkındalık ve meditasyon, zihninizi şimdiye odaklamanıza ve stres seviyenizi azaltmanıza yardımcı olur. Bunlar, zihinsel dayanıklılığı geliştirmek için etkili araçlardır.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644747"/>
            <a:ext cx="7556421" cy="2041684"/>
          </a:xfrm>
          <a:prstGeom prst="roundRect">
            <a:avLst>
              <a:gd name="adj" fmla="val 166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01410" y="4652367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028224" y="479607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Farkındalık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4802624" y="4796076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Günlük yaşamda sadece şimdiye odaklanma pratiği.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5665589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28224" y="580929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Meditasyon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802624" y="5809298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Konsantrasyon ve rahatlama tekniklerini içeren bir uygulama.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536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049" y="3359468"/>
            <a:ext cx="8476178" cy="688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spc="-130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Hedef Belirleme ve Planlama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771049" y="4378285"/>
            <a:ext cx="1308830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1700" spc="-17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Hedef belirleme ve planlama, zihinsel dayanıklılığı güçlendirmek için önemlidir. Hedefleriniz, size yön verir ve sizi motive eder.</a:t>
            </a:r>
            <a:endParaRPr lang="en-US" sz="17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49" y="4978479"/>
            <a:ext cx="550664" cy="55066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71049" y="5749409"/>
            <a:ext cx="3024188" cy="688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Hedefleri Belirleyin</a:t>
            </a:r>
            <a:endParaRPr lang="en-US" sz="2150" dirty="0"/>
          </a:p>
        </p:txBody>
      </p:sp>
      <p:sp>
        <p:nvSpPr>
          <p:cNvPr id="7" name="Text 3"/>
          <p:cNvSpPr/>
          <p:nvPr/>
        </p:nvSpPr>
        <p:spPr>
          <a:xfrm>
            <a:off x="771049" y="6569988"/>
            <a:ext cx="3024188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17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Kendinize gerçekçi ve ulaşılabilir hedefler belirleyin.</a:t>
            </a:r>
            <a:endParaRPr lang="en-US" sz="17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635" y="4978479"/>
            <a:ext cx="550664" cy="55066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125635" y="5749409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Planlama Yapın</a:t>
            </a:r>
            <a:endParaRPr lang="en-US" sz="2150" dirty="0"/>
          </a:p>
        </p:txBody>
      </p:sp>
      <p:sp>
        <p:nvSpPr>
          <p:cNvPr id="10" name="Text 5"/>
          <p:cNvSpPr/>
          <p:nvPr/>
        </p:nvSpPr>
        <p:spPr>
          <a:xfrm>
            <a:off x="4125635" y="6225778"/>
            <a:ext cx="3024307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17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Hedeflerinize ulaşmak için adım adım planlar yapın.</a:t>
            </a:r>
            <a:endParaRPr lang="en-US" sz="170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340" y="4978479"/>
            <a:ext cx="550664" cy="55066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0340" y="5749409"/>
            <a:ext cx="3024307" cy="688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İlerlemeyi Takip Edin</a:t>
            </a:r>
            <a:endParaRPr lang="en-US" sz="2150" dirty="0"/>
          </a:p>
        </p:txBody>
      </p:sp>
      <p:sp>
        <p:nvSpPr>
          <p:cNvPr id="13" name="Text 7"/>
          <p:cNvSpPr/>
          <p:nvPr/>
        </p:nvSpPr>
        <p:spPr>
          <a:xfrm>
            <a:off x="7480340" y="6569988"/>
            <a:ext cx="3024307" cy="1057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17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İlerlemenizi düzenli olarak değerlendirin ve gerekirse planlarınızı ayarlayın.</a:t>
            </a:r>
            <a:endParaRPr lang="en-US" sz="170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5045" y="4978479"/>
            <a:ext cx="550664" cy="550664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835045" y="5749409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Başarıyı Kutlayın</a:t>
            </a:r>
            <a:endParaRPr lang="en-US" sz="2150" dirty="0"/>
          </a:p>
        </p:txBody>
      </p:sp>
      <p:sp>
        <p:nvSpPr>
          <p:cNvPr id="16" name="Text 9"/>
          <p:cNvSpPr/>
          <p:nvPr/>
        </p:nvSpPr>
        <p:spPr>
          <a:xfrm>
            <a:off x="10835045" y="6225778"/>
            <a:ext cx="3024307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17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Hedeflerinize ulaştığınızda başarılarınızı kutlayın.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9503" y="620316"/>
            <a:ext cx="7564993" cy="140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00" spc="-133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Sosyal Destek Ağlarını Güçlendirmek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789503" y="2368272"/>
            <a:ext cx="7564993" cy="1082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Güçlü sosyal destek ağları, stresle başa çıkmak ve zorluklara karşı daha dirençli olmak için önemlidir. Aileniz, arkadaşlarınız ve sevdiklerinizle sağlıklı ilişkiler kurun.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89503" y="3704987"/>
            <a:ext cx="3669744" cy="2021681"/>
          </a:xfrm>
          <a:prstGeom prst="roundRect">
            <a:avLst>
              <a:gd name="adj" fmla="val 1674"/>
            </a:avLst>
          </a:prstGeom>
          <a:solidFill>
            <a:srgbClr val="404040"/>
          </a:solidFill>
          <a:ln/>
        </p:spPr>
      </p:sp>
      <p:sp>
        <p:nvSpPr>
          <p:cNvPr id="6" name="Text 3"/>
          <p:cNvSpPr/>
          <p:nvPr/>
        </p:nvSpPr>
        <p:spPr>
          <a:xfrm>
            <a:off x="1015008" y="3930491"/>
            <a:ext cx="2819638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Güvenli Ortam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15008" y="4418171"/>
            <a:ext cx="3218736" cy="1082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Güvenebileceğiniz ve destek alabileceğiniz kişilerle çevrenizi oluşturun.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4752" y="3704987"/>
            <a:ext cx="3669744" cy="2021681"/>
          </a:xfrm>
          <a:prstGeom prst="roundRect">
            <a:avLst>
              <a:gd name="adj" fmla="val 1674"/>
            </a:avLst>
          </a:prstGeom>
          <a:solidFill>
            <a:srgbClr val="404040"/>
          </a:solidFill>
          <a:ln/>
        </p:spPr>
      </p:sp>
      <p:sp>
        <p:nvSpPr>
          <p:cNvPr id="9" name="Text 6"/>
          <p:cNvSpPr/>
          <p:nvPr/>
        </p:nvSpPr>
        <p:spPr>
          <a:xfrm>
            <a:off x="4910257" y="3930491"/>
            <a:ext cx="2819638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Paylaşım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0257" y="4418171"/>
            <a:ext cx="3218736" cy="7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Duygularınızı ve düşüncelerinizi açıkça paylaşın.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89503" y="5952172"/>
            <a:ext cx="7564993" cy="1660684"/>
          </a:xfrm>
          <a:prstGeom prst="roundRect">
            <a:avLst>
              <a:gd name="adj" fmla="val 2037"/>
            </a:avLst>
          </a:prstGeom>
          <a:solidFill>
            <a:srgbClr val="404040"/>
          </a:solidFill>
          <a:ln/>
        </p:spPr>
      </p:sp>
      <p:sp>
        <p:nvSpPr>
          <p:cNvPr id="12" name="Text 9"/>
          <p:cNvSpPr/>
          <p:nvPr/>
        </p:nvSpPr>
        <p:spPr>
          <a:xfrm>
            <a:off x="1015008" y="6177677"/>
            <a:ext cx="2819638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Destek Olma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15008" y="6665357"/>
            <a:ext cx="7113984" cy="7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18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Çevrenizdeki insanlara destek olmak, kendi zihinsel dayanıklılığınızı da artırır.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073" y="607457"/>
            <a:ext cx="11018520" cy="690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spc="-130" kern="0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Fiziksel Aktivite ve Sağlıklı Yaşam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773073" y="1739384"/>
            <a:ext cx="13084254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1700" spc="-17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Fiziksel aktivite, ruh halini iyileştirir, stres seviyesini azaltır ve genel sağlığı artırır. Sağlıklı bir yaşam tarzı benimsemek, zihinsel dayanıklılığı artırmanın önemli bir yoludur.</a:t>
            </a:r>
            <a:endParaRPr lang="en-US" sz="17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073" y="2694623"/>
            <a:ext cx="6376511" cy="394096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73073" y="691169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Beslenme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3073" y="7389257"/>
            <a:ext cx="6376511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17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Dengeli ve besleyici bir diyet uygulayın.</a:t>
            </a:r>
            <a:endParaRPr lang="en-US" sz="17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816" y="2694623"/>
            <a:ext cx="6376511" cy="394096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80816" y="691169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E5E0D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Uyku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7480816" y="7389257"/>
            <a:ext cx="6376511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17" kern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Yeterince uyumak, fiziksel ve zihinsel sağlığı destekler.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2024-09-18T08:05:04Z</dcterms:created>
  <dcterms:modified xsi:type="dcterms:W3CDTF">2024-09-18T08:05:04Z</dcterms:modified>
</cp:coreProperties>
</file>