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Saira Medium" panose="020B0604020202020204" charset="-94"/>
      <p:regular r:id="rId27"/>
    </p:embeddedFont>
    <p:embeddedFont>
      <p:font typeface="Roboto" panose="020B0604020202020204" charset="0"/>
      <p:regular r:id="rId28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5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63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0303">
              <a:alpha val="7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3752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Yapay Zeka ve Sahte Bilgi: Gerçeği Nasıl Ayırt Ederiz?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812149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10" y="4819769"/>
            <a:ext cx="347663" cy="34766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270040" y="4795242"/>
            <a:ext cx="2119670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tr-TR" sz="2200" b="1" dirty="0" smtClean="0">
                <a:solidFill>
                  <a:srgbClr val="E5E0DF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Abbas Sıdıka Çalık Anadolu Lisesi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33656"/>
            <a:ext cx="693420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Tarih ve Bağlam Önemlidir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299960" y="4582597"/>
            <a:ext cx="30480" cy="2948583"/>
          </a:xfrm>
          <a:prstGeom prst="roundRect">
            <a:avLst>
              <a:gd name="adj" fmla="val 669768"/>
            </a:avLst>
          </a:prstGeom>
          <a:solidFill>
            <a:srgbClr val="FFFFFF">
              <a:alpha val="24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6296739" y="5077658"/>
            <a:ext cx="793790" cy="30480"/>
          </a:xfrm>
          <a:prstGeom prst="roundRect">
            <a:avLst>
              <a:gd name="adj" fmla="val 669768"/>
            </a:avLst>
          </a:prstGeom>
          <a:solidFill>
            <a:srgbClr val="FC8337"/>
          </a:solidFill>
          <a:ln/>
        </p:spPr>
      </p:sp>
      <p:sp>
        <p:nvSpPr>
          <p:cNvPr id="6" name="Shape 3"/>
          <p:cNvSpPr/>
          <p:nvPr/>
        </p:nvSpPr>
        <p:spPr>
          <a:xfrm>
            <a:off x="7060049" y="4837748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249954" y="4922758"/>
            <a:ext cx="13037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793790" y="4809411"/>
            <a:ext cx="527387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İçeriğin yayınlanma tarihi ve güncelliği önemlidir. Eski bir haberin günümüzde gerçekmiş gibi sunulması sahtelik göstergesidir.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7539871" y="6211729"/>
            <a:ext cx="793790" cy="30480"/>
          </a:xfrm>
          <a:prstGeom prst="roundRect">
            <a:avLst>
              <a:gd name="adj" fmla="val 669768"/>
            </a:avLst>
          </a:prstGeom>
          <a:solidFill>
            <a:srgbClr val="FC8337"/>
          </a:solidFill>
          <a:ln/>
        </p:spPr>
      </p:sp>
      <p:sp>
        <p:nvSpPr>
          <p:cNvPr id="10" name="Shape 7"/>
          <p:cNvSpPr/>
          <p:nvPr/>
        </p:nvSpPr>
        <p:spPr>
          <a:xfrm>
            <a:off x="7060049" y="5971818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211258" y="6056828"/>
            <a:ext cx="20788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8562737" y="5943481"/>
            <a:ext cx="527387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Olayın genel bağlamını araştırmak, gerçek olup olmadığını anlamada yardımcı olur.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47003"/>
            <a:ext cx="737639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Eleştirel Düşünme Becerileri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69594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4922758"/>
            <a:ext cx="115685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Bilgiye karşı sorgulayıcı bir yaklaşım benimsemek önemlidir.</a:t>
            </a:r>
            <a:endParaRPr lang="en-US" sz="175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6056828"/>
            <a:ext cx="1134070" cy="1360884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2268022" y="6283643"/>
            <a:ext cx="115685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"Çok iyi görünüyorsa, muhtemelen sahte" prensibini hatırlamak gerekir.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293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3640" y="610672"/>
            <a:ext cx="7589520" cy="1387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50"/>
              </a:lnSpc>
              <a:buNone/>
            </a:pPr>
            <a:r>
              <a:rPr lang="en-US" sz="43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Teknolojik Araçlar ve Doğrulama Siteleri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6263640" y="2442567"/>
            <a:ext cx="7589520" cy="73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dirty="0">
                <a:solidFill>
                  <a:srgbClr val="FC8337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1</a:t>
            </a:r>
            <a:endParaRPr lang="en-US" sz="5750" dirty="0"/>
          </a:p>
        </p:txBody>
      </p:sp>
      <p:sp>
        <p:nvSpPr>
          <p:cNvPr id="5" name="Text 2"/>
          <p:cNvSpPr/>
          <p:nvPr/>
        </p:nvSpPr>
        <p:spPr>
          <a:xfrm>
            <a:off x="8670250" y="3452932"/>
            <a:ext cx="2776180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Ters Görüntü Arama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263640" y="3933230"/>
            <a:ext cx="7589520" cy="710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Görüntüyü Google'da ters görüntü arama aracılığıyla aradığınızda kaynağını ve benzer görselleri bulabilirsiniz.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263640" y="5421035"/>
            <a:ext cx="7589520" cy="73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dirty="0">
                <a:solidFill>
                  <a:srgbClr val="FC8337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2</a:t>
            </a:r>
            <a:endParaRPr lang="en-US" sz="5750" dirty="0"/>
          </a:p>
        </p:txBody>
      </p:sp>
      <p:sp>
        <p:nvSpPr>
          <p:cNvPr id="8" name="Text 5"/>
          <p:cNvSpPr/>
          <p:nvPr/>
        </p:nvSpPr>
        <p:spPr>
          <a:xfrm>
            <a:off x="8670250" y="6431399"/>
            <a:ext cx="2776180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Doğrulama Siteleri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6263640" y="6911697"/>
            <a:ext cx="7589520" cy="710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Fact-checking web siteleri, haberlerin doğruluğunu kontrol etmek için yararlı kaynaklardır.</a:t>
            </a:r>
            <a:endParaRPr lang="en-US" sz="17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62600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Sosyal Medya Tuzakları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39064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Viral İçerikler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96859"/>
            <a:ext cx="3785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Çok paylaşılan veya beğenilen içeriklere karşı dikkatli olmak önemlidir.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686782" y="4194453"/>
            <a:ext cx="10858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051256" y="39064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Düşünme Alışkanlığı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051256" y="4396859"/>
            <a:ext cx="378535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Her şeyi paylaşmadan önce doğru olup olmadığını kontrol etmek önemlidir.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802410" y="4743807"/>
            <a:ext cx="17323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2</a:t>
            </a:r>
            <a:endParaRPr lang="en-US" sz="2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88463"/>
            <a:ext cx="849963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Duygusal Manipülasyona Dikkat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50870"/>
            <a:ext cx="3260646" cy="1306949"/>
          </a:xfrm>
          <a:prstGeom prst="roundRect">
            <a:avLst>
              <a:gd name="adj" fmla="val 15620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43464" y="3577590"/>
            <a:ext cx="10858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4281249" y="33776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Korku ve Öfke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4281249" y="3868103"/>
            <a:ext cx="634900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Korku ve öfke uyandıran içeriklere karşı uyanık olmak önemlidir.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167783" y="4442579"/>
            <a:ext cx="9555480" cy="15240"/>
          </a:xfrm>
          <a:prstGeom prst="roundRect">
            <a:avLst>
              <a:gd name="adj" fmla="val 1339536"/>
            </a:avLst>
          </a:prstGeom>
          <a:solidFill>
            <a:srgbClr val="FC8337"/>
          </a:solidFill>
          <a:ln/>
        </p:spPr>
      </p:sp>
      <p:sp>
        <p:nvSpPr>
          <p:cNvPr id="8" name="Shape 6"/>
          <p:cNvSpPr/>
          <p:nvPr/>
        </p:nvSpPr>
        <p:spPr>
          <a:xfrm>
            <a:off x="793790" y="4571167"/>
            <a:ext cx="6521410" cy="1669852"/>
          </a:xfrm>
          <a:prstGeom prst="roundRect">
            <a:avLst>
              <a:gd name="adj" fmla="val 12225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043464" y="5179338"/>
            <a:ext cx="17323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542014" y="4797981"/>
            <a:ext cx="32375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Rasyonel Değerlendirme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542014" y="5288399"/>
            <a:ext cx="60677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Duygusal tepkilerimize kapılmadan, bilgileri rasyonel bir şekilde değerlendirmeliyiz.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1055"/>
            <a:ext cx="78095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Uzman Görüşlerine Başvurma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983462"/>
            <a:ext cx="6351270" cy="392537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1923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Güvenilir Uzmanlar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682740"/>
            <a:ext cx="63512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Alanında uzman kişilerin görüşlerine başvurmak, doğru bilgiye ulaşmamıza yardımcı olur.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221" y="1983462"/>
            <a:ext cx="6351389" cy="392537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85221" y="61923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Bilimsel Konsensüs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85221" y="6682740"/>
            <a:ext cx="63513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Bilimsel konsensüsün önemini göz önünde bulundurmak, yanlış bilgilerden korunmada önemlidir.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35348"/>
            <a:ext cx="829377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Medya Okuryazarlığı Geliştirme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424" y="2997756"/>
            <a:ext cx="3228022" cy="166985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000143" y="3822383"/>
            <a:ext cx="10858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895261" y="32245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Medya Türleri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895261" y="3714988"/>
            <a:ext cx="7714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Farklı medya türlerini ve özelliklerini anlamak, bilgiyi daha iyi değerlendirmemizi sağlar.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1339536"/>
            </a:avLst>
          </a:prstGeom>
          <a:solidFill>
            <a:srgbClr val="FC8337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94" y="4724281"/>
            <a:ext cx="6456164" cy="166985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67758" y="5332452"/>
            <a:ext cx="17323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7509272" y="4951095"/>
            <a:ext cx="41709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Bilgi Kaynaklarını Çeşitlendirme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7509272" y="5441513"/>
            <a:ext cx="610052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Farklı kaynaklardan bilgi edinmek, daha geniş bir bakış açısı elde etmemize yardımcı olur.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052" y="473750"/>
            <a:ext cx="8770620" cy="538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200"/>
              </a:lnSpc>
              <a:buNone/>
            </a:pPr>
            <a:r>
              <a:rPr lang="en-US" sz="33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Kişisel Sorumluluk: Yanlış Bilgiyi Yaymamak</a:t>
            </a:r>
            <a:endParaRPr lang="en-US" sz="33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52" y="1356717"/>
            <a:ext cx="10197584" cy="5507831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550450" y="6895028"/>
            <a:ext cx="172283" cy="172283"/>
          </a:xfrm>
          <a:prstGeom prst="roundRect">
            <a:avLst>
              <a:gd name="adj" fmla="val 10615"/>
            </a:avLst>
          </a:prstGeom>
          <a:solidFill>
            <a:srgbClr val="4B1E01"/>
          </a:solidFill>
          <a:ln/>
        </p:spPr>
      </p:sp>
      <p:sp>
        <p:nvSpPr>
          <p:cNvPr id="5" name="Text 2"/>
          <p:cNvSpPr/>
          <p:nvPr/>
        </p:nvSpPr>
        <p:spPr>
          <a:xfrm>
            <a:off x="4783693" y="6895028"/>
            <a:ext cx="841891" cy="172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Doğrulama</a:t>
            </a:r>
            <a:endParaRPr lang="en-US" sz="1350" dirty="0"/>
          </a:p>
        </p:txBody>
      </p:sp>
      <p:sp>
        <p:nvSpPr>
          <p:cNvPr id="6" name="Shape 3"/>
          <p:cNvSpPr/>
          <p:nvPr/>
        </p:nvSpPr>
        <p:spPr>
          <a:xfrm>
            <a:off x="5777984" y="6895028"/>
            <a:ext cx="172283" cy="172283"/>
          </a:xfrm>
          <a:prstGeom prst="roundRect">
            <a:avLst>
              <a:gd name="adj" fmla="val 10615"/>
            </a:avLst>
          </a:prstGeom>
          <a:solidFill>
            <a:srgbClr val="FC731D"/>
          </a:solidFill>
          <a:ln/>
        </p:spPr>
      </p:sp>
      <p:sp>
        <p:nvSpPr>
          <p:cNvPr id="7" name="Text 4"/>
          <p:cNvSpPr/>
          <p:nvPr/>
        </p:nvSpPr>
        <p:spPr>
          <a:xfrm>
            <a:off x="6011228" y="6895028"/>
            <a:ext cx="751165" cy="172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Paylaşma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603052" y="7261146"/>
            <a:ext cx="13424297" cy="551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5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Doğrulanmamış bilgileri paylaşmanın, dezenformasyonun yayılmasına katkıda bulunabileceğini unutmamalıyız. Hatalı paylaşımları düzeltmek, doğru bilginin yayılmasına yardımcı olur.</a:t>
            </a:r>
            <a:endParaRPr lang="en-US" sz="13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84190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Yapay Zeka ve Etik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094917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Yapay zekanın tıbbi teşhis, iklim değişikliği araştırmaları ve eğitim gibi birçok alanda olumlu kullanımları vardır.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599521" y="4094917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YZ'nin etik kullanımını sağlamak, toplumun refahı için büyük önem taşır. Yapay zekanın kontrolsüz gelişimi, insan hakları ve özgürlükleri için tehdit oluşturabilir.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7867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Özet: Gerçeği Ayırt Etmenin Anahtarları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791545"/>
            <a:ext cx="396835" cy="396835"/>
          </a:xfrm>
          <a:prstGeom prst="roundRect">
            <a:avLst>
              <a:gd name="adj" fmla="val 51443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903839" y="3791545"/>
            <a:ext cx="693277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Kaynakları kontrol etmek, bilgiyi sorgulamak, duygusal manipülasyona dikkat etmek, uzman görüşlerine başvurmak ve medya okuryazarlığı geliştirmek, gerçeği ayırt etmede önemli adımlardır.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5725120"/>
            <a:ext cx="396835" cy="396835"/>
          </a:xfrm>
          <a:prstGeom prst="roundRect">
            <a:avLst>
              <a:gd name="adj" fmla="val 51443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903839" y="5725120"/>
            <a:ext cx="693277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Sürekli öğrenme ve eleştirel düşünme yeteneğimizi geliştirerek, bilgi kirliliğiyle mücadele edebiliriz.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170634"/>
            <a:ext cx="80074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Giriş: Dijital Çağda Bilgi Kirliliği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333042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İnternet ve sosyal medyanın bilgi yayılımındaki rolü, bilgiye erişimi kolaylaştırdı. Ancak bu kolaylık, bilgi kirliliği riskini de beraberinde getirdi. Yapay zekanın içerik üretimindeki artan etkisi ise durumu daha da karmaşıklaştırdı.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6715"/>
            <a:ext cx="1037963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Sonuç: Bilinçli Dijital Vatandaşlar Olalım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645093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2645093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2645093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2645093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16708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Gençler, dijital çağın bilinçli vatandaşları olarak, doğru bilginin yayılmasında önemli bir role sahipler. Eleştirel düşünmenin gücünden yararlanarak, dezenformasyonun yayılmasını önleyebilir, doğru ve güvenilir bilgiye ulaşmayı sağlayabiliriz.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3360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Yapay Zeka Nedir?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640110"/>
            <a:ext cx="396835" cy="396835"/>
          </a:xfrm>
          <a:prstGeom prst="roundRect">
            <a:avLst>
              <a:gd name="adj" fmla="val 51443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417439" y="5640110"/>
            <a:ext cx="578441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Yapay zeka (YZ), bilgisayarların insan benzeri düşünme ve öğrenme yeteneği kazanmasını sağlayan bir alandır.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428667" y="5640110"/>
            <a:ext cx="396835" cy="396835"/>
          </a:xfrm>
          <a:prstGeom prst="roundRect">
            <a:avLst>
              <a:gd name="adj" fmla="val 51443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052316" y="5640110"/>
            <a:ext cx="578441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YZ günlük hayatımızda her yerde; akıllı telefonlardaki sesli asistanlardan, online alışveriş sitelerindeki kişiselleştirilmiş önerilere kadar birçok alanda kullanılıyor.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841903"/>
            <a:ext cx="743878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Yapay Zeka ve İçerik Üretimi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094917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YZ artık metin, görüntü ve video oluşturmada yaygın olarak kullanılıyor.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599521" y="4094917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Deepfake teknolojisi, gerçekçi sahte videolar oluşturmak için YZ'yi kullanır. Bu videolarda, gerçek kişilerin yüzleri başka kişilerin üzerine bindirilebiliyor.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70259"/>
            <a:ext cx="72465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Sahte Haberlerin Tehlikeleri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119199"/>
            <a:ext cx="7556421" cy="1588056"/>
          </a:xfrm>
          <a:prstGeom prst="roundRect">
            <a:avLst>
              <a:gd name="adj" fmla="val 12855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29864" y="3368873"/>
            <a:ext cx="705707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Yanlış veya sahte haberler (dezenformasyon), toplumu manipüle edebilir, sosyal huzursuzluk yaratabilir ve demokratik süreçleri baltalayabilir.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4934069"/>
            <a:ext cx="7556421" cy="1225153"/>
          </a:xfrm>
          <a:prstGeom prst="roundRect">
            <a:avLst>
              <a:gd name="adj" fmla="val 16663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529864" y="5183743"/>
            <a:ext cx="705707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Yanlış bilgilerin yayılma hızı oldukça yüksektir, çünkü internet ve sosyal medya aracılığıyla hızlı bir şekilde paylaşılıyorlar.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1324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Yapay Zeka Üretimi Metinleri Tanıma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3870960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4664750"/>
            <a:ext cx="36080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YZ ile üretilen metinlerde, dil kullanımı doğal olmayabilir. Cümleler aşırı mükemmel veya akıcı olabilir.</a:t>
            </a:r>
            <a:endParaRPr lang="en-US" sz="175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8421" y="3870960"/>
            <a:ext cx="566976" cy="56697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0228421" y="4664750"/>
            <a:ext cx="360818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Yazım hataları, tutarsızlıklar veya genel anlamda mantıksızlıklar dikkat çekici olabilir.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023354"/>
            <a:ext cx="739568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Sahte Görselleri Tespit Etme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276368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Görüntülerde bulanıklık, renk dengesizliği, doğal olmayan gölgelendirme veya perspektif hataları olabilir.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599521" y="4276368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Arkaplanda veya detaylarda tutarsızlıklar olabilir; örneğin, bir kişi fotoğrafında elindeki telefonun yansıması eksik olabilir.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497586"/>
            <a:ext cx="82416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Deepfake Videoları Analiz Etme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801678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3694" y="5886688"/>
            <a:ext cx="13037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5801678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Yüz hareketleri, göz kırpma veya dudak hareketleri gibi, gerçekçi olmayabilir.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428667" y="5801678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579876" y="5886688"/>
            <a:ext cx="20788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E5E0D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2</a:t>
            </a:r>
            <a:endParaRPr lang="en-US" sz="2650" dirty="0"/>
          </a:p>
        </p:txBody>
      </p:sp>
      <p:sp>
        <p:nvSpPr>
          <p:cNvPr id="9" name="Text 6"/>
          <p:cNvSpPr/>
          <p:nvPr/>
        </p:nvSpPr>
        <p:spPr>
          <a:xfrm>
            <a:off x="8165783" y="5801678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Ses ve görüntü arasında uyumsuzluklar olabilir; örneğin, bir kişinin sesi ve dudak hareketleri senkron olmayabilir.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8846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Saira Medium" pitchFamily="34" charset="0"/>
                <a:ea typeface="Saira Medium" pitchFamily="34" charset="-122"/>
                <a:cs typeface="Saira Medium" pitchFamily="34" charset="-120"/>
              </a:rPr>
              <a:t>Kaynak Kontrolü: Güvenilir mi?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746183"/>
            <a:ext cx="170021" cy="362903"/>
          </a:xfrm>
          <a:prstGeom prst="roundRect">
            <a:avLst>
              <a:gd name="adj" fmla="val 120071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03973" y="3746183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Haber kaynağının güvenilirliğini değerlendirmek önemlidir.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1133951" y="4335899"/>
            <a:ext cx="170021" cy="725805"/>
          </a:xfrm>
          <a:prstGeom prst="roundRect">
            <a:avLst>
              <a:gd name="adj" fmla="val 120071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644134" y="4335899"/>
            <a:ext cx="6706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Kaynakın geçmişine, yayın politikalarına ve itibarına bakmak faydalı olabilir.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474232" y="5288518"/>
            <a:ext cx="170021" cy="725805"/>
          </a:xfrm>
          <a:prstGeom prst="roundRect">
            <a:avLst>
              <a:gd name="adj" fmla="val 120071"/>
            </a:avLst>
          </a:prstGeom>
          <a:solidFill>
            <a:srgbClr val="030303"/>
          </a:solidFill>
          <a:ln w="22860">
            <a:solidFill>
              <a:srgbClr val="FC833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984415" y="5288518"/>
            <a:ext cx="63657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Çapraz kaynak kontrolü yaparak farklı kaynaklardaki bilgileri karşılaştırabilirsiniz.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717</Words>
  <Application>Microsoft Office PowerPoint</Application>
  <PresentationFormat>Özel</PresentationFormat>
  <Paragraphs>101</Paragraphs>
  <Slides>20</Slides>
  <Notes>20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6" baseType="lpstr">
      <vt:lpstr>Calibri</vt:lpstr>
      <vt:lpstr>Saira Medium</vt:lpstr>
      <vt:lpstr>Arial</vt:lpstr>
      <vt:lpstr>Roboto</vt:lpstr>
      <vt:lpstr>Roboto Bold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REHBERLİK</cp:lastModifiedBy>
  <cp:revision>2</cp:revision>
  <dcterms:created xsi:type="dcterms:W3CDTF">2025-02-25T07:24:33Z</dcterms:created>
  <dcterms:modified xsi:type="dcterms:W3CDTF">2025-02-25T07:27:53Z</dcterms:modified>
</cp:coreProperties>
</file>