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notesMasterIdLst>
    <p:notesMasterId r:id="rId12"/>
  </p:notesMasterIdLst>
  <p:sldSz cx="14630400" cy="8229600"/>
  <p:notesSz cx="8229600" cy="14630400"/>
  <p:embeddedFontLst>
    <p:embeddedFont>
      <p:font typeface="Prompt"/>
      <p:regular r:id="rId17"/>
    </p:embeddedFont>
    <p:embeddedFont>
      <p:font typeface="Prompt"/>
      <p:regular r:id="rId18"/>
    </p:embeddedFont>
    <p:embeddedFont>
      <p:font typeface="Prompt"/>
      <p:regular r:id="rId19"/>
    </p:embeddedFont>
    <p:embeddedFont>
      <p:font typeface="Prompt"/>
      <p:regular r:id="rId20"/>
    </p:embeddedFont>
    <p:embeddedFont>
      <p:font typeface="Mukta"/>
      <p:regular r:id="rId21"/>
    </p:embeddedFont>
    <p:embeddedFont>
      <p:font typeface="Mukta"/>
      <p:regular r:id="rId22"/>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7" Type="http://schemas.openxmlformats.org/officeDocument/2006/relationships/font" Target="fonts/font1.fntdata"/><Relationship Id="rId18" Type="http://schemas.openxmlformats.org/officeDocument/2006/relationships/font" Target="fonts/font2.fntdata"/><Relationship Id="rId19" Type="http://schemas.openxmlformats.org/officeDocument/2006/relationships/font" Target="fonts/font3.fntdata"/><Relationship Id="rId20" Type="http://schemas.openxmlformats.org/officeDocument/2006/relationships/font" Target="fonts/font4.fntdata"/><Relationship Id="rId21" Type="http://schemas.openxmlformats.org/officeDocument/2006/relationships/font" Target="fonts/font5.fntdata"/><Relationship Id="rId22" Type="http://schemas.openxmlformats.org/officeDocument/2006/relationships/font" Target="fonts/font6.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10-1.png"/><Relationship Id="rId2" Type="http://schemas.openxmlformats.org/officeDocument/2006/relationships/image" Target="../media/image-1010-2.png"/><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11-1.png"/><Relationship Id="rId2" Type="http://schemas.openxmlformats.org/officeDocument/2006/relationships/image" Target="../media/image-1011-2.png"/><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2-1.png"/><Relationship Id="rId2" Type="http://schemas.openxmlformats.org/officeDocument/2006/relationships/image" Target="../media/image-1002-2.png"/><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3-1.png"/><Relationship Id="rId2" Type="http://schemas.openxmlformats.org/officeDocument/2006/relationships/image" Target="../media/image-1003-2.png"/><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4-1.png"/><Relationship Id="rId2" Type="http://schemas.openxmlformats.org/officeDocument/2006/relationships/image" Target="../media/image-1004-2.png"/><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5-1.png"/><Relationship Id="rId2" Type="http://schemas.openxmlformats.org/officeDocument/2006/relationships/image" Target="../media/image-1005-2.png"/><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6-1.png"/><Relationship Id="rId2" Type="http://schemas.openxmlformats.org/officeDocument/2006/relationships/image" Target="../media/image-1006-2.png"/><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7-1.png"/><Relationship Id="rId2" Type="http://schemas.openxmlformats.org/officeDocument/2006/relationships/image" Target="../media/image-1007-2.png"/><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8-1.png"/><Relationship Id="rId2" Type="http://schemas.openxmlformats.org/officeDocument/2006/relationships/image" Target="../media/image-1008-2.png"/><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9-1.png"/><Relationship Id="rId2" Type="http://schemas.openxmlformats.org/officeDocument/2006/relationships/image" Target="../media/image-1009-2.png"/><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slideLayout" Target="../slideLayouts/slideLayout11.xml"/><Relationship Id="rId3"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6.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slideLayout" Target="../slideLayouts/slideLayout7.xml"/><Relationship Id="rId7"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slideLayout" Target="../slideLayouts/slideLayout8.xml"/><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slideLayout" Target="../slideLayouts/slideLayout9.xml"/><Relationship Id="rId7"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slideLayout" Target="../slideLayouts/slideLayout10.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864037" y="892135"/>
            <a:ext cx="7415927" cy="3785235"/>
          </a:xfrm>
          <a:prstGeom prst="rect">
            <a:avLst/>
          </a:prstGeom>
          <a:noFill/>
          <a:ln/>
        </p:spPr>
        <p:txBody>
          <a:bodyPr wrap="square" lIns="0" tIns="0" rIns="0" bIns="0" rtlCol="0" anchor="t"/>
          <a:lstStyle/>
          <a:p>
            <a:pPr indent="0" marL="0">
              <a:lnSpc>
                <a:spcPts val="7450"/>
              </a:lnSpc>
              <a:buNone/>
            </a:pPr>
            <a:r>
              <a:rPr lang="en-US" sz="5950" dirty="0">
                <a:solidFill>
                  <a:srgbClr val="C6BFEE"/>
                </a:solidFill>
                <a:latin typeface="Prompt" pitchFamily="34" charset="0"/>
                <a:ea typeface="Prompt" pitchFamily="34" charset="-122"/>
                <a:cs typeface="Prompt" pitchFamily="34" charset="-120"/>
              </a:rPr>
              <a:t>Velilere Yönelik Sunum: Çocuklarda Sosyal Becerilerin Geliştirilmesi</a:t>
            </a:r>
            <a:endParaRPr lang="en-US" sz="5950" dirty="0"/>
          </a:p>
        </p:txBody>
      </p:sp>
      <p:sp>
        <p:nvSpPr>
          <p:cNvPr id="4" name="Text 1"/>
          <p:cNvSpPr/>
          <p:nvPr/>
        </p:nvSpPr>
        <p:spPr>
          <a:xfrm>
            <a:off x="864037" y="5047655"/>
            <a:ext cx="7415927" cy="1580198"/>
          </a:xfrm>
          <a:prstGeom prst="rect">
            <a:avLst/>
          </a:prstGeom>
          <a:noFill/>
          <a:ln/>
        </p:spPr>
        <p:txBody>
          <a:bodyPr wrap="square" lIns="0" tIns="0" rIns="0" bIns="0" rtlCol="0" anchor="t"/>
          <a:lstStyle/>
          <a:p>
            <a:pPr indent="0" marL="0">
              <a:lnSpc>
                <a:spcPts val="3100"/>
              </a:lnSpc>
              <a:buNone/>
            </a:pPr>
            <a:r>
              <a:rPr lang="en-US" sz="1900" dirty="0">
                <a:solidFill>
                  <a:srgbClr val="DAD8E9"/>
                </a:solidFill>
                <a:latin typeface="Mukta" pitchFamily="34" charset="0"/>
                <a:ea typeface="Mukta" pitchFamily="34" charset="-122"/>
                <a:cs typeface="Mukta" pitchFamily="34" charset="-120"/>
              </a:rPr>
              <a:t>Çocukların gelecekte başarılı, mutlu ve uyumlu bireyler olarak yetişmesi için sosyal beceriler çok önemlidir. Bu sunumda, çocuklarda sosyal becerilerin nasıl geliştirilebileceği, ailelerin bu konuda nasıl rol oynayabileceği ve sosyal beceri eğitiminin önemi ele alınacaktır.</a:t>
            </a:r>
            <a:endParaRPr lang="en-US" sz="1900" dirty="0"/>
          </a:p>
        </p:txBody>
      </p:sp>
      <p:sp>
        <p:nvSpPr>
          <p:cNvPr id="5" name="Shape 2"/>
          <p:cNvSpPr/>
          <p:nvPr/>
        </p:nvSpPr>
        <p:spPr>
          <a:xfrm>
            <a:off x="864037" y="6923961"/>
            <a:ext cx="394930" cy="394930"/>
          </a:xfrm>
          <a:prstGeom prst="roundRect">
            <a:avLst>
              <a:gd name="adj" fmla="val 23151155"/>
            </a:avLst>
          </a:prstGeom>
          <a:noFill/>
          <a:ln w="7620">
            <a:solidFill>
              <a:srgbClr val="FFFFFF"/>
            </a:solidFill>
            <a:prstDash val="solid"/>
          </a:ln>
        </p:spPr>
      </p:sp>
      <p:pic>
        <p:nvPicPr>
          <p:cNvPr id="6" name="Image 1" descr="preencoded.png">    </p:cNvPr>
          <p:cNvPicPr>
            <a:picLocks noChangeAspect="1"/>
          </p:cNvPicPr>
          <p:nvPr/>
        </p:nvPicPr>
        <p:blipFill>
          <a:blip r:embed="rId2"/>
          <a:stretch>
            <a:fillRect/>
          </a:stretch>
        </p:blipFill>
        <p:spPr>
          <a:xfrm>
            <a:off x="871657" y="6931581"/>
            <a:ext cx="379690" cy="379690"/>
          </a:xfrm>
          <a:prstGeom prst="rect">
            <a:avLst/>
          </a:prstGeom>
        </p:spPr>
      </p:pic>
      <p:sp>
        <p:nvSpPr>
          <p:cNvPr id="7" name="Text 3"/>
          <p:cNvSpPr/>
          <p:nvPr/>
        </p:nvSpPr>
        <p:spPr>
          <a:xfrm>
            <a:off x="1382316" y="6905506"/>
            <a:ext cx="2266474" cy="431959"/>
          </a:xfrm>
          <a:prstGeom prst="rect">
            <a:avLst/>
          </a:prstGeom>
          <a:noFill/>
          <a:ln/>
        </p:spPr>
        <p:txBody>
          <a:bodyPr wrap="none" lIns="0" tIns="0" rIns="0" bIns="0" rtlCol="0" anchor="t"/>
          <a:lstStyle/>
          <a:p>
            <a:pPr algn="l" indent="0" marL="0">
              <a:lnSpc>
                <a:spcPts val="3400"/>
              </a:lnSpc>
              <a:buNone/>
            </a:pPr>
            <a:r>
              <a:rPr lang="en-US" sz="2400" b="1" dirty="0">
                <a:solidFill>
                  <a:srgbClr val="DAD8E9"/>
                </a:solidFill>
                <a:latin typeface="Mukta" pitchFamily="34" charset="0"/>
                <a:ea typeface="Mukta" pitchFamily="34" charset="-122"/>
                <a:cs typeface="Mukta" pitchFamily="34" charset="-120"/>
              </a:rPr>
              <a:t>by Onur ULUSOY</a:t>
            </a:r>
            <a:endParaRPr lang="en-US" sz="2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864037" y="2796659"/>
            <a:ext cx="5486400" cy="685800"/>
          </a:xfrm>
          <a:prstGeom prst="rect">
            <a:avLst/>
          </a:prstGeom>
          <a:noFill/>
          <a:ln/>
        </p:spPr>
        <p:txBody>
          <a:bodyPr wrap="none" lIns="0" tIns="0" rIns="0" bIns="0" rtlCol="0" anchor="t"/>
          <a:lstStyle/>
          <a:p>
            <a:pPr indent="0" marL="0">
              <a:lnSpc>
                <a:spcPts val="5400"/>
              </a:lnSpc>
              <a:buNone/>
            </a:pPr>
            <a:r>
              <a:rPr lang="en-US" sz="4300" dirty="0">
                <a:solidFill>
                  <a:srgbClr val="C6BFEE"/>
                </a:solidFill>
                <a:latin typeface="Prompt" pitchFamily="34" charset="0"/>
                <a:ea typeface="Prompt" pitchFamily="34" charset="-122"/>
                <a:cs typeface="Prompt" pitchFamily="34" charset="-120"/>
              </a:rPr>
              <a:t>Sonuç ve Öneriler</a:t>
            </a:r>
            <a:endParaRPr lang="en-US" sz="4300" dirty="0"/>
          </a:p>
        </p:txBody>
      </p:sp>
      <p:sp>
        <p:nvSpPr>
          <p:cNvPr id="4" name="Text 1"/>
          <p:cNvSpPr/>
          <p:nvPr/>
        </p:nvSpPr>
        <p:spPr>
          <a:xfrm>
            <a:off x="864037" y="3852743"/>
            <a:ext cx="7415927" cy="1580198"/>
          </a:xfrm>
          <a:prstGeom prst="rect">
            <a:avLst/>
          </a:prstGeom>
          <a:noFill/>
          <a:ln/>
        </p:spPr>
        <p:txBody>
          <a:bodyPr wrap="square" lIns="0" tIns="0" rIns="0" bIns="0" rtlCol="0" anchor="t"/>
          <a:lstStyle/>
          <a:p>
            <a:pPr indent="0" marL="0">
              <a:lnSpc>
                <a:spcPts val="3100"/>
              </a:lnSpc>
              <a:buNone/>
            </a:pPr>
            <a:r>
              <a:rPr lang="en-US" sz="1900" dirty="0">
                <a:solidFill>
                  <a:srgbClr val="DAD8E9"/>
                </a:solidFill>
                <a:latin typeface="Mukta" pitchFamily="34" charset="0"/>
                <a:ea typeface="Mukta" pitchFamily="34" charset="-122"/>
                <a:cs typeface="Mukta" pitchFamily="34" charset="-120"/>
              </a:rPr>
              <a:t>Çocuklarda sosyal becerilerin geliştirilmesi, onların gelecekte mutlu, başarılı ve uyumlu bireyler olarak yetişmesi için çok önemlidir. Aileler ve öğretmenler, çocukların sosyal becerilerinin gelişimini desteklemek için aktif rol oynamalıdır.</a:t>
            </a:r>
            <a:endParaRPr lang="en-US" sz="19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1976" y="989290"/>
            <a:ext cx="6108740" cy="631388"/>
          </a:xfrm>
          <a:prstGeom prst="rect">
            <a:avLst/>
          </a:prstGeom>
          <a:noFill/>
          <a:ln/>
        </p:spPr>
        <p:txBody>
          <a:bodyPr wrap="none" lIns="0" tIns="0" rIns="0" bIns="0" rtlCol="0" anchor="t"/>
          <a:lstStyle/>
          <a:p>
            <a:pPr indent="0" marL="0">
              <a:lnSpc>
                <a:spcPts val="4950"/>
              </a:lnSpc>
              <a:buNone/>
            </a:pPr>
            <a:r>
              <a:rPr lang="en-US" sz="3950" dirty="0">
                <a:solidFill>
                  <a:srgbClr val="C6BFEE"/>
                </a:solidFill>
                <a:latin typeface="Prompt" pitchFamily="34" charset="0"/>
                <a:ea typeface="Prompt" pitchFamily="34" charset="-122"/>
                <a:cs typeface="Prompt" pitchFamily="34" charset="-120"/>
              </a:rPr>
              <a:t>Sosyal Becerilerin Önemi</a:t>
            </a:r>
            <a:endParaRPr lang="en-US" sz="3950" dirty="0"/>
          </a:p>
        </p:txBody>
      </p:sp>
      <p:sp>
        <p:nvSpPr>
          <p:cNvPr id="4" name="Shape 1"/>
          <p:cNvSpPr/>
          <p:nvPr/>
        </p:nvSpPr>
        <p:spPr>
          <a:xfrm>
            <a:off x="6281976" y="2217182"/>
            <a:ext cx="511373" cy="511373"/>
          </a:xfrm>
          <a:prstGeom prst="roundRect">
            <a:avLst>
              <a:gd name="adj" fmla="val 18670"/>
            </a:avLst>
          </a:prstGeom>
          <a:solidFill>
            <a:srgbClr val="542C49"/>
          </a:solidFill>
          <a:ln w="7620">
            <a:solidFill>
              <a:srgbClr val="6D4562"/>
            </a:solidFill>
            <a:prstDash val="solid"/>
          </a:ln>
        </p:spPr>
      </p:sp>
      <p:sp>
        <p:nvSpPr>
          <p:cNvPr id="5" name="Text 2"/>
          <p:cNvSpPr/>
          <p:nvPr/>
        </p:nvSpPr>
        <p:spPr>
          <a:xfrm>
            <a:off x="6480929" y="2321243"/>
            <a:ext cx="113348" cy="303133"/>
          </a:xfrm>
          <a:prstGeom prst="rect">
            <a:avLst/>
          </a:prstGeom>
          <a:noFill/>
          <a:ln/>
        </p:spPr>
        <p:txBody>
          <a:bodyPr wrap="none" lIns="0" tIns="0" rIns="0" bIns="0" rtlCol="0" anchor="t"/>
          <a:lstStyle/>
          <a:p>
            <a:pPr algn="ctr" indent="0" marL="0">
              <a:lnSpc>
                <a:spcPts val="2350"/>
              </a:lnSpc>
              <a:buNone/>
            </a:pPr>
            <a:r>
              <a:rPr lang="en-US" sz="2350" dirty="0">
                <a:solidFill>
                  <a:srgbClr val="DAD8E9"/>
                </a:solidFill>
                <a:latin typeface="Prompt" pitchFamily="34" charset="0"/>
                <a:ea typeface="Prompt" pitchFamily="34" charset="-122"/>
                <a:cs typeface="Prompt" pitchFamily="34" charset="-120"/>
              </a:rPr>
              <a:t>1</a:t>
            </a:r>
            <a:endParaRPr lang="en-US" sz="2350" dirty="0"/>
          </a:p>
        </p:txBody>
      </p:sp>
      <p:sp>
        <p:nvSpPr>
          <p:cNvPr id="6" name="Text 3"/>
          <p:cNvSpPr/>
          <p:nvPr/>
        </p:nvSpPr>
        <p:spPr>
          <a:xfrm>
            <a:off x="7020639" y="2217182"/>
            <a:ext cx="2525673" cy="315635"/>
          </a:xfrm>
          <a:prstGeom prst="rect">
            <a:avLst/>
          </a:prstGeom>
          <a:noFill/>
          <a:ln/>
        </p:spPr>
        <p:txBody>
          <a:bodyPr wrap="none" lIns="0" tIns="0" rIns="0" bIns="0" rtlCol="0" anchor="t"/>
          <a:lstStyle/>
          <a:p>
            <a:pPr indent="0" marL="0">
              <a:lnSpc>
                <a:spcPts val="2450"/>
              </a:lnSpc>
              <a:buNone/>
            </a:pPr>
            <a:r>
              <a:rPr lang="en-US" sz="1950" dirty="0">
                <a:solidFill>
                  <a:srgbClr val="DAD8E9"/>
                </a:solidFill>
                <a:latin typeface="Prompt" pitchFamily="34" charset="0"/>
                <a:ea typeface="Prompt" pitchFamily="34" charset="-122"/>
                <a:cs typeface="Prompt" pitchFamily="34" charset="-120"/>
              </a:rPr>
              <a:t>İletişim Kurma</a:t>
            </a:r>
            <a:endParaRPr lang="en-US" sz="1950" dirty="0"/>
          </a:p>
        </p:txBody>
      </p:sp>
      <p:sp>
        <p:nvSpPr>
          <p:cNvPr id="7" name="Text 4"/>
          <p:cNvSpPr/>
          <p:nvPr/>
        </p:nvSpPr>
        <p:spPr>
          <a:xfrm>
            <a:off x="7020639" y="2669143"/>
            <a:ext cx="2924175" cy="1818084"/>
          </a:xfrm>
          <a:prstGeom prst="rect">
            <a:avLst/>
          </a:prstGeom>
          <a:noFill/>
          <a:ln/>
        </p:spPr>
        <p:txBody>
          <a:bodyPr wrap="square" lIns="0" tIns="0" rIns="0" bIns="0" rtlCol="0" anchor="t"/>
          <a:lstStyle/>
          <a:p>
            <a:pPr indent="0" marL="0">
              <a:lnSpc>
                <a:spcPts val="2850"/>
              </a:lnSpc>
              <a:buNone/>
            </a:pPr>
            <a:r>
              <a:rPr lang="en-US" sz="1750" dirty="0">
                <a:solidFill>
                  <a:srgbClr val="DAD8E9"/>
                </a:solidFill>
                <a:latin typeface="Mukta" pitchFamily="34" charset="0"/>
                <a:ea typeface="Mukta" pitchFamily="34" charset="-122"/>
                <a:cs typeface="Mukta" pitchFamily="34" charset="-120"/>
              </a:rPr>
              <a:t>Çocuklar sosyal beceriler sayesinde başkalarıyla etkili bir şekilde iletişim kurabilir, düşüncelerini ve duygularını ifade edebilirler.</a:t>
            </a:r>
            <a:endParaRPr lang="en-US" sz="1750" dirty="0"/>
          </a:p>
        </p:txBody>
      </p:sp>
      <p:sp>
        <p:nvSpPr>
          <p:cNvPr id="8" name="Shape 5"/>
          <p:cNvSpPr/>
          <p:nvPr/>
        </p:nvSpPr>
        <p:spPr>
          <a:xfrm>
            <a:off x="10172105" y="2217182"/>
            <a:ext cx="511373" cy="511373"/>
          </a:xfrm>
          <a:prstGeom prst="roundRect">
            <a:avLst>
              <a:gd name="adj" fmla="val 18670"/>
            </a:avLst>
          </a:prstGeom>
          <a:solidFill>
            <a:srgbClr val="542C49"/>
          </a:solidFill>
          <a:ln w="7620">
            <a:solidFill>
              <a:srgbClr val="6D4562"/>
            </a:solidFill>
            <a:prstDash val="solid"/>
          </a:ln>
        </p:spPr>
      </p:sp>
      <p:sp>
        <p:nvSpPr>
          <p:cNvPr id="9" name="Text 6"/>
          <p:cNvSpPr/>
          <p:nvPr/>
        </p:nvSpPr>
        <p:spPr>
          <a:xfrm>
            <a:off x="10339149" y="2321243"/>
            <a:ext cx="177284" cy="303133"/>
          </a:xfrm>
          <a:prstGeom prst="rect">
            <a:avLst/>
          </a:prstGeom>
          <a:noFill/>
          <a:ln/>
        </p:spPr>
        <p:txBody>
          <a:bodyPr wrap="none" lIns="0" tIns="0" rIns="0" bIns="0" rtlCol="0" anchor="t"/>
          <a:lstStyle/>
          <a:p>
            <a:pPr algn="ctr" indent="0" marL="0">
              <a:lnSpc>
                <a:spcPts val="2350"/>
              </a:lnSpc>
              <a:buNone/>
            </a:pPr>
            <a:r>
              <a:rPr lang="en-US" sz="2350" dirty="0">
                <a:solidFill>
                  <a:srgbClr val="DAD8E9"/>
                </a:solidFill>
                <a:latin typeface="Prompt" pitchFamily="34" charset="0"/>
                <a:ea typeface="Prompt" pitchFamily="34" charset="-122"/>
                <a:cs typeface="Prompt" pitchFamily="34" charset="-120"/>
              </a:rPr>
              <a:t>2</a:t>
            </a:r>
            <a:endParaRPr lang="en-US" sz="2350" dirty="0"/>
          </a:p>
        </p:txBody>
      </p:sp>
      <p:sp>
        <p:nvSpPr>
          <p:cNvPr id="10" name="Text 7"/>
          <p:cNvSpPr/>
          <p:nvPr/>
        </p:nvSpPr>
        <p:spPr>
          <a:xfrm>
            <a:off x="10910768" y="2217182"/>
            <a:ext cx="2525673" cy="315635"/>
          </a:xfrm>
          <a:prstGeom prst="rect">
            <a:avLst/>
          </a:prstGeom>
          <a:noFill/>
          <a:ln/>
        </p:spPr>
        <p:txBody>
          <a:bodyPr wrap="none" lIns="0" tIns="0" rIns="0" bIns="0" rtlCol="0" anchor="t"/>
          <a:lstStyle/>
          <a:p>
            <a:pPr indent="0" marL="0">
              <a:lnSpc>
                <a:spcPts val="2450"/>
              </a:lnSpc>
              <a:buNone/>
            </a:pPr>
            <a:r>
              <a:rPr lang="en-US" sz="1950" dirty="0">
                <a:solidFill>
                  <a:srgbClr val="DAD8E9"/>
                </a:solidFill>
                <a:latin typeface="Prompt" pitchFamily="34" charset="0"/>
                <a:ea typeface="Prompt" pitchFamily="34" charset="-122"/>
                <a:cs typeface="Prompt" pitchFamily="34" charset="-120"/>
              </a:rPr>
              <a:t>Arkadaşlık Kurma</a:t>
            </a:r>
            <a:endParaRPr lang="en-US" sz="1950" dirty="0"/>
          </a:p>
        </p:txBody>
      </p:sp>
      <p:sp>
        <p:nvSpPr>
          <p:cNvPr id="11" name="Text 8"/>
          <p:cNvSpPr/>
          <p:nvPr/>
        </p:nvSpPr>
        <p:spPr>
          <a:xfrm>
            <a:off x="10910768" y="2669143"/>
            <a:ext cx="2924175" cy="1454467"/>
          </a:xfrm>
          <a:prstGeom prst="rect">
            <a:avLst/>
          </a:prstGeom>
          <a:noFill/>
          <a:ln/>
        </p:spPr>
        <p:txBody>
          <a:bodyPr wrap="square" lIns="0" tIns="0" rIns="0" bIns="0" rtlCol="0" anchor="t"/>
          <a:lstStyle/>
          <a:p>
            <a:pPr indent="0" marL="0">
              <a:lnSpc>
                <a:spcPts val="2850"/>
              </a:lnSpc>
              <a:buNone/>
            </a:pPr>
            <a:r>
              <a:rPr lang="en-US" sz="1750" dirty="0">
                <a:solidFill>
                  <a:srgbClr val="DAD8E9"/>
                </a:solidFill>
                <a:latin typeface="Mukta" pitchFamily="34" charset="0"/>
                <a:ea typeface="Mukta" pitchFamily="34" charset="-122"/>
                <a:cs typeface="Mukta" pitchFamily="34" charset="-120"/>
              </a:rPr>
              <a:t>Sosyal beceriler, çocukların yaşıtlarıyla sağlıklı ve sürdürülebilir arkadaşlıklar kurmasına yardımcı olur.</a:t>
            </a:r>
            <a:endParaRPr lang="en-US" sz="1750" dirty="0"/>
          </a:p>
        </p:txBody>
      </p:sp>
      <p:sp>
        <p:nvSpPr>
          <p:cNvPr id="12" name="Shape 9"/>
          <p:cNvSpPr/>
          <p:nvPr/>
        </p:nvSpPr>
        <p:spPr>
          <a:xfrm>
            <a:off x="6281976" y="4970145"/>
            <a:ext cx="511373" cy="511373"/>
          </a:xfrm>
          <a:prstGeom prst="roundRect">
            <a:avLst>
              <a:gd name="adj" fmla="val 18670"/>
            </a:avLst>
          </a:prstGeom>
          <a:solidFill>
            <a:srgbClr val="542C49"/>
          </a:solidFill>
          <a:ln w="7620">
            <a:solidFill>
              <a:srgbClr val="6D4562"/>
            </a:solidFill>
            <a:prstDash val="solid"/>
          </a:ln>
        </p:spPr>
      </p:sp>
      <p:sp>
        <p:nvSpPr>
          <p:cNvPr id="13" name="Text 10"/>
          <p:cNvSpPr/>
          <p:nvPr/>
        </p:nvSpPr>
        <p:spPr>
          <a:xfrm>
            <a:off x="6449735" y="5074206"/>
            <a:ext cx="175855" cy="303133"/>
          </a:xfrm>
          <a:prstGeom prst="rect">
            <a:avLst/>
          </a:prstGeom>
          <a:noFill/>
          <a:ln/>
        </p:spPr>
        <p:txBody>
          <a:bodyPr wrap="none" lIns="0" tIns="0" rIns="0" bIns="0" rtlCol="0" anchor="t"/>
          <a:lstStyle/>
          <a:p>
            <a:pPr algn="ctr" indent="0" marL="0">
              <a:lnSpc>
                <a:spcPts val="2350"/>
              </a:lnSpc>
              <a:buNone/>
            </a:pPr>
            <a:r>
              <a:rPr lang="en-US" sz="2350" dirty="0">
                <a:solidFill>
                  <a:srgbClr val="DAD8E9"/>
                </a:solidFill>
                <a:latin typeface="Prompt" pitchFamily="34" charset="0"/>
                <a:ea typeface="Prompt" pitchFamily="34" charset="-122"/>
                <a:cs typeface="Prompt" pitchFamily="34" charset="-120"/>
              </a:rPr>
              <a:t>3</a:t>
            </a:r>
            <a:endParaRPr lang="en-US" sz="2350" dirty="0"/>
          </a:p>
        </p:txBody>
      </p:sp>
      <p:sp>
        <p:nvSpPr>
          <p:cNvPr id="14" name="Text 11"/>
          <p:cNvSpPr/>
          <p:nvPr/>
        </p:nvSpPr>
        <p:spPr>
          <a:xfrm>
            <a:off x="7020639" y="4970145"/>
            <a:ext cx="2525673" cy="315635"/>
          </a:xfrm>
          <a:prstGeom prst="rect">
            <a:avLst/>
          </a:prstGeom>
          <a:noFill/>
          <a:ln/>
        </p:spPr>
        <p:txBody>
          <a:bodyPr wrap="none" lIns="0" tIns="0" rIns="0" bIns="0" rtlCol="0" anchor="t"/>
          <a:lstStyle/>
          <a:p>
            <a:pPr indent="0" marL="0">
              <a:lnSpc>
                <a:spcPts val="2450"/>
              </a:lnSpc>
              <a:buNone/>
            </a:pPr>
            <a:r>
              <a:rPr lang="en-US" sz="1950" dirty="0">
                <a:solidFill>
                  <a:srgbClr val="DAD8E9"/>
                </a:solidFill>
                <a:latin typeface="Prompt" pitchFamily="34" charset="0"/>
                <a:ea typeface="Prompt" pitchFamily="34" charset="-122"/>
                <a:cs typeface="Prompt" pitchFamily="34" charset="-120"/>
              </a:rPr>
              <a:t>Problem Çözme</a:t>
            </a:r>
            <a:endParaRPr lang="en-US" sz="1950" dirty="0"/>
          </a:p>
        </p:txBody>
      </p:sp>
      <p:sp>
        <p:nvSpPr>
          <p:cNvPr id="15" name="Text 12"/>
          <p:cNvSpPr/>
          <p:nvPr/>
        </p:nvSpPr>
        <p:spPr>
          <a:xfrm>
            <a:off x="7020639" y="5422106"/>
            <a:ext cx="2924175" cy="1818084"/>
          </a:xfrm>
          <a:prstGeom prst="rect">
            <a:avLst/>
          </a:prstGeom>
          <a:noFill/>
          <a:ln/>
        </p:spPr>
        <p:txBody>
          <a:bodyPr wrap="square" lIns="0" tIns="0" rIns="0" bIns="0" rtlCol="0" anchor="t"/>
          <a:lstStyle/>
          <a:p>
            <a:pPr indent="0" marL="0">
              <a:lnSpc>
                <a:spcPts val="2850"/>
              </a:lnSpc>
              <a:buNone/>
            </a:pPr>
            <a:r>
              <a:rPr lang="en-US" sz="1750" dirty="0">
                <a:solidFill>
                  <a:srgbClr val="DAD8E9"/>
                </a:solidFill>
                <a:latin typeface="Mukta" pitchFamily="34" charset="0"/>
                <a:ea typeface="Mukta" pitchFamily="34" charset="-122"/>
                <a:cs typeface="Mukta" pitchFamily="34" charset="-120"/>
              </a:rPr>
              <a:t>Çocuklar, sosyal becerilerini kullanarak çatışmaları çözme, anlaşmazlıkları yönetme ve grup içinde işbirliği yapma yeteneği kazanırlar.</a:t>
            </a:r>
            <a:endParaRPr lang="en-US" sz="1750" dirty="0"/>
          </a:p>
        </p:txBody>
      </p:sp>
      <p:sp>
        <p:nvSpPr>
          <p:cNvPr id="16" name="Shape 13"/>
          <p:cNvSpPr/>
          <p:nvPr/>
        </p:nvSpPr>
        <p:spPr>
          <a:xfrm>
            <a:off x="10172105" y="4970145"/>
            <a:ext cx="511373" cy="511373"/>
          </a:xfrm>
          <a:prstGeom prst="roundRect">
            <a:avLst>
              <a:gd name="adj" fmla="val 18670"/>
            </a:avLst>
          </a:prstGeom>
          <a:solidFill>
            <a:srgbClr val="542C49"/>
          </a:solidFill>
          <a:ln w="7620">
            <a:solidFill>
              <a:srgbClr val="6D4562"/>
            </a:solidFill>
            <a:prstDash val="solid"/>
          </a:ln>
        </p:spPr>
      </p:sp>
      <p:sp>
        <p:nvSpPr>
          <p:cNvPr id="17" name="Text 14"/>
          <p:cNvSpPr/>
          <p:nvPr/>
        </p:nvSpPr>
        <p:spPr>
          <a:xfrm>
            <a:off x="10335458" y="5074206"/>
            <a:ext cx="184547" cy="303133"/>
          </a:xfrm>
          <a:prstGeom prst="rect">
            <a:avLst/>
          </a:prstGeom>
          <a:noFill/>
          <a:ln/>
        </p:spPr>
        <p:txBody>
          <a:bodyPr wrap="none" lIns="0" tIns="0" rIns="0" bIns="0" rtlCol="0" anchor="t"/>
          <a:lstStyle/>
          <a:p>
            <a:pPr algn="ctr" indent="0" marL="0">
              <a:lnSpc>
                <a:spcPts val="2350"/>
              </a:lnSpc>
              <a:buNone/>
            </a:pPr>
            <a:r>
              <a:rPr lang="en-US" sz="2350" dirty="0">
                <a:solidFill>
                  <a:srgbClr val="DAD8E9"/>
                </a:solidFill>
                <a:latin typeface="Prompt" pitchFamily="34" charset="0"/>
                <a:ea typeface="Prompt" pitchFamily="34" charset="-122"/>
                <a:cs typeface="Prompt" pitchFamily="34" charset="-120"/>
              </a:rPr>
              <a:t>4</a:t>
            </a:r>
            <a:endParaRPr lang="en-US" sz="2350" dirty="0"/>
          </a:p>
        </p:txBody>
      </p:sp>
      <p:sp>
        <p:nvSpPr>
          <p:cNvPr id="18" name="Text 15"/>
          <p:cNvSpPr/>
          <p:nvPr/>
        </p:nvSpPr>
        <p:spPr>
          <a:xfrm>
            <a:off x="10910768" y="4970145"/>
            <a:ext cx="2525673" cy="315635"/>
          </a:xfrm>
          <a:prstGeom prst="rect">
            <a:avLst/>
          </a:prstGeom>
          <a:noFill/>
          <a:ln/>
        </p:spPr>
        <p:txBody>
          <a:bodyPr wrap="none" lIns="0" tIns="0" rIns="0" bIns="0" rtlCol="0" anchor="t"/>
          <a:lstStyle/>
          <a:p>
            <a:pPr indent="0" marL="0">
              <a:lnSpc>
                <a:spcPts val="2450"/>
              </a:lnSpc>
              <a:buNone/>
            </a:pPr>
            <a:r>
              <a:rPr lang="en-US" sz="1950" dirty="0">
                <a:solidFill>
                  <a:srgbClr val="DAD8E9"/>
                </a:solidFill>
                <a:latin typeface="Prompt" pitchFamily="34" charset="0"/>
                <a:ea typeface="Prompt" pitchFamily="34" charset="-122"/>
                <a:cs typeface="Prompt" pitchFamily="34" charset="-120"/>
              </a:rPr>
              <a:t>Empati</a:t>
            </a:r>
            <a:endParaRPr lang="en-US" sz="1950" dirty="0"/>
          </a:p>
        </p:txBody>
      </p:sp>
      <p:sp>
        <p:nvSpPr>
          <p:cNvPr id="19" name="Text 16"/>
          <p:cNvSpPr/>
          <p:nvPr/>
        </p:nvSpPr>
        <p:spPr>
          <a:xfrm>
            <a:off x="10910768" y="5422106"/>
            <a:ext cx="2924175" cy="1454467"/>
          </a:xfrm>
          <a:prstGeom prst="rect">
            <a:avLst/>
          </a:prstGeom>
          <a:noFill/>
          <a:ln/>
        </p:spPr>
        <p:txBody>
          <a:bodyPr wrap="square" lIns="0" tIns="0" rIns="0" bIns="0" rtlCol="0" anchor="t"/>
          <a:lstStyle/>
          <a:p>
            <a:pPr indent="0" marL="0">
              <a:lnSpc>
                <a:spcPts val="2850"/>
              </a:lnSpc>
              <a:buNone/>
            </a:pPr>
            <a:r>
              <a:rPr lang="en-US" sz="1750" dirty="0">
                <a:solidFill>
                  <a:srgbClr val="DAD8E9"/>
                </a:solidFill>
                <a:latin typeface="Mukta" pitchFamily="34" charset="0"/>
                <a:ea typeface="Mukta" pitchFamily="34" charset="-122"/>
                <a:cs typeface="Mukta" pitchFamily="34" charset="-120"/>
              </a:rPr>
              <a:t>Sosyal beceriler, başkalarının duygularını anlama ve onlara karşı duyarlı olma becerisini geliştirir.</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294334"/>
          </a:xfrm>
          <a:prstGeom prst="rect">
            <a:avLst/>
          </a:prstGeom>
        </p:spPr>
      </p:pic>
      <p:sp>
        <p:nvSpPr>
          <p:cNvPr id="3" name="Text 0"/>
          <p:cNvSpPr/>
          <p:nvPr/>
        </p:nvSpPr>
        <p:spPr>
          <a:xfrm>
            <a:off x="642342" y="2799040"/>
            <a:ext cx="6674763" cy="509826"/>
          </a:xfrm>
          <a:prstGeom prst="rect">
            <a:avLst/>
          </a:prstGeom>
          <a:noFill/>
          <a:ln/>
        </p:spPr>
        <p:txBody>
          <a:bodyPr wrap="none" lIns="0" tIns="0" rIns="0" bIns="0" rtlCol="0" anchor="t"/>
          <a:lstStyle/>
          <a:p>
            <a:pPr indent="0" marL="0">
              <a:lnSpc>
                <a:spcPts val="4000"/>
              </a:lnSpc>
              <a:buNone/>
            </a:pPr>
            <a:r>
              <a:rPr lang="en-US" sz="3200" dirty="0">
                <a:solidFill>
                  <a:srgbClr val="C6BFEE"/>
                </a:solidFill>
                <a:latin typeface="Prompt" pitchFamily="34" charset="0"/>
                <a:ea typeface="Prompt" pitchFamily="34" charset="-122"/>
                <a:cs typeface="Prompt" pitchFamily="34" charset="-120"/>
              </a:rPr>
              <a:t>Çocuklarda Sosyal Beceri Gelişimi</a:t>
            </a:r>
            <a:endParaRPr lang="en-US" sz="3200" dirty="0"/>
          </a:p>
        </p:txBody>
      </p:sp>
      <p:sp>
        <p:nvSpPr>
          <p:cNvPr id="4" name="Shape 1"/>
          <p:cNvSpPr/>
          <p:nvPr/>
        </p:nvSpPr>
        <p:spPr>
          <a:xfrm>
            <a:off x="642342" y="5656183"/>
            <a:ext cx="13345716" cy="22860"/>
          </a:xfrm>
          <a:prstGeom prst="roundRect">
            <a:avLst>
              <a:gd name="adj" fmla="val 337226"/>
            </a:avLst>
          </a:prstGeom>
          <a:solidFill>
            <a:srgbClr val="6D4562"/>
          </a:solidFill>
          <a:ln/>
        </p:spPr>
      </p:sp>
      <p:sp>
        <p:nvSpPr>
          <p:cNvPr id="5" name="Shape 2"/>
          <p:cNvSpPr/>
          <p:nvPr/>
        </p:nvSpPr>
        <p:spPr>
          <a:xfrm>
            <a:off x="3244929" y="5013841"/>
            <a:ext cx="22860" cy="642342"/>
          </a:xfrm>
          <a:prstGeom prst="roundRect">
            <a:avLst>
              <a:gd name="adj" fmla="val 337226"/>
            </a:avLst>
          </a:prstGeom>
          <a:solidFill>
            <a:srgbClr val="6D4562"/>
          </a:solidFill>
          <a:ln/>
        </p:spPr>
      </p:sp>
      <p:sp>
        <p:nvSpPr>
          <p:cNvPr id="6" name="Shape 3"/>
          <p:cNvSpPr/>
          <p:nvPr/>
        </p:nvSpPr>
        <p:spPr>
          <a:xfrm>
            <a:off x="3049905" y="5449729"/>
            <a:ext cx="412909" cy="412909"/>
          </a:xfrm>
          <a:prstGeom prst="roundRect">
            <a:avLst>
              <a:gd name="adj" fmla="val 18670"/>
            </a:avLst>
          </a:prstGeom>
          <a:solidFill>
            <a:srgbClr val="542C49"/>
          </a:solidFill>
          <a:ln w="7620">
            <a:solidFill>
              <a:srgbClr val="6D4562"/>
            </a:solidFill>
            <a:prstDash val="solid"/>
          </a:ln>
        </p:spPr>
      </p:sp>
      <p:sp>
        <p:nvSpPr>
          <p:cNvPr id="7" name="Text 4"/>
          <p:cNvSpPr/>
          <p:nvPr/>
        </p:nvSpPr>
        <p:spPr>
          <a:xfrm>
            <a:off x="3210520" y="5533787"/>
            <a:ext cx="91559" cy="244673"/>
          </a:xfrm>
          <a:prstGeom prst="rect">
            <a:avLst/>
          </a:prstGeom>
          <a:noFill/>
          <a:ln/>
        </p:spPr>
        <p:txBody>
          <a:bodyPr wrap="none" lIns="0" tIns="0" rIns="0" bIns="0" rtlCol="0" anchor="t"/>
          <a:lstStyle/>
          <a:p>
            <a:pPr algn="ctr" indent="0" marL="0">
              <a:lnSpc>
                <a:spcPts val="1900"/>
              </a:lnSpc>
              <a:buNone/>
            </a:pPr>
            <a:r>
              <a:rPr lang="en-US" sz="1900" dirty="0">
                <a:solidFill>
                  <a:srgbClr val="DAD8E9"/>
                </a:solidFill>
                <a:latin typeface="Prompt" pitchFamily="34" charset="0"/>
                <a:ea typeface="Prompt" pitchFamily="34" charset="-122"/>
                <a:cs typeface="Prompt" pitchFamily="34" charset="-120"/>
              </a:rPr>
              <a:t>1</a:t>
            </a:r>
            <a:endParaRPr lang="en-US" sz="1900" dirty="0"/>
          </a:p>
        </p:txBody>
      </p:sp>
      <p:sp>
        <p:nvSpPr>
          <p:cNvPr id="8" name="Text 5"/>
          <p:cNvSpPr/>
          <p:nvPr/>
        </p:nvSpPr>
        <p:spPr>
          <a:xfrm>
            <a:off x="2065377" y="3877866"/>
            <a:ext cx="2382083" cy="254913"/>
          </a:xfrm>
          <a:prstGeom prst="rect">
            <a:avLst/>
          </a:prstGeom>
          <a:noFill/>
          <a:ln/>
        </p:spPr>
        <p:txBody>
          <a:bodyPr wrap="none" lIns="0" tIns="0" rIns="0" bIns="0" rtlCol="0" anchor="t"/>
          <a:lstStyle/>
          <a:p>
            <a:pPr algn="ctr" indent="0" marL="0">
              <a:lnSpc>
                <a:spcPts val="2000"/>
              </a:lnSpc>
              <a:buNone/>
            </a:pPr>
            <a:r>
              <a:rPr lang="en-US" sz="1600" dirty="0">
                <a:solidFill>
                  <a:srgbClr val="DAD8E9"/>
                </a:solidFill>
                <a:latin typeface="Prompt" pitchFamily="34" charset="0"/>
                <a:ea typeface="Prompt" pitchFamily="34" charset="-122"/>
                <a:cs typeface="Prompt" pitchFamily="34" charset="-120"/>
              </a:rPr>
              <a:t>Erken Çocukluk Dönemi</a:t>
            </a:r>
            <a:endParaRPr lang="en-US" sz="1600" dirty="0"/>
          </a:p>
        </p:txBody>
      </p:sp>
      <p:sp>
        <p:nvSpPr>
          <p:cNvPr id="9" name="Text 6"/>
          <p:cNvSpPr/>
          <p:nvPr/>
        </p:nvSpPr>
        <p:spPr>
          <a:xfrm>
            <a:off x="825818" y="4242792"/>
            <a:ext cx="4861203" cy="587454"/>
          </a:xfrm>
          <a:prstGeom prst="rect">
            <a:avLst/>
          </a:prstGeom>
          <a:noFill/>
          <a:ln/>
        </p:spPr>
        <p:txBody>
          <a:bodyPr wrap="square" lIns="0" tIns="0" rIns="0" bIns="0" rtlCol="0" anchor="t"/>
          <a:lstStyle/>
          <a:p>
            <a:pPr algn="ctr" indent="0" marL="0">
              <a:lnSpc>
                <a:spcPts val="2300"/>
              </a:lnSpc>
              <a:buNone/>
            </a:pPr>
            <a:r>
              <a:rPr lang="en-US" sz="1400" dirty="0">
                <a:solidFill>
                  <a:srgbClr val="DAD8E9"/>
                </a:solidFill>
                <a:latin typeface="Mukta" pitchFamily="34" charset="0"/>
                <a:ea typeface="Mukta" pitchFamily="34" charset="-122"/>
                <a:cs typeface="Mukta" pitchFamily="34" charset="-120"/>
              </a:rPr>
              <a:t>Bebeklik ve erken çocukluk döneminde, çocukların temel sosyal becerileri geliştirmeye başlarlar.</a:t>
            </a:r>
            <a:endParaRPr lang="en-US" sz="1400" dirty="0"/>
          </a:p>
        </p:txBody>
      </p:sp>
      <p:sp>
        <p:nvSpPr>
          <p:cNvPr id="10" name="Shape 7"/>
          <p:cNvSpPr/>
          <p:nvPr/>
        </p:nvSpPr>
        <p:spPr>
          <a:xfrm>
            <a:off x="5950744" y="5656183"/>
            <a:ext cx="22860" cy="642342"/>
          </a:xfrm>
          <a:prstGeom prst="roundRect">
            <a:avLst>
              <a:gd name="adj" fmla="val 337226"/>
            </a:avLst>
          </a:prstGeom>
          <a:solidFill>
            <a:srgbClr val="6D4562"/>
          </a:solidFill>
          <a:ln/>
        </p:spPr>
      </p:sp>
      <p:sp>
        <p:nvSpPr>
          <p:cNvPr id="11" name="Shape 8"/>
          <p:cNvSpPr/>
          <p:nvPr/>
        </p:nvSpPr>
        <p:spPr>
          <a:xfrm>
            <a:off x="5755719" y="5449729"/>
            <a:ext cx="412909" cy="412909"/>
          </a:xfrm>
          <a:prstGeom prst="roundRect">
            <a:avLst>
              <a:gd name="adj" fmla="val 18670"/>
            </a:avLst>
          </a:prstGeom>
          <a:solidFill>
            <a:srgbClr val="542C49"/>
          </a:solidFill>
          <a:ln w="7620">
            <a:solidFill>
              <a:srgbClr val="6D4562"/>
            </a:solidFill>
            <a:prstDash val="solid"/>
          </a:ln>
        </p:spPr>
      </p:sp>
      <p:sp>
        <p:nvSpPr>
          <p:cNvPr id="12" name="Text 9"/>
          <p:cNvSpPr/>
          <p:nvPr/>
        </p:nvSpPr>
        <p:spPr>
          <a:xfrm>
            <a:off x="5890498" y="5533787"/>
            <a:ext cx="143232" cy="244673"/>
          </a:xfrm>
          <a:prstGeom prst="rect">
            <a:avLst/>
          </a:prstGeom>
          <a:noFill/>
          <a:ln/>
        </p:spPr>
        <p:txBody>
          <a:bodyPr wrap="none" lIns="0" tIns="0" rIns="0" bIns="0" rtlCol="0" anchor="t"/>
          <a:lstStyle/>
          <a:p>
            <a:pPr algn="ctr" indent="0" marL="0">
              <a:lnSpc>
                <a:spcPts val="1900"/>
              </a:lnSpc>
              <a:buNone/>
            </a:pPr>
            <a:r>
              <a:rPr lang="en-US" sz="1900" dirty="0">
                <a:solidFill>
                  <a:srgbClr val="DAD8E9"/>
                </a:solidFill>
                <a:latin typeface="Prompt" pitchFamily="34" charset="0"/>
                <a:ea typeface="Prompt" pitchFamily="34" charset="-122"/>
                <a:cs typeface="Prompt" pitchFamily="34" charset="-120"/>
              </a:rPr>
              <a:t>2</a:t>
            </a:r>
            <a:endParaRPr lang="en-US" sz="1900" dirty="0"/>
          </a:p>
        </p:txBody>
      </p:sp>
      <p:sp>
        <p:nvSpPr>
          <p:cNvPr id="13" name="Text 10"/>
          <p:cNvSpPr/>
          <p:nvPr/>
        </p:nvSpPr>
        <p:spPr>
          <a:xfrm>
            <a:off x="4942523" y="6482120"/>
            <a:ext cx="2039303" cy="254913"/>
          </a:xfrm>
          <a:prstGeom prst="rect">
            <a:avLst/>
          </a:prstGeom>
          <a:noFill/>
          <a:ln/>
        </p:spPr>
        <p:txBody>
          <a:bodyPr wrap="none" lIns="0" tIns="0" rIns="0" bIns="0" rtlCol="0" anchor="t"/>
          <a:lstStyle/>
          <a:p>
            <a:pPr algn="ctr" indent="0" marL="0">
              <a:lnSpc>
                <a:spcPts val="2000"/>
              </a:lnSpc>
              <a:buNone/>
            </a:pPr>
            <a:r>
              <a:rPr lang="en-US" sz="1600" dirty="0">
                <a:solidFill>
                  <a:srgbClr val="DAD8E9"/>
                </a:solidFill>
                <a:latin typeface="Prompt" pitchFamily="34" charset="0"/>
                <a:ea typeface="Prompt" pitchFamily="34" charset="-122"/>
                <a:cs typeface="Prompt" pitchFamily="34" charset="-120"/>
              </a:rPr>
              <a:t>Okul Öncesi Dönemi</a:t>
            </a:r>
            <a:endParaRPr lang="en-US" sz="1600" dirty="0"/>
          </a:p>
        </p:txBody>
      </p:sp>
      <p:sp>
        <p:nvSpPr>
          <p:cNvPr id="14" name="Text 11"/>
          <p:cNvSpPr/>
          <p:nvPr/>
        </p:nvSpPr>
        <p:spPr>
          <a:xfrm>
            <a:off x="3531632" y="6847046"/>
            <a:ext cx="4861203" cy="881182"/>
          </a:xfrm>
          <a:prstGeom prst="rect">
            <a:avLst/>
          </a:prstGeom>
          <a:noFill/>
          <a:ln/>
        </p:spPr>
        <p:txBody>
          <a:bodyPr wrap="square" lIns="0" tIns="0" rIns="0" bIns="0" rtlCol="0" anchor="t"/>
          <a:lstStyle/>
          <a:p>
            <a:pPr algn="ctr" indent="0" marL="0">
              <a:lnSpc>
                <a:spcPts val="2300"/>
              </a:lnSpc>
              <a:buNone/>
            </a:pPr>
            <a:r>
              <a:rPr lang="en-US" sz="1400" dirty="0">
                <a:solidFill>
                  <a:srgbClr val="DAD8E9"/>
                </a:solidFill>
                <a:latin typeface="Mukta" pitchFamily="34" charset="0"/>
                <a:ea typeface="Mukta" pitchFamily="34" charset="-122"/>
                <a:cs typeface="Mukta" pitchFamily="34" charset="-120"/>
              </a:rPr>
              <a:t>Okul öncesi dönemde, çocukların sosyal becerileri hızla gelişir, grup içinde oynama, paylaşma ve sıra bekleme gibi beceriler öğrenirler.</a:t>
            </a:r>
            <a:endParaRPr lang="en-US" sz="1400" dirty="0"/>
          </a:p>
        </p:txBody>
      </p:sp>
      <p:sp>
        <p:nvSpPr>
          <p:cNvPr id="15" name="Shape 12"/>
          <p:cNvSpPr/>
          <p:nvPr/>
        </p:nvSpPr>
        <p:spPr>
          <a:xfrm>
            <a:off x="8656558" y="5013841"/>
            <a:ext cx="22860" cy="642342"/>
          </a:xfrm>
          <a:prstGeom prst="roundRect">
            <a:avLst>
              <a:gd name="adj" fmla="val 337226"/>
            </a:avLst>
          </a:prstGeom>
          <a:solidFill>
            <a:srgbClr val="6D4562"/>
          </a:solidFill>
          <a:ln/>
        </p:spPr>
      </p:sp>
      <p:sp>
        <p:nvSpPr>
          <p:cNvPr id="16" name="Shape 13"/>
          <p:cNvSpPr/>
          <p:nvPr/>
        </p:nvSpPr>
        <p:spPr>
          <a:xfrm>
            <a:off x="8461534" y="5449729"/>
            <a:ext cx="412909" cy="412909"/>
          </a:xfrm>
          <a:prstGeom prst="roundRect">
            <a:avLst>
              <a:gd name="adj" fmla="val 18670"/>
            </a:avLst>
          </a:prstGeom>
          <a:solidFill>
            <a:srgbClr val="542C49"/>
          </a:solidFill>
          <a:ln w="7620">
            <a:solidFill>
              <a:srgbClr val="6D4562"/>
            </a:solidFill>
            <a:prstDash val="solid"/>
          </a:ln>
        </p:spPr>
      </p:sp>
      <p:sp>
        <p:nvSpPr>
          <p:cNvPr id="17" name="Text 14"/>
          <p:cNvSpPr/>
          <p:nvPr/>
        </p:nvSpPr>
        <p:spPr>
          <a:xfrm>
            <a:off x="8597027" y="5533787"/>
            <a:ext cx="141923" cy="244673"/>
          </a:xfrm>
          <a:prstGeom prst="rect">
            <a:avLst/>
          </a:prstGeom>
          <a:noFill/>
          <a:ln/>
        </p:spPr>
        <p:txBody>
          <a:bodyPr wrap="none" lIns="0" tIns="0" rIns="0" bIns="0" rtlCol="0" anchor="t"/>
          <a:lstStyle/>
          <a:p>
            <a:pPr algn="ctr" indent="0" marL="0">
              <a:lnSpc>
                <a:spcPts val="1900"/>
              </a:lnSpc>
              <a:buNone/>
            </a:pPr>
            <a:r>
              <a:rPr lang="en-US" sz="1900" dirty="0">
                <a:solidFill>
                  <a:srgbClr val="DAD8E9"/>
                </a:solidFill>
                <a:latin typeface="Prompt" pitchFamily="34" charset="0"/>
                <a:ea typeface="Prompt" pitchFamily="34" charset="-122"/>
                <a:cs typeface="Prompt" pitchFamily="34" charset="-120"/>
              </a:rPr>
              <a:t>3</a:t>
            </a:r>
            <a:endParaRPr lang="en-US" sz="1900" dirty="0"/>
          </a:p>
        </p:txBody>
      </p:sp>
      <p:sp>
        <p:nvSpPr>
          <p:cNvPr id="18" name="Text 15"/>
          <p:cNvSpPr/>
          <p:nvPr/>
        </p:nvSpPr>
        <p:spPr>
          <a:xfrm>
            <a:off x="7648337" y="3584138"/>
            <a:ext cx="2039303" cy="254913"/>
          </a:xfrm>
          <a:prstGeom prst="rect">
            <a:avLst/>
          </a:prstGeom>
          <a:noFill/>
          <a:ln/>
        </p:spPr>
        <p:txBody>
          <a:bodyPr wrap="none" lIns="0" tIns="0" rIns="0" bIns="0" rtlCol="0" anchor="t"/>
          <a:lstStyle/>
          <a:p>
            <a:pPr algn="ctr" indent="0" marL="0">
              <a:lnSpc>
                <a:spcPts val="2000"/>
              </a:lnSpc>
              <a:buNone/>
            </a:pPr>
            <a:r>
              <a:rPr lang="en-US" sz="1600" dirty="0">
                <a:solidFill>
                  <a:srgbClr val="DAD8E9"/>
                </a:solidFill>
                <a:latin typeface="Prompt" pitchFamily="34" charset="0"/>
                <a:ea typeface="Prompt" pitchFamily="34" charset="-122"/>
                <a:cs typeface="Prompt" pitchFamily="34" charset="-120"/>
              </a:rPr>
              <a:t>Okul Dönemi</a:t>
            </a:r>
            <a:endParaRPr lang="en-US" sz="1600" dirty="0"/>
          </a:p>
        </p:txBody>
      </p:sp>
      <p:sp>
        <p:nvSpPr>
          <p:cNvPr id="19" name="Text 16"/>
          <p:cNvSpPr/>
          <p:nvPr/>
        </p:nvSpPr>
        <p:spPr>
          <a:xfrm>
            <a:off x="6237446" y="3949065"/>
            <a:ext cx="4861203" cy="881182"/>
          </a:xfrm>
          <a:prstGeom prst="rect">
            <a:avLst/>
          </a:prstGeom>
          <a:noFill/>
          <a:ln/>
        </p:spPr>
        <p:txBody>
          <a:bodyPr wrap="square" lIns="0" tIns="0" rIns="0" bIns="0" rtlCol="0" anchor="t"/>
          <a:lstStyle/>
          <a:p>
            <a:pPr algn="ctr" indent="0" marL="0">
              <a:lnSpc>
                <a:spcPts val="2300"/>
              </a:lnSpc>
              <a:buNone/>
            </a:pPr>
            <a:r>
              <a:rPr lang="en-US" sz="1400" dirty="0">
                <a:solidFill>
                  <a:srgbClr val="DAD8E9"/>
                </a:solidFill>
                <a:latin typeface="Mukta" pitchFamily="34" charset="0"/>
                <a:ea typeface="Mukta" pitchFamily="34" charset="-122"/>
                <a:cs typeface="Mukta" pitchFamily="34" charset="-120"/>
              </a:rPr>
              <a:t>Okul döneminde, sosyal beceriler daha karmaşık hale gelir. Çocuklar arkadaşlıklar kurar, çatışmaları çözer ve grup içinde iletişim kurarlar.</a:t>
            </a:r>
            <a:endParaRPr lang="en-US" sz="1400" dirty="0"/>
          </a:p>
        </p:txBody>
      </p:sp>
      <p:sp>
        <p:nvSpPr>
          <p:cNvPr id="20" name="Shape 17"/>
          <p:cNvSpPr/>
          <p:nvPr/>
        </p:nvSpPr>
        <p:spPr>
          <a:xfrm>
            <a:off x="11362373" y="5656183"/>
            <a:ext cx="22860" cy="642342"/>
          </a:xfrm>
          <a:prstGeom prst="roundRect">
            <a:avLst>
              <a:gd name="adj" fmla="val 337226"/>
            </a:avLst>
          </a:prstGeom>
          <a:solidFill>
            <a:srgbClr val="6D4562"/>
          </a:solidFill>
          <a:ln/>
        </p:spPr>
      </p:sp>
      <p:sp>
        <p:nvSpPr>
          <p:cNvPr id="21" name="Shape 18"/>
          <p:cNvSpPr/>
          <p:nvPr/>
        </p:nvSpPr>
        <p:spPr>
          <a:xfrm>
            <a:off x="11167348" y="5449729"/>
            <a:ext cx="412909" cy="412909"/>
          </a:xfrm>
          <a:prstGeom prst="roundRect">
            <a:avLst>
              <a:gd name="adj" fmla="val 18670"/>
            </a:avLst>
          </a:prstGeom>
          <a:solidFill>
            <a:srgbClr val="542C49"/>
          </a:solidFill>
          <a:ln w="7620">
            <a:solidFill>
              <a:srgbClr val="6D4562"/>
            </a:solidFill>
            <a:prstDash val="solid"/>
          </a:ln>
        </p:spPr>
      </p:sp>
      <p:sp>
        <p:nvSpPr>
          <p:cNvPr id="22" name="Text 19"/>
          <p:cNvSpPr/>
          <p:nvPr/>
        </p:nvSpPr>
        <p:spPr>
          <a:xfrm>
            <a:off x="11299269" y="5533787"/>
            <a:ext cx="149066" cy="244673"/>
          </a:xfrm>
          <a:prstGeom prst="rect">
            <a:avLst/>
          </a:prstGeom>
          <a:noFill/>
          <a:ln/>
        </p:spPr>
        <p:txBody>
          <a:bodyPr wrap="none" lIns="0" tIns="0" rIns="0" bIns="0" rtlCol="0" anchor="t"/>
          <a:lstStyle/>
          <a:p>
            <a:pPr algn="ctr" indent="0" marL="0">
              <a:lnSpc>
                <a:spcPts val="1900"/>
              </a:lnSpc>
              <a:buNone/>
            </a:pPr>
            <a:r>
              <a:rPr lang="en-US" sz="1900" dirty="0">
                <a:solidFill>
                  <a:srgbClr val="DAD8E9"/>
                </a:solidFill>
                <a:latin typeface="Prompt" pitchFamily="34" charset="0"/>
                <a:ea typeface="Prompt" pitchFamily="34" charset="-122"/>
                <a:cs typeface="Prompt" pitchFamily="34" charset="-120"/>
              </a:rPr>
              <a:t>4</a:t>
            </a:r>
            <a:endParaRPr lang="en-US" sz="1900" dirty="0"/>
          </a:p>
        </p:txBody>
      </p:sp>
      <p:sp>
        <p:nvSpPr>
          <p:cNvPr id="23" name="Text 20"/>
          <p:cNvSpPr/>
          <p:nvPr/>
        </p:nvSpPr>
        <p:spPr>
          <a:xfrm>
            <a:off x="10354151" y="6482120"/>
            <a:ext cx="2039303" cy="254913"/>
          </a:xfrm>
          <a:prstGeom prst="rect">
            <a:avLst/>
          </a:prstGeom>
          <a:noFill/>
          <a:ln/>
        </p:spPr>
        <p:txBody>
          <a:bodyPr wrap="none" lIns="0" tIns="0" rIns="0" bIns="0" rtlCol="0" anchor="t"/>
          <a:lstStyle/>
          <a:p>
            <a:pPr algn="ctr" indent="0" marL="0">
              <a:lnSpc>
                <a:spcPts val="2000"/>
              </a:lnSpc>
              <a:buNone/>
            </a:pPr>
            <a:r>
              <a:rPr lang="en-US" sz="1600" dirty="0">
                <a:solidFill>
                  <a:srgbClr val="DAD8E9"/>
                </a:solidFill>
                <a:latin typeface="Prompt" pitchFamily="34" charset="0"/>
                <a:ea typeface="Prompt" pitchFamily="34" charset="-122"/>
                <a:cs typeface="Prompt" pitchFamily="34" charset="-120"/>
              </a:rPr>
              <a:t>Ergenlik Dönemi</a:t>
            </a:r>
            <a:endParaRPr lang="en-US" sz="1600" dirty="0"/>
          </a:p>
        </p:txBody>
      </p:sp>
      <p:sp>
        <p:nvSpPr>
          <p:cNvPr id="24" name="Text 21"/>
          <p:cNvSpPr/>
          <p:nvPr/>
        </p:nvSpPr>
        <p:spPr>
          <a:xfrm>
            <a:off x="8943261" y="6847046"/>
            <a:ext cx="4861203" cy="587454"/>
          </a:xfrm>
          <a:prstGeom prst="rect">
            <a:avLst/>
          </a:prstGeom>
          <a:noFill/>
          <a:ln/>
        </p:spPr>
        <p:txBody>
          <a:bodyPr wrap="square" lIns="0" tIns="0" rIns="0" bIns="0" rtlCol="0" anchor="t"/>
          <a:lstStyle/>
          <a:p>
            <a:pPr algn="ctr" indent="0" marL="0">
              <a:lnSpc>
                <a:spcPts val="2300"/>
              </a:lnSpc>
              <a:buNone/>
            </a:pPr>
            <a:r>
              <a:rPr lang="en-US" sz="1400" dirty="0">
                <a:solidFill>
                  <a:srgbClr val="DAD8E9"/>
                </a:solidFill>
                <a:latin typeface="Mukta" pitchFamily="34" charset="0"/>
                <a:ea typeface="Mukta" pitchFamily="34" charset="-122"/>
                <a:cs typeface="Mukta" pitchFamily="34" charset="-120"/>
              </a:rPr>
              <a:t>Ergenlik döneminde, sosyal beceriler kişilerarası ilişkilerde, grup dinamiklerinde ve öz farkındalıkta önemli rol oynar.</a:t>
            </a:r>
            <a:endParaRPr lang="en-US" sz="1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864037" y="2464832"/>
            <a:ext cx="5486400" cy="685800"/>
          </a:xfrm>
          <a:prstGeom prst="rect">
            <a:avLst/>
          </a:prstGeom>
          <a:noFill/>
          <a:ln/>
        </p:spPr>
        <p:txBody>
          <a:bodyPr wrap="none" lIns="0" tIns="0" rIns="0" bIns="0" rtlCol="0" anchor="t"/>
          <a:lstStyle/>
          <a:p>
            <a:pPr indent="0" marL="0">
              <a:lnSpc>
                <a:spcPts val="5400"/>
              </a:lnSpc>
              <a:buNone/>
            </a:pPr>
            <a:r>
              <a:rPr lang="en-US" sz="4300" dirty="0">
                <a:solidFill>
                  <a:srgbClr val="C6BFEE"/>
                </a:solidFill>
                <a:latin typeface="Prompt" pitchFamily="34" charset="0"/>
                <a:ea typeface="Prompt" pitchFamily="34" charset="-122"/>
                <a:cs typeface="Prompt" pitchFamily="34" charset="-120"/>
              </a:rPr>
              <a:t>Aile Ortamının Etkisi</a:t>
            </a:r>
            <a:endParaRPr lang="en-US" sz="4300" dirty="0"/>
          </a:p>
        </p:txBody>
      </p:sp>
      <p:sp>
        <p:nvSpPr>
          <p:cNvPr id="3" name="Text 1"/>
          <p:cNvSpPr/>
          <p:nvPr/>
        </p:nvSpPr>
        <p:spPr>
          <a:xfrm>
            <a:off x="864037" y="3767733"/>
            <a:ext cx="2743200" cy="342900"/>
          </a:xfrm>
          <a:prstGeom prst="rect">
            <a:avLst/>
          </a:prstGeom>
          <a:noFill/>
          <a:ln/>
        </p:spPr>
        <p:txBody>
          <a:bodyPr wrap="none" lIns="0" tIns="0" rIns="0" bIns="0" rtlCol="0" anchor="t"/>
          <a:lstStyle/>
          <a:p>
            <a:pPr indent="0" marL="0">
              <a:lnSpc>
                <a:spcPts val="2700"/>
              </a:lnSpc>
              <a:buNone/>
            </a:pPr>
            <a:r>
              <a:rPr lang="en-US" sz="2150" dirty="0">
                <a:solidFill>
                  <a:srgbClr val="C6BFEE"/>
                </a:solidFill>
                <a:latin typeface="Prompt" pitchFamily="34" charset="0"/>
                <a:ea typeface="Prompt" pitchFamily="34" charset="-122"/>
                <a:cs typeface="Prompt" pitchFamily="34" charset="-120"/>
              </a:rPr>
              <a:t>Olumlu Örnek</a:t>
            </a:r>
            <a:endParaRPr lang="en-US" sz="2150" dirty="0"/>
          </a:p>
        </p:txBody>
      </p:sp>
      <p:sp>
        <p:nvSpPr>
          <p:cNvPr id="4" name="Text 2"/>
          <p:cNvSpPr/>
          <p:nvPr/>
        </p:nvSpPr>
        <p:spPr>
          <a:xfrm>
            <a:off x="864037" y="4357449"/>
            <a:ext cx="3898821" cy="1185148"/>
          </a:xfrm>
          <a:prstGeom prst="rect">
            <a:avLst/>
          </a:prstGeom>
          <a:noFill/>
          <a:ln/>
        </p:spPr>
        <p:txBody>
          <a:bodyPr wrap="square" lIns="0" tIns="0" rIns="0" bIns="0" rtlCol="0" anchor="t"/>
          <a:lstStyle/>
          <a:p>
            <a:pPr indent="0" marL="0">
              <a:lnSpc>
                <a:spcPts val="3100"/>
              </a:lnSpc>
              <a:buNone/>
            </a:pPr>
            <a:r>
              <a:rPr lang="en-US" sz="1900" dirty="0">
                <a:solidFill>
                  <a:srgbClr val="DAD8E9"/>
                </a:solidFill>
                <a:latin typeface="Mukta" pitchFamily="34" charset="0"/>
                <a:ea typeface="Mukta" pitchFamily="34" charset="-122"/>
                <a:cs typeface="Mukta" pitchFamily="34" charset="-120"/>
              </a:rPr>
              <a:t>Çocuklar, ailelerinin sosyal davranışlarını gözlemleyerek ve taklit ederek sosyal becerilerini öğrenirler.</a:t>
            </a:r>
            <a:endParaRPr lang="en-US" sz="1900" dirty="0"/>
          </a:p>
        </p:txBody>
      </p:sp>
      <p:sp>
        <p:nvSpPr>
          <p:cNvPr id="5" name="Text 3"/>
          <p:cNvSpPr/>
          <p:nvPr/>
        </p:nvSpPr>
        <p:spPr>
          <a:xfrm>
            <a:off x="5372695" y="3767733"/>
            <a:ext cx="2743200" cy="342900"/>
          </a:xfrm>
          <a:prstGeom prst="rect">
            <a:avLst/>
          </a:prstGeom>
          <a:noFill/>
          <a:ln/>
        </p:spPr>
        <p:txBody>
          <a:bodyPr wrap="none" lIns="0" tIns="0" rIns="0" bIns="0" rtlCol="0" anchor="t"/>
          <a:lstStyle/>
          <a:p>
            <a:pPr indent="0" marL="0">
              <a:lnSpc>
                <a:spcPts val="2700"/>
              </a:lnSpc>
              <a:buNone/>
            </a:pPr>
            <a:r>
              <a:rPr lang="en-US" sz="2150" dirty="0">
                <a:solidFill>
                  <a:srgbClr val="C6BFEE"/>
                </a:solidFill>
                <a:latin typeface="Prompt" pitchFamily="34" charset="0"/>
                <a:ea typeface="Prompt" pitchFamily="34" charset="-122"/>
                <a:cs typeface="Prompt" pitchFamily="34" charset="-120"/>
              </a:rPr>
              <a:t>Destekleyici Ortam</a:t>
            </a:r>
            <a:endParaRPr lang="en-US" sz="2150" dirty="0"/>
          </a:p>
        </p:txBody>
      </p:sp>
      <p:sp>
        <p:nvSpPr>
          <p:cNvPr id="6" name="Text 4"/>
          <p:cNvSpPr/>
          <p:nvPr/>
        </p:nvSpPr>
        <p:spPr>
          <a:xfrm>
            <a:off x="5372695" y="4357449"/>
            <a:ext cx="3898821" cy="1185148"/>
          </a:xfrm>
          <a:prstGeom prst="rect">
            <a:avLst/>
          </a:prstGeom>
          <a:noFill/>
          <a:ln/>
        </p:spPr>
        <p:txBody>
          <a:bodyPr wrap="square" lIns="0" tIns="0" rIns="0" bIns="0" rtlCol="0" anchor="t"/>
          <a:lstStyle/>
          <a:p>
            <a:pPr indent="0" marL="0">
              <a:lnSpc>
                <a:spcPts val="3100"/>
              </a:lnSpc>
              <a:buNone/>
            </a:pPr>
            <a:r>
              <a:rPr lang="en-US" sz="1900" dirty="0">
                <a:solidFill>
                  <a:srgbClr val="DAD8E9"/>
                </a:solidFill>
                <a:latin typeface="Mukta" pitchFamily="34" charset="0"/>
                <a:ea typeface="Mukta" pitchFamily="34" charset="-122"/>
                <a:cs typeface="Mukta" pitchFamily="34" charset="-120"/>
              </a:rPr>
              <a:t>Aileler, çocuklarının sosyal becerilerini geliştirmek için sıcak, sevgi dolu ve destekleyici bir ortam sağlamalıdır.</a:t>
            </a:r>
            <a:endParaRPr lang="en-US" sz="1900" dirty="0"/>
          </a:p>
        </p:txBody>
      </p:sp>
      <p:sp>
        <p:nvSpPr>
          <p:cNvPr id="7" name="Text 5"/>
          <p:cNvSpPr/>
          <p:nvPr/>
        </p:nvSpPr>
        <p:spPr>
          <a:xfrm>
            <a:off x="9881354" y="3767733"/>
            <a:ext cx="2743200" cy="342900"/>
          </a:xfrm>
          <a:prstGeom prst="rect">
            <a:avLst/>
          </a:prstGeom>
          <a:noFill/>
          <a:ln/>
        </p:spPr>
        <p:txBody>
          <a:bodyPr wrap="none" lIns="0" tIns="0" rIns="0" bIns="0" rtlCol="0" anchor="t"/>
          <a:lstStyle/>
          <a:p>
            <a:pPr indent="0" marL="0">
              <a:lnSpc>
                <a:spcPts val="2700"/>
              </a:lnSpc>
              <a:buNone/>
            </a:pPr>
            <a:r>
              <a:rPr lang="en-US" sz="2150" dirty="0">
                <a:solidFill>
                  <a:srgbClr val="C6BFEE"/>
                </a:solidFill>
                <a:latin typeface="Prompt" pitchFamily="34" charset="0"/>
                <a:ea typeface="Prompt" pitchFamily="34" charset="-122"/>
                <a:cs typeface="Prompt" pitchFamily="34" charset="-120"/>
              </a:rPr>
              <a:t>İletişim ve Dinleme</a:t>
            </a:r>
            <a:endParaRPr lang="en-US" sz="2150" dirty="0"/>
          </a:p>
        </p:txBody>
      </p:sp>
      <p:sp>
        <p:nvSpPr>
          <p:cNvPr id="8" name="Text 6"/>
          <p:cNvSpPr/>
          <p:nvPr/>
        </p:nvSpPr>
        <p:spPr>
          <a:xfrm>
            <a:off x="9881354" y="4357449"/>
            <a:ext cx="3898821" cy="1185148"/>
          </a:xfrm>
          <a:prstGeom prst="rect">
            <a:avLst/>
          </a:prstGeom>
          <a:noFill/>
          <a:ln/>
        </p:spPr>
        <p:txBody>
          <a:bodyPr wrap="square" lIns="0" tIns="0" rIns="0" bIns="0" rtlCol="0" anchor="t"/>
          <a:lstStyle/>
          <a:p>
            <a:pPr indent="0" marL="0">
              <a:lnSpc>
                <a:spcPts val="3100"/>
              </a:lnSpc>
              <a:buNone/>
            </a:pPr>
            <a:r>
              <a:rPr lang="en-US" sz="1900" dirty="0">
                <a:solidFill>
                  <a:srgbClr val="DAD8E9"/>
                </a:solidFill>
                <a:latin typeface="Mukta" pitchFamily="34" charset="0"/>
                <a:ea typeface="Mukta" pitchFamily="34" charset="-122"/>
                <a:cs typeface="Mukta" pitchFamily="34" charset="-120"/>
              </a:rPr>
              <a:t>Aileler, çocuklarıyla düzenli olarak iletişim kurmalı, onları dinlemeli ve duygularını anlamaya çalışmalıdır.</a:t>
            </a:r>
            <a:endParaRPr lang="en-US" sz="19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319599" y="667464"/>
            <a:ext cx="7477601" cy="1322308"/>
          </a:xfrm>
          <a:prstGeom prst="rect">
            <a:avLst/>
          </a:prstGeom>
          <a:noFill/>
          <a:ln/>
        </p:spPr>
        <p:txBody>
          <a:bodyPr wrap="square" lIns="0" tIns="0" rIns="0" bIns="0" rtlCol="0" anchor="t"/>
          <a:lstStyle/>
          <a:p>
            <a:pPr indent="0" marL="0">
              <a:lnSpc>
                <a:spcPts val="5200"/>
              </a:lnSpc>
              <a:buNone/>
            </a:pPr>
            <a:r>
              <a:rPr lang="en-US" sz="4150" dirty="0">
                <a:solidFill>
                  <a:srgbClr val="C6BFEE"/>
                </a:solidFill>
                <a:latin typeface="Prompt" pitchFamily="34" charset="0"/>
                <a:ea typeface="Prompt" pitchFamily="34" charset="-122"/>
                <a:cs typeface="Prompt" pitchFamily="34" charset="-120"/>
              </a:rPr>
              <a:t>Okul Ortamında Sosyal Beceri Eğitimi</a:t>
            </a:r>
            <a:endParaRPr lang="en-US" sz="4150" dirty="0"/>
          </a:p>
        </p:txBody>
      </p:sp>
      <p:sp>
        <p:nvSpPr>
          <p:cNvPr id="4" name="Shape 1"/>
          <p:cNvSpPr/>
          <p:nvPr/>
        </p:nvSpPr>
        <p:spPr>
          <a:xfrm>
            <a:off x="6319599" y="2346841"/>
            <a:ext cx="3619857" cy="2488644"/>
          </a:xfrm>
          <a:prstGeom prst="roundRect">
            <a:avLst>
              <a:gd name="adj" fmla="val 4018"/>
            </a:avLst>
          </a:prstGeom>
          <a:solidFill>
            <a:srgbClr val="542C49"/>
          </a:solidFill>
          <a:ln w="7620">
            <a:solidFill>
              <a:srgbClr val="6D4562"/>
            </a:solidFill>
            <a:prstDash val="solid"/>
          </a:ln>
        </p:spPr>
      </p:sp>
      <p:sp>
        <p:nvSpPr>
          <p:cNvPr id="5" name="Text 2"/>
          <p:cNvSpPr/>
          <p:nvPr/>
        </p:nvSpPr>
        <p:spPr>
          <a:xfrm>
            <a:off x="6565225" y="2592467"/>
            <a:ext cx="2645212" cy="330637"/>
          </a:xfrm>
          <a:prstGeom prst="rect">
            <a:avLst/>
          </a:prstGeom>
          <a:noFill/>
          <a:ln/>
        </p:spPr>
        <p:txBody>
          <a:bodyPr wrap="none" lIns="0" tIns="0" rIns="0" bIns="0" rtlCol="0" anchor="t"/>
          <a:lstStyle/>
          <a:p>
            <a:pPr indent="0" marL="0">
              <a:lnSpc>
                <a:spcPts val="2600"/>
              </a:lnSpc>
              <a:buNone/>
            </a:pPr>
            <a:r>
              <a:rPr lang="en-US" sz="2050" dirty="0">
                <a:solidFill>
                  <a:srgbClr val="DAD8E9"/>
                </a:solidFill>
                <a:latin typeface="Prompt" pitchFamily="34" charset="0"/>
                <a:ea typeface="Prompt" pitchFamily="34" charset="-122"/>
                <a:cs typeface="Prompt" pitchFamily="34" charset="-120"/>
              </a:rPr>
              <a:t>Oyunlar</a:t>
            </a:r>
            <a:endParaRPr lang="en-US" sz="2050" dirty="0"/>
          </a:p>
        </p:txBody>
      </p:sp>
      <p:sp>
        <p:nvSpPr>
          <p:cNvPr id="6" name="Text 3"/>
          <p:cNvSpPr/>
          <p:nvPr/>
        </p:nvSpPr>
        <p:spPr>
          <a:xfrm>
            <a:off x="6565225" y="3065859"/>
            <a:ext cx="3128605" cy="1143000"/>
          </a:xfrm>
          <a:prstGeom prst="rect">
            <a:avLst/>
          </a:prstGeom>
          <a:noFill/>
          <a:ln/>
        </p:spPr>
        <p:txBody>
          <a:bodyPr wrap="square" lIns="0" tIns="0" rIns="0" bIns="0" rtlCol="0" anchor="t"/>
          <a:lstStyle/>
          <a:p>
            <a:pPr indent="0" marL="0">
              <a:lnSpc>
                <a:spcPts val="2950"/>
              </a:lnSpc>
              <a:buNone/>
            </a:pPr>
            <a:r>
              <a:rPr lang="en-US" sz="1850" dirty="0">
                <a:solidFill>
                  <a:srgbClr val="DAD8E9"/>
                </a:solidFill>
                <a:latin typeface="Mukta" pitchFamily="34" charset="0"/>
                <a:ea typeface="Mukta" pitchFamily="34" charset="-122"/>
                <a:cs typeface="Mukta" pitchFamily="34" charset="-120"/>
              </a:rPr>
              <a:t>Oyunlar, çocukların sosyal becerilerini eğlenceli ve doğal bir şekilde öğrenmelerini sağlar.</a:t>
            </a:r>
            <a:endParaRPr lang="en-US" sz="1850" dirty="0"/>
          </a:p>
        </p:txBody>
      </p:sp>
      <p:sp>
        <p:nvSpPr>
          <p:cNvPr id="7" name="Shape 4"/>
          <p:cNvSpPr/>
          <p:nvPr/>
        </p:nvSpPr>
        <p:spPr>
          <a:xfrm>
            <a:off x="10177462" y="2346841"/>
            <a:ext cx="3619857" cy="2488644"/>
          </a:xfrm>
          <a:prstGeom prst="roundRect">
            <a:avLst>
              <a:gd name="adj" fmla="val 4018"/>
            </a:avLst>
          </a:prstGeom>
          <a:solidFill>
            <a:srgbClr val="542C49"/>
          </a:solidFill>
          <a:ln w="7620">
            <a:solidFill>
              <a:srgbClr val="6D4562"/>
            </a:solidFill>
            <a:prstDash val="solid"/>
          </a:ln>
        </p:spPr>
      </p:sp>
      <p:sp>
        <p:nvSpPr>
          <p:cNvPr id="8" name="Text 5"/>
          <p:cNvSpPr/>
          <p:nvPr/>
        </p:nvSpPr>
        <p:spPr>
          <a:xfrm>
            <a:off x="10423088" y="2592467"/>
            <a:ext cx="2645212" cy="330637"/>
          </a:xfrm>
          <a:prstGeom prst="rect">
            <a:avLst/>
          </a:prstGeom>
          <a:noFill/>
          <a:ln/>
        </p:spPr>
        <p:txBody>
          <a:bodyPr wrap="none" lIns="0" tIns="0" rIns="0" bIns="0" rtlCol="0" anchor="t"/>
          <a:lstStyle/>
          <a:p>
            <a:pPr indent="0" marL="0">
              <a:lnSpc>
                <a:spcPts val="2600"/>
              </a:lnSpc>
              <a:buNone/>
            </a:pPr>
            <a:r>
              <a:rPr lang="en-US" sz="2050" dirty="0">
                <a:solidFill>
                  <a:srgbClr val="DAD8E9"/>
                </a:solidFill>
                <a:latin typeface="Prompt" pitchFamily="34" charset="0"/>
                <a:ea typeface="Prompt" pitchFamily="34" charset="-122"/>
                <a:cs typeface="Prompt" pitchFamily="34" charset="-120"/>
              </a:rPr>
              <a:t>Etkinlikler</a:t>
            </a:r>
            <a:endParaRPr lang="en-US" sz="2050" dirty="0"/>
          </a:p>
        </p:txBody>
      </p:sp>
      <p:sp>
        <p:nvSpPr>
          <p:cNvPr id="9" name="Text 6"/>
          <p:cNvSpPr/>
          <p:nvPr/>
        </p:nvSpPr>
        <p:spPr>
          <a:xfrm>
            <a:off x="10423088" y="3065859"/>
            <a:ext cx="3128605" cy="1524000"/>
          </a:xfrm>
          <a:prstGeom prst="rect">
            <a:avLst/>
          </a:prstGeom>
          <a:noFill/>
          <a:ln/>
        </p:spPr>
        <p:txBody>
          <a:bodyPr wrap="square" lIns="0" tIns="0" rIns="0" bIns="0" rtlCol="0" anchor="t"/>
          <a:lstStyle/>
          <a:p>
            <a:pPr indent="0" marL="0">
              <a:lnSpc>
                <a:spcPts val="2950"/>
              </a:lnSpc>
              <a:buNone/>
            </a:pPr>
            <a:r>
              <a:rPr lang="en-US" sz="1850" dirty="0">
                <a:solidFill>
                  <a:srgbClr val="DAD8E9"/>
                </a:solidFill>
                <a:latin typeface="Mukta" pitchFamily="34" charset="0"/>
                <a:ea typeface="Mukta" pitchFamily="34" charset="-122"/>
                <a:cs typeface="Mukta" pitchFamily="34" charset="-120"/>
              </a:rPr>
              <a:t>Toplu etkinlikler, çocukların işbirliği yapmayı, sıra beklemeyi ve paylaşmayı öğrenmelerine yardımcı olur.</a:t>
            </a:r>
            <a:endParaRPr lang="en-US" sz="1850" dirty="0"/>
          </a:p>
        </p:txBody>
      </p:sp>
      <p:sp>
        <p:nvSpPr>
          <p:cNvPr id="10" name="Shape 7"/>
          <p:cNvSpPr/>
          <p:nvPr/>
        </p:nvSpPr>
        <p:spPr>
          <a:xfrm>
            <a:off x="6319599" y="5073491"/>
            <a:ext cx="3619857" cy="2488644"/>
          </a:xfrm>
          <a:prstGeom prst="roundRect">
            <a:avLst>
              <a:gd name="adj" fmla="val 4018"/>
            </a:avLst>
          </a:prstGeom>
          <a:solidFill>
            <a:srgbClr val="542C49"/>
          </a:solidFill>
          <a:ln w="7620">
            <a:solidFill>
              <a:srgbClr val="6D4562"/>
            </a:solidFill>
            <a:prstDash val="solid"/>
          </a:ln>
        </p:spPr>
      </p:sp>
      <p:sp>
        <p:nvSpPr>
          <p:cNvPr id="11" name="Text 8"/>
          <p:cNvSpPr/>
          <p:nvPr/>
        </p:nvSpPr>
        <p:spPr>
          <a:xfrm>
            <a:off x="6565225" y="5319117"/>
            <a:ext cx="2645212" cy="330637"/>
          </a:xfrm>
          <a:prstGeom prst="rect">
            <a:avLst/>
          </a:prstGeom>
          <a:noFill/>
          <a:ln/>
        </p:spPr>
        <p:txBody>
          <a:bodyPr wrap="none" lIns="0" tIns="0" rIns="0" bIns="0" rtlCol="0" anchor="t"/>
          <a:lstStyle/>
          <a:p>
            <a:pPr indent="0" marL="0">
              <a:lnSpc>
                <a:spcPts val="2600"/>
              </a:lnSpc>
              <a:buNone/>
            </a:pPr>
            <a:r>
              <a:rPr lang="en-US" sz="2050" dirty="0">
                <a:solidFill>
                  <a:srgbClr val="DAD8E9"/>
                </a:solidFill>
                <a:latin typeface="Prompt" pitchFamily="34" charset="0"/>
                <a:ea typeface="Prompt" pitchFamily="34" charset="-122"/>
                <a:cs typeface="Prompt" pitchFamily="34" charset="-120"/>
              </a:rPr>
              <a:t>Sosyal Hikayeler</a:t>
            </a:r>
            <a:endParaRPr lang="en-US" sz="2050" dirty="0"/>
          </a:p>
        </p:txBody>
      </p:sp>
      <p:sp>
        <p:nvSpPr>
          <p:cNvPr id="12" name="Text 9"/>
          <p:cNvSpPr/>
          <p:nvPr/>
        </p:nvSpPr>
        <p:spPr>
          <a:xfrm>
            <a:off x="6565225" y="5792510"/>
            <a:ext cx="3128605" cy="1524000"/>
          </a:xfrm>
          <a:prstGeom prst="rect">
            <a:avLst/>
          </a:prstGeom>
          <a:noFill/>
          <a:ln/>
        </p:spPr>
        <p:txBody>
          <a:bodyPr wrap="square" lIns="0" tIns="0" rIns="0" bIns="0" rtlCol="0" anchor="t"/>
          <a:lstStyle/>
          <a:p>
            <a:pPr indent="0" marL="0">
              <a:lnSpc>
                <a:spcPts val="2950"/>
              </a:lnSpc>
              <a:buNone/>
            </a:pPr>
            <a:r>
              <a:rPr lang="en-US" sz="1850" dirty="0">
                <a:solidFill>
                  <a:srgbClr val="DAD8E9"/>
                </a:solidFill>
                <a:latin typeface="Mukta" pitchFamily="34" charset="0"/>
                <a:ea typeface="Mukta" pitchFamily="34" charset="-122"/>
                <a:cs typeface="Mukta" pitchFamily="34" charset="-120"/>
              </a:rPr>
              <a:t>Sosyal hikayeler, çocukların belirli sosyal durumlarda nasıl davranmaları gerektiğini öğrenmelerini sağlar.</a:t>
            </a:r>
            <a:endParaRPr lang="en-US" sz="1850" dirty="0"/>
          </a:p>
        </p:txBody>
      </p:sp>
      <p:sp>
        <p:nvSpPr>
          <p:cNvPr id="13" name="Shape 10"/>
          <p:cNvSpPr/>
          <p:nvPr/>
        </p:nvSpPr>
        <p:spPr>
          <a:xfrm>
            <a:off x="10177462" y="5073491"/>
            <a:ext cx="3619857" cy="2488644"/>
          </a:xfrm>
          <a:prstGeom prst="roundRect">
            <a:avLst>
              <a:gd name="adj" fmla="val 4018"/>
            </a:avLst>
          </a:prstGeom>
          <a:solidFill>
            <a:srgbClr val="542C49"/>
          </a:solidFill>
          <a:ln w="7620">
            <a:solidFill>
              <a:srgbClr val="6D4562"/>
            </a:solidFill>
            <a:prstDash val="solid"/>
          </a:ln>
        </p:spPr>
      </p:sp>
      <p:sp>
        <p:nvSpPr>
          <p:cNvPr id="14" name="Text 11"/>
          <p:cNvSpPr/>
          <p:nvPr/>
        </p:nvSpPr>
        <p:spPr>
          <a:xfrm>
            <a:off x="10423088" y="5319117"/>
            <a:ext cx="2645212" cy="330637"/>
          </a:xfrm>
          <a:prstGeom prst="rect">
            <a:avLst/>
          </a:prstGeom>
          <a:noFill/>
          <a:ln/>
        </p:spPr>
        <p:txBody>
          <a:bodyPr wrap="none" lIns="0" tIns="0" rIns="0" bIns="0" rtlCol="0" anchor="t"/>
          <a:lstStyle/>
          <a:p>
            <a:pPr indent="0" marL="0">
              <a:lnSpc>
                <a:spcPts val="2600"/>
              </a:lnSpc>
              <a:buNone/>
            </a:pPr>
            <a:r>
              <a:rPr lang="en-US" sz="2050" dirty="0">
                <a:solidFill>
                  <a:srgbClr val="DAD8E9"/>
                </a:solidFill>
                <a:latin typeface="Prompt" pitchFamily="34" charset="0"/>
                <a:ea typeface="Prompt" pitchFamily="34" charset="-122"/>
                <a:cs typeface="Prompt" pitchFamily="34" charset="-120"/>
              </a:rPr>
              <a:t>Rol Oynama</a:t>
            </a:r>
            <a:endParaRPr lang="en-US" sz="2050" dirty="0"/>
          </a:p>
        </p:txBody>
      </p:sp>
      <p:sp>
        <p:nvSpPr>
          <p:cNvPr id="15" name="Text 12"/>
          <p:cNvSpPr/>
          <p:nvPr/>
        </p:nvSpPr>
        <p:spPr>
          <a:xfrm>
            <a:off x="10423088" y="5792510"/>
            <a:ext cx="3128605" cy="1524000"/>
          </a:xfrm>
          <a:prstGeom prst="rect">
            <a:avLst/>
          </a:prstGeom>
          <a:noFill/>
          <a:ln/>
        </p:spPr>
        <p:txBody>
          <a:bodyPr wrap="square" lIns="0" tIns="0" rIns="0" bIns="0" rtlCol="0" anchor="t"/>
          <a:lstStyle/>
          <a:p>
            <a:pPr indent="0" marL="0">
              <a:lnSpc>
                <a:spcPts val="2950"/>
              </a:lnSpc>
              <a:buNone/>
            </a:pPr>
            <a:r>
              <a:rPr lang="en-US" sz="1850" dirty="0">
                <a:solidFill>
                  <a:srgbClr val="DAD8E9"/>
                </a:solidFill>
                <a:latin typeface="Mukta" pitchFamily="34" charset="0"/>
                <a:ea typeface="Mukta" pitchFamily="34" charset="-122"/>
                <a:cs typeface="Mukta" pitchFamily="34" charset="-120"/>
              </a:rPr>
              <a:t>Rol oynama, çocukların farklı sosyal durumlarda nasıl tepki verileceğini deneyimlemelerini sağlar.</a:t>
            </a:r>
            <a:endParaRPr lang="en-US" sz="18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767013"/>
          </a:xfrm>
          <a:prstGeom prst="rect">
            <a:avLst/>
          </a:prstGeom>
        </p:spPr>
      </p:pic>
      <p:sp>
        <p:nvSpPr>
          <p:cNvPr id="3" name="Text 0"/>
          <p:cNvSpPr/>
          <p:nvPr/>
        </p:nvSpPr>
        <p:spPr>
          <a:xfrm>
            <a:off x="774740" y="3377208"/>
            <a:ext cx="8193286" cy="614958"/>
          </a:xfrm>
          <a:prstGeom prst="rect">
            <a:avLst/>
          </a:prstGeom>
          <a:noFill/>
          <a:ln/>
        </p:spPr>
        <p:txBody>
          <a:bodyPr wrap="none" lIns="0" tIns="0" rIns="0" bIns="0" rtlCol="0" anchor="t"/>
          <a:lstStyle/>
          <a:p>
            <a:pPr indent="0" marL="0">
              <a:lnSpc>
                <a:spcPts val="4800"/>
              </a:lnSpc>
              <a:buNone/>
            </a:pPr>
            <a:r>
              <a:rPr lang="en-US" sz="3850" dirty="0">
                <a:solidFill>
                  <a:srgbClr val="C6BFEE"/>
                </a:solidFill>
                <a:latin typeface="Prompt" pitchFamily="34" charset="0"/>
                <a:ea typeface="Prompt" pitchFamily="34" charset="-122"/>
                <a:cs typeface="Prompt" pitchFamily="34" charset="-120"/>
              </a:rPr>
              <a:t>Sosyal Beceri Geliştirme Teknikleri</a:t>
            </a:r>
            <a:endParaRPr lang="en-US" sz="3850" dirty="0"/>
          </a:p>
        </p:txBody>
      </p:sp>
      <p:pic>
        <p:nvPicPr>
          <p:cNvPr id="4" name="Image 1" descr="preencoded.png">    </p:cNvPr>
          <p:cNvPicPr>
            <a:picLocks noChangeAspect="1"/>
          </p:cNvPicPr>
          <p:nvPr/>
        </p:nvPicPr>
        <p:blipFill>
          <a:blip r:embed="rId2"/>
          <a:stretch>
            <a:fillRect/>
          </a:stretch>
        </p:blipFill>
        <p:spPr>
          <a:xfrm>
            <a:off x="774740" y="4324112"/>
            <a:ext cx="3270171" cy="885349"/>
          </a:xfrm>
          <a:prstGeom prst="rect">
            <a:avLst/>
          </a:prstGeom>
        </p:spPr>
      </p:pic>
      <p:sp>
        <p:nvSpPr>
          <p:cNvPr id="5" name="Text 1"/>
          <p:cNvSpPr/>
          <p:nvPr/>
        </p:nvSpPr>
        <p:spPr>
          <a:xfrm>
            <a:off x="996077" y="5541407"/>
            <a:ext cx="2459593" cy="307419"/>
          </a:xfrm>
          <a:prstGeom prst="rect">
            <a:avLst/>
          </a:prstGeom>
          <a:noFill/>
          <a:ln/>
        </p:spPr>
        <p:txBody>
          <a:bodyPr wrap="none" lIns="0" tIns="0" rIns="0" bIns="0" rtlCol="0" anchor="t"/>
          <a:lstStyle/>
          <a:p>
            <a:pPr algn="l" indent="0" marL="0">
              <a:lnSpc>
                <a:spcPts val="2400"/>
              </a:lnSpc>
              <a:buNone/>
            </a:pPr>
            <a:r>
              <a:rPr lang="en-US" sz="1900" dirty="0">
                <a:solidFill>
                  <a:srgbClr val="DAD8E9"/>
                </a:solidFill>
                <a:latin typeface="Prompt" pitchFamily="34" charset="0"/>
                <a:ea typeface="Prompt" pitchFamily="34" charset="-122"/>
                <a:cs typeface="Prompt" pitchFamily="34" charset="-120"/>
              </a:rPr>
              <a:t>Göz Teması</a:t>
            </a:r>
            <a:endParaRPr lang="en-US" sz="1900" dirty="0"/>
          </a:p>
        </p:txBody>
      </p:sp>
      <p:sp>
        <p:nvSpPr>
          <p:cNvPr id="6" name="Text 2"/>
          <p:cNvSpPr/>
          <p:nvPr/>
        </p:nvSpPr>
        <p:spPr>
          <a:xfrm>
            <a:off x="996077" y="5981581"/>
            <a:ext cx="2827496" cy="1062276"/>
          </a:xfrm>
          <a:prstGeom prst="rect">
            <a:avLst/>
          </a:prstGeom>
          <a:noFill/>
          <a:ln/>
        </p:spPr>
        <p:txBody>
          <a:bodyPr wrap="square" lIns="0" tIns="0" rIns="0" bIns="0" rtlCol="0" anchor="t"/>
          <a:lstStyle/>
          <a:p>
            <a:pPr algn="l" indent="0" marL="0">
              <a:lnSpc>
                <a:spcPts val="2750"/>
              </a:lnSpc>
              <a:buNone/>
            </a:pPr>
            <a:r>
              <a:rPr lang="en-US" sz="1700" dirty="0">
                <a:solidFill>
                  <a:srgbClr val="DAD8E9"/>
                </a:solidFill>
                <a:latin typeface="Mukta" pitchFamily="34" charset="0"/>
                <a:ea typeface="Mukta" pitchFamily="34" charset="-122"/>
                <a:cs typeface="Mukta" pitchFamily="34" charset="-120"/>
              </a:rPr>
              <a:t>Çocuklar, başkalarıyla iletişim kurarken göz teması kurmayı öğrenmelidirler.</a:t>
            </a:r>
            <a:endParaRPr lang="en-US" sz="1700" dirty="0"/>
          </a:p>
        </p:txBody>
      </p:sp>
      <p:pic>
        <p:nvPicPr>
          <p:cNvPr id="7" name="Image 2" descr="preencoded.png">    </p:cNvPr>
          <p:cNvPicPr>
            <a:picLocks noChangeAspect="1"/>
          </p:cNvPicPr>
          <p:nvPr/>
        </p:nvPicPr>
        <p:blipFill>
          <a:blip r:embed="rId3"/>
          <a:stretch>
            <a:fillRect/>
          </a:stretch>
        </p:blipFill>
        <p:spPr>
          <a:xfrm>
            <a:off x="4044910" y="4324112"/>
            <a:ext cx="3270290" cy="885349"/>
          </a:xfrm>
          <a:prstGeom prst="rect">
            <a:avLst/>
          </a:prstGeom>
        </p:spPr>
      </p:pic>
      <p:sp>
        <p:nvSpPr>
          <p:cNvPr id="8" name="Text 3"/>
          <p:cNvSpPr/>
          <p:nvPr/>
        </p:nvSpPr>
        <p:spPr>
          <a:xfrm>
            <a:off x="4266248" y="5541407"/>
            <a:ext cx="2459593" cy="307419"/>
          </a:xfrm>
          <a:prstGeom prst="rect">
            <a:avLst/>
          </a:prstGeom>
          <a:noFill/>
          <a:ln/>
        </p:spPr>
        <p:txBody>
          <a:bodyPr wrap="none" lIns="0" tIns="0" rIns="0" bIns="0" rtlCol="0" anchor="t"/>
          <a:lstStyle/>
          <a:p>
            <a:pPr algn="l" indent="0" marL="0">
              <a:lnSpc>
                <a:spcPts val="2400"/>
              </a:lnSpc>
              <a:buNone/>
            </a:pPr>
            <a:r>
              <a:rPr lang="en-US" sz="1900" dirty="0">
                <a:solidFill>
                  <a:srgbClr val="DAD8E9"/>
                </a:solidFill>
                <a:latin typeface="Prompt" pitchFamily="34" charset="0"/>
                <a:ea typeface="Prompt" pitchFamily="34" charset="-122"/>
                <a:cs typeface="Prompt" pitchFamily="34" charset="-120"/>
              </a:rPr>
              <a:t>Dinleme</a:t>
            </a:r>
            <a:endParaRPr lang="en-US" sz="1900" dirty="0"/>
          </a:p>
        </p:txBody>
      </p:sp>
      <p:sp>
        <p:nvSpPr>
          <p:cNvPr id="9" name="Text 4"/>
          <p:cNvSpPr/>
          <p:nvPr/>
        </p:nvSpPr>
        <p:spPr>
          <a:xfrm>
            <a:off x="4266248" y="5981581"/>
            <a:ext cx="2827615" cy="708184"/>
          </a:xfrm>
          <a:prstGeom prst="rect">
            <a:avLst/>
          </a:prstGeom>
          <a:noFill/>
          <a:ln/>
        </p:spPr>
        <p:txBody>
          <a:bodyPr wrap="square" lIns="0" tIns="0" rIns="0" bIns="0" rtlCol="0" anchor="t"/>
          <a:lstStyle/>
          <a:p>
            <a:pPr algn="l" indent="0" marL="0">
              <a:lnSpc>
                <a:spcPts val="2750"/>
              </a:lnSpc>
              <a:buNone/>
            </a:pPr>
            <a:r>
              <a:rPr lang="en-US" sz="1700" dirty="0">
                <a:solidFill>
                  <a:srgbClr val="DAD8E9"/>
                </a:solidFill>
                <a:latin typeface="Mukta" pitchFamily="34" charset="0"/>
                <a:ea typeface="Mukta" pitchFamily="34" charset="-122"/>
                <a:cs typeface="Mukta" pitchFamily="34" charset="-120"/>
              </a:rPr>
              <a:t>Başkalarının sözlerini dikkatlice dinlemek önemlidir.</a:t>
            </a:r>
            <a:endParaRPr lang="en-US" sz="1700" dirty="0"/>
          </a:p>
        </p:txBody>
      </p:sp>
      <p:pic>
        <p:nvPicPr>
          <p:cNvPr id="10" name="Image 3" descr="preencoded.png">    </p:cNvPr>
          <p:cNvPicPr>
            <a:picLocks noChangeAspect="1"/>
          </p:cNvPicPr>
          <p:nvPr/>
        </p:nvPicPr>
        <p:blipFill>
          <a:blip r:embed="rId4"/>
          <a:stretch>
            <a:fillRect/>
          </a:stretch>
        </p:blipFill>
        <p:spPr>
          <a:xfrm>
            <a:off x="7315200" y="4324112"/>
            <a:ext cx="3270171" cy="885349"/>
          </a:xfrm>
          <a:prstGeom prst="rect">
            <a:avLst/>
          </a:prstGeom>
        </p:spPr>
      </p:pic>
      <p:sp>
        <p:nvSpPr>
          <p:cNvPr id="11" name="Text 5"/>
          <p:cNvSpPr/>
          <p:nvPr/>
        </p:nvSpPr>
        <p:spPr>
          <a:xfrm>
            <a:off x="7536537" y="5541407"/>
            <a:ext cx="2459593" cy="307419"/>
          </a:xfrm>
          <a:prstGeom prst="rect">
            <a:avLst/>
          </a:prstGeom>
          <a:noFill/>
          <a:ln/>
        </p:spPr>
        <p:txBody>
          <a:bodyPr wrap="none" lIns="0" tIns="0" rIns="0" bIns="0" rtlCol="0" anchor="t"/>
          <a:lstStyle/>
          <a:p>
            <a:pPr algn="l" indent="0" marL="0">
              <a:lnSpc>
                <a:spcPts val="2400"/>
              </a:lnSpc>
              <a:buNone/>
            </a:pPr>
            <a:r>
              <a:rPr lang="en-US" sz="1900" dirty="0">
                <a:solidFill>
                  <a:srgbClr val="DAD8E9"/>
                </a:solidFill>
                <a:latin typeface="Prompt" pitchFamily="34" charset="0"/>
                <a:ea typeface="Prompt" pitchFamily="34" charset="-122"/>
                <a:cs typeface="Prompt" pitchFamily="34" charset="-120"/>
              </a:rPr>
              <a:t>Sıra Bekleme</a:t>
            </a:r>
            <a:endParaRPr lang="en-US" sz="1900" dirty="0"/>
          </a:p>
        </p:txBody>
      </p:sp>
      <p:sp>
        <p:nvSpPr>
          <p:cNvPr id="12" name="Text 6"/>
          <p:cNvSpPr/>
          <p:nvPr/>
        </p:nvSpPr>
        <p:spPr>
          <a:xfrm>
            <a:off x="7536537" y="5981581"/>
            <a:ext cx="2827496" cy="1062276"/>
          </a:xfrm>
          <a:prstGeom prst="rect">
            <a:avLst/>
          </a:prstGeom>
          <a:noFill/>
          <a:ln/>
        </p:spPr>
        <p:txBody>
          <a:bodyPr wrap="square" lIns="0" tIns="0" rIns="0" bIns="0" rtlCol="0" anchor="t"/>
          <a:lstStyle/>
          <a:p>
            <a:pPr algn="l" indent="0" marL="0">
              <a:lnSpc>
                <a:spcPts val="2750"/>
              </a:lnSpc>
              <a:buNone/>
            </a:pPr>
            <a:r>
              <a:rPr lang="en-US" sz="1700" dirty="0">
                <a:solidFill>
                  <a:srgbClr val="DAD8E9"/>
                </a:solidFill>
                <a:latin typeface="Mukta" pitchFamily="34" charset="0"/>
                <a:ea typeface="Mukta" pitchFamily="34" charset="-122"/>
                <a:cs typeface="Mukta" pitchFamily="34" charset="-120"/>
              </a:rPr>
              <a:t>Çocukların sıra beklemeyi öğrenmeleri, grup içinde uyumu sağlar.</a:t>
            </a:r>
            <a:endParaRPr lang="en-US" sz="1700" dirty="0"/>
          </a:p>
        </p:txBody>
      </p:sp>
      <p:pic>
        <p:nvPicPr>
          <p:cNvPr id="13" name="Image 4" descr="preencoded.png">    </p:cNvPr>
          <p:cNvPicPr>
            <a:picLocks noChangeAspect="1"/>
          </p:cNvPicPr>
          <p:nvPr/>
        </p:nvPicPr>
        <p:blipFill>
          <a:blip r:embed="rId5"/>
          <a:stretch>
            <a:fillRect/>
          </a:stretch>
        </p:blipFill>
        <p:spPr>
          <a:xfrm>
            <a:off x="10585371" y="4324112"/>
            <a:ext cx="3270290" cy="885349"/>
          </a:xfrm>
          <a:prstGeom prst="rect">
            <a:avLst/>
          </a:prstGeom>
        </p:spPr>
      </p:pic>
      <p:sp>
        <p:nvSpPr>
          <p:cNvPr id="14" name="Text 7"/>
          <p:cNvSpPr/>
          <p:nvPr/>
        </p:nvSpPr>
        <p:spPr>
          <a:xfrm>
            <a:off x="10806708" y="5541407"/>
            <a:ext cx="2459593" cy="307419"/>
          </a:xfrm>
          <a:prstGeom prst="rect">
            <a:avLst/>
          </a:prstGeom>
          <a:noFill/>
          <a:ln/>
        </p:spPr>
        <p:txBody>
          <a:bodyPr wrap="none" lIns="0" tIns="0" rIns="0" bIns="0" rtlCol="0" anchor="t"/>
          <a:lstStyle/>
          <a:p>
            <a:pPr algn="l" indent="0" marL="0">
              <a:lnSpc>
                <a:spcPts val="2400"/>
              </a:lnSpc>
              <a:buNone/>
            </a:pPr>
            <a:r>
              <a:rPr lang="en-US" sz="1900" dirty="0">
                <a:solidFill>
                  <a:srgbClr val="DAD8E9"/>
                </a:solidFill>
                <a:latin typeface="Prompt" pitchFamily="34" charset="0"/>
                <a:ea typeface="Prompt" pitchFamily="34" charset="-122"/>
                <a:cs typeface="Prompt" pitchFamily="34" charset="-120"/>
              </a:rPr>
              <a:t>Paylaşma</a:t>
            </a:r>
            <a:endParaRPr lang="en-US" sz="1900" dirty="0"/>
          </a:p>
        </p:txBody>
      </p:sp>
      <p:sp>
        <p:nvSpPr>
          <p:cNvPr id="15" name="Text 8"/>
          <p:cNvSpPr/>
          <p:nvPr/>
        </p:nvSpPr>
        <p:spPr>
          <a:xfrm>
            <a:off x="10806708" y="5981581"/>
            <a:ext cx="2827615" cy="1416368"/>
          </a:xfrm>
          <a:prstGeom prst="rect">
            <a:avLst/>
          </a:prstGeom>
          <a:noFill/>
          <a:ln/>
        </p:spPr>
        <p:txBody>
          <a:bodyPr wrap="square" lIns="0" tIns="0" rIns="0" bIns="0" rtlCol="0" anchor="t"/>
          <a:lstStyle/>
          <a:p>
            <a:pPr algn="l" indent="0" marL="0">
              <a:lnSpc>
                <a:spcPts val="2750"/>
              </a:lnSpc>
              <a:buNone/>
            </a:pPr>
            <a:r>
              <a:rPr lang="en-US" sz="1700" dirty="0">
                <a:solidFill>
                  <a:srgbClr val="DAD8E9"/>
                </a:solidFill>
                <a:latin typeface="Mukta" pitchFamily="34" charset="0"/>
                <a:ea typeface="Mukta" pitchFamily="34" charset="-122"/>
                <a:cs typeface="Mukta" pitchFamily="34" charset="-120"/>
              </a:rPr>
              <a:t>Oyuncaklar ve eşyaların paylaşılması, çocukların empati ve işbirliğini öğrenmelerine yardımcı olur.</a:t>
            </a:r>
            <a:endParaRPr lang="en-US" sz="17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864037" y="1082397"/>
            <a:ext cx="12576572" cy="685800"/>
          </a:xfrm>
          <a:prstGeom prst="rect">
            <a:avLst/>
          </a:prstGeom>
          <a:noFill/>
          <a:ln/>
        </p:spPr>
        <p:txBody>
          <a:bodyPr wrap="none" lIns="0" tIns="0" rIns="0" bIns="0" rtlCol="0" anchor="t"/>
          <a:lstStyle/>
          <a:p>
            <a:pPr indent="0" marL="0">
              <a:lnSpc>
                <a:spcPts val="5400"/>
              </a:lnSpc>
              <a:buNone/>
            </a:pPr>
            <a:r>
              <a:rPr lang="en-US" sz="4300" dirty="0">
                <a:solidFill>
                  <a:srgbClr val="C6BFEE"/>
                </a:solidFill>
                <a:latin typeface="Prompt" pitchFamily="34" charset="0"/>
                <a:ea typeface="Prompt" pitchFamily="34" charset="-122"/>
                <a:cs typeface="Prompt" pitchFamily="34" charset="-120"/>
              </a:rPr>
              <a:t>Oyun ve Etkinliklerle Sosyal Beceri Destekleme</a:t>
            </a:r>
            <a:endParaRPr lang="en-US" sz="4300" dirty="0"/>
          </a:p>
        </p:txBody>
      </p:sp>
      <p:pic>
        <p:nvPicPr>
          <p:cNvPr id="3" name="Image 0" descr="preencoded.png">    </p:cNvPr>
          <p:cNvPicPr>
            <a:picLocks noChangeAspect="1"/>
          </p:cNvPicPr>
          <p:nvPr/>
        </p:nvPicPr>
        <p:blipFill>
          <a:blip r:embed="rId1"/>
          <a:stretch>
            <a:fillRect/>
          </a:stretch>
        </p:blipFill>
        <p:spPr>
          <a:xfrm>
            <a:off x="864037" y="2261949"/>
            <a:ext cx="4053840" cy="2505432"/>
          </a:xfrm>
          <a:prstGeom prst="rect">
            <a:avLst/>
          </a:prstGeom>
        </p:spPr>
      </p:pic>
      <p:sp>
        <p:nvSpPr>
          <p:cNvPr id="4" name="Text 1"/>
          <p:cNvSpPr/>
          <p:nvPr/>
        </p:nvSpPr>
        <p:spPr>
          <a:xfrm>
            <a:off x="864037" y="5075992"/>
            <a:ext cx="2743200" cy="342900"/>
          </a:xfrm>
          <a:prstGeom prst="rect">
            <a:avLst/>
          </a:prstGeom>
          <a:noFill/>
          <a:ln/>
        </p:spPr>
        <p:txBody>
          <a:bodyPr wrap="none" lIns="0" tIns="0" rIns="0" bIns="0" rtlCol="0" anchor="t"/>
          <a:lstStyle/>
          <a:p>
            <a:pPr algn="l" indent="0" marL="0">
              <a:lnSpc>
                <a:spcPts val="2700"/>
              </a:lnSpc>
              <a:buNone/>
            </a:pPr>
            <a:r>
              <a:rPr lang="en-US" sz="2150" dirty="0">
                <a:solidFill>
                  <a:srgbClr val="DAD8E9"/>
                </a:solidFill>
                <a:latin typeface="Prompt" pitchFamily="34" charset="0"/>
                <a:ea typeface="Prompt" pitchFamily="34" charset="-122"/>
                <a:cs typeface="Prompt" pitchFamily="34" charset="-120"/>
              </a:rPr>
              <a:t>Yapı Bloklar</a:t>
            </a:r>
            <a:endParaRPr lang="en-US" sz="2150" dirty="0"/>
          </a:p>
        </p:txBody>
      </p:sp>
      <p:sp>
        <p:nvSpPr>
          <p:cNvPr id="5" name="Text 2"/>
          <p:cNvSpPr/>
          <p:nvPr/>
        </p:nvSpPr>
        <p:spPr>
          <a:xfrm>
            <a:off x="864037" y="5567005"/>
            <a:ext cx="4053840" cy="1185148"/>
          </a:xfrm>
          <a:prstGeom prst="rect">
            <a:avLst/>
          </a:prstGeom>
          <a:noFill/>
          <a:ln/>
        </p:spPr>
        <p:txBody>
          <a:bodyPr wrap="square" lIns="0" tIns="0" rIns="0" bIns="0" rtlCol="0" anchor="t"/>
          <a:lstStyle/>
          <a:p>
            <a:pPr algn="l" indent="0" marL="0">
              <a:lnSpc>
                <a:spcPts val="3100"/>
              </a:lnSpc>
              <a:buNone/>
            </a:pPr>
            <a:r>
              <a:rPr lang="en-US" sz="1900" dirty="0">
                <a:solidFill>
                  <a:srgbClr val="DAD8E9"/>
                </a:solidFill>
                <a:latin typeface="Mukta" pitchFamily="34" charset="0"/>
                <a:ea typeface="Mukta" pitchFamily="34" charset="-122"/>
                <a:cs typeface="Mukta" pitchFamily="34" charset="-120"/>
              </a:rPr>
              <a:t>Yapı bloklar, çocukların yaratıcılık, problem çözme ve işbirliği becerilerini geliştirir.</a:t>
            </a:r>
            <a:endParaRPr lang="en-US" sz="1900" dirty="0"/>
          </a:p>
        </p:txBody>
      </p:sp>
      <p:pic>
        <p:nvPicPr>
          <p:cNvPr id="6" name="Image 1" descr="preencoded.png">    </p:cNvPr>
          <p:cNvPicPr>
            <a:picLocks noChangeAspect="1"/>
          </p:cNvPicPr>
          <p:nvPr/>
        </p:nvPicPr>
        <p:blipFill>
          <a:blip r:embed="rId2"/>
          <a:stretch>
            <a:fillRect/>
          </a:stretch>
        </p:blipFill>
        <p:spPr>
          <a:xfrm>
            <a:off x="5288161" y="2261949"/>
            <a:ext cx="4053959" cy="2505432"/>
          </a:xfrm>
          <a:prstGeom prst="rect">
            <a:avLst/>
          </a:prstGeom>
        </p:spPr>
      </p:pic>
      <p:sp>
        <p:nvSpPr>
          <p:cNvPr id="7" name="Text 3"/>
          <p:cNvSpPr/>
          <p:nvPr/>
        </p:nvSpPr>
        <p:spPr>
          <a:xfrm>
            <a:off x="5288161" y="5075992"/>
            <a:ext cx="2743200" cy="342900"/>
          </a:xfrm>
          <a:prstGeom prst="rect">
            <a:avLst/>
          </a:prstGeom>
          <a:noFill/>
          <a:ln/>
        </p:spPr>
        <p:txBody>
          <a:bodyPr wrap="none" lIns="0" tIns="0" rIns="0" bIns="0" rtlCol="0" anchor="t"/>
          <a:lstStyle/>
          <a:p>
            <a:pPr algn="l" indent="0" marL="0">
              <a:lnSpc>
                <a:spcPts val="2700"/>
              </a:lnSpc>
              <a:buNone/>
            </a:pPr>
            <a:r>
              <a:rPr lang="en-US" sz="2150" dirty="0">
                <a:solidFill>
                  <a:srgbClr val="DAD8E9"/>
                </a:solidFill>
                <a:latin typeface="Prompt" pitchFamily="34" charset="0"/>
                <a:ea typeface="Prompt" pitchFamily="34" charset="-122"/>
                <a:cs typeface="Prompt" pitchFamily="34" charset="-120"/>
              </a:rPr>
              <a:t>Masa Oyunları</a:t>
            </a:r>
            <a:endParaRPr lang="en-US" sz="2150" dirty="0"/>
          </a:p>
        </p:txBody>
      </p:sp>
      <p:sp>
        <p:nvSpPr>
          <p:cNvPr id="8" name="Text 4"/>
          <p:cNvSpPr/>
          <p:nvPr/>
        </p:nvSpPr>
        <p:spPr>
          <a:xfrm>
            <a:off x="5288161" y="5567005"/>
            <a:ext cx="4053959" cy="1185148"/>
          </a:xfrm>
          <a:prstGeom prst="rect">
            <a:avLst/>
          </a:prstGeom>
          <a:noFill/>
          <a:ln/>
        </p:spPr>
        <p:txBody>
          <a:bodyPr wrap="square" lIns="0" tIns="0" rIns="0" bIns="0" rtlCol="0" anchor="t"/>
          <a:lstStyle/>
          <a:p>
            <a:pPr algn="l" indent="0" marL="0">
              <a:lnSpc>
                <a:spcPts val="3100"/>
              </a:lnSpc>
              <a:buNone/>
            </a:pPr>
            <a:r>
              <a:rPr lang="en-US" sz="1900" dirty="0">
                <a:solidFill>
                  <a:srgbClr val="DAD8E9"/>
                </a:solidFill>
                <a:latin typeface="Mukta" pitchFamily="34" charset="0"/>
                <a:ea typeface="Mukta" pitchFamily="34" charset="-122"/>
                <a:cs typeface="Mukta" pitchFamily="34" charset="-120"/>
              </a:rPr>
              <a:t>Masa oyunları, çocukların sıra beklemeyi, kurallara uymayı ve stratejik düşünmeyi öğrenmelerini sağlar.</a:t>
            </a:r>
            <a:endParaRPr lang="en-US" sz="1900" dirty="0"/>
          </a:p>
        </p:txBody>
      </p:sp>
      <p:pic>
        <p:nvPicPr>
          <p:cNvPr id="9" name="Image 2" descr="preencoded.png">    </p:cNvPr>
          <p:cNvPicPr>
            <a:picLocks noChangeAspect="1"/>
          </p:cNvPicPr>
          <p:nvPr/>
        </p:nvPicPr>
        <p:blipFill>
          <a:blip r:embed="rId3"/>
          <a:stretch>
            <a:fillRect/>
          </a:stretch>
        </p:blipFill>
        <p:spPr>
          <a:xfrm>
            <a:off x="9712404" y="2261949"/>
            <a:ext cx="4053840" cy="2505432"/>
          </a:xfrm>
          <a:prstGeom prst="rect">
            <a:avLst/>
          </a:prstGeom>
        </p:spPr>
      </p:pic>
      <p:sp>
        <p:nvSpPr>
          <p:cNvPr id="10" name="Text 5"/>
          <p:cNvSpPr/>
          <p:nvPr/>
        </p:nvSpPr>
        <p:spPr>
          <a:xfrm>
            <a:off x="9712404" y="5075992"/>
            <a:ext cx="2807137" cy="342900"/>
          </a:xfrm>
          <a:prstGeom prst="rect">
            <a:avLst/>
          </a:prstGeom>
          <a:noFill/>
          <a:ln/>
        </p:spPr>
        <p:txBody>
          <a:bodyPr wrap="none" lIns="0" tIns="0" rIns="0" bIns="0" rtlCol="0" anchor="t"/>
          <a:lstStyle/>
          <a:p>
            <a:pPr algn="l" indent="0" marL="0">
              <a:lnSpc>
                <a:spcPts val="2700"/>
              </a:lnSpc>
              <a:buNone/>
            </a:pPr>
            <a:r>
              <a:rPr lang="en-US" sz="2150" dirty="0">
                <a:solidFill>
                  <a:srgbClr val="DAD8E9"/>
                </a:solidFill>
                <a:latin typeface="Prompt" pitchFamily="34" charset="0"/>
                <a:ea typeface="Prompt" pitchFamily="34" charset="-122"/>
                <a:cs typeface="Prompt" pitchFamily="34" charset="-120"/>
              </a:rPr>
              <a:t>Rol Oynama Oyunları</a:t>
            </a:r>
            <a:endParaRPr lang="en-US" sz="2150" dirty="0"/>
          </a:p>
        </p:txBody>
      </p:sp>
      <p:sp>
        <p:nvSpPr>
          <p:cNvPr id="11" name="Text 6"/>
          <p:cNvSpPr/>
          <p:nvPr/>
        </p:nvSpPr>
        <p:spPr>
          <a:xfrm>
            <a:off x="9712404" y="5567005"/>
            <a:ext cx="4053840" cy="1580198"/>
          </a:xfrm>
          <a:prstGeom prst="rect">
            <a:avLst/>
          </a:prstGeom>
          <a:noFill/>
          <a:ln/>
        </p:spPr>
        <p:txBody>
          <a:bodyPr wrap="square" lIns="0" tIns="0" rIns="0" bIns="0" rtlCol="0" anchor="t"/>
          <a:lstStyle/>
          <a:p>
            <a:pPr algn="l" indent="0" marL="0">
              <a:lnSpc>
                <a:spcPts val="3100"/>
              </a:lnSpc>
              <a:buNone/>
            </a:pPr>
            <a:r>
              <a:rPr lang="en-US" sz="1900" dirty="0">
                <a:solidFill>
                  <a:srgbClr val="DAD8E9"/>
                </a:solidFill>
                <a:latin typeface="Mukta" pitchFamily="34" charset="0"/>
                <a:ea typeface="Mukta" pitchFamily="34" charset="-122"/>
                <a:cs typeface="Mukta" pitchFamily="34" charset="-120"/>
              </a:rPr>
              <a:t>Rol oynama oyunları, çocukların farklı sosyal rolleri deneyimlemelerini ve empati becerilerini geliştirmelerini sağlar.</a:t>
            </a:r>
            <a:endParaRPr lang="en-US" sz="19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6885" y="627698"/>
            <a:ext cx="7550229" cy="1264920"/>
          </a:xfrm>
          <a:prstGeom prst="rect">
            <a:avLst/>
          </a:prstGeom>
          <a:noFill/>
          <a:ln/>
        </p:spPr>
        <p:txBody>
          <a:bodyPr wrap="square" lIns="0" tIns="0" rIns="0" bIns="0" rtlCol="0" anchor="t"/>
          <a:lstStyle/>
          <a:p>
            <a:pPr indent="0" marL="0">
              <a:lnSpc>
                <a:spcPts val="4950"/>
              </a:lnSpc>
              <a:buNone/>
            </a:pPr>
            <a:r>
              <a:rPr lang="en-US" sz="3950" dirty="0">
                <a:solidFill>
                  <a:srgbClr val="C6BFEE"/>
                </a:solidFill>
                <a:latin typeface="Prompt" pitchFamily="34" charset="0"/>
                <a:ea typeface="Prompt" pitchFamily="34" charset="-122"/>
                <a:cs typeface="Prompt" pitchFamily="34" charset="-120"/>
              </a:rPr>
              <a:t>Olumlu Pekiştirme ve Geri Bildirim</a:t>
            </a:r>
            <a:endParaRPr lang="en-US" sz="3950" dirty="0"/>
          </a:p>
        </p:txBody>
      </p:sp>
      <p:pic>
        <p:nvPicPr>
          <p:cNvPr id="4" name="Image 1" descr="preencoded.png">    </p:cNvPr>
          <p:cNvPicPr>
            <a:picLocks noChangeAspect="1"/>
          </p:cNvPicPr>
          <p:nvPr/>
        </p:nvPicPr>
        <p:blipFill>
          <a:blip r:embed="rId2"/>
          <a:stretch>
            <a:fillRect/>
          </a:stretch>
        </p:blipFill>
        <p:spPr>
          <a:xfrm>
            <a:off x="796885" y="2234089"/>
            <a:ext cx="569238" cy="569238"/>
          </a:xfrm>
          <a:prstGeom prst="rect">
            <a:avLst/>
          </a:prstGeom>
        </p:spPr>
      </p:pic>
      <p:sp>
        <p:nvSpPr>
          <p:cNvPr id="5" name="Text 1"/>
          <p:cNvSpPr/>
          <p:nvPr/>
        </p:nvSpPr>
        <p:spPr>
          <a:xfrm>
            <a:off x="796885" y="3030974"/>
            <a:ext cx="2529959" cy="316230"/>
          </a:xfrm>
          <a:prstGeom prst="rect">
            <a:avLst/>
          </a:prstGeom>
          <a:noFill/>
          <a:ln/>
        </p:spPr>
        <p:txBody>
          <a:bodyPr wrap="none" lIns="0" tIns="0" rIns="0" bIns="0" rtlCol="0" anchor="t"/>
          <a:lstStyle/>
          <a:p>
            <a:pPr algn="l" indent="0" marL="0">
              <a:lnSpc>
                <a:spcPts val="2450"/>
              </a:lnSpc>
              <a:buNone/>
            </a:pPr>
            <a:r>
              <a:rPr lang="en-US" sz="1950" dirty="0">
                <a:solidFill>
                  <a:srgbClr val="DAD8E9"/>
                </a:solidFill>
                <a:latin typeface="Prompt" pitchFamily="34" charset="0"/>
                <a:ea typeface="Prompt" pitchFamily="34" charset="-122"/>
                <a:cs typeface="Prompt" pitchFamily="34" charset="-120"/>
              </a:rPr>
              <a:t>Övgü</a:t>
            </a:r>
            <a:endParaRPr lang="en-US" sz="1950" dirty="0"/>
          </a:p>
        </p:txBody>
      </p:sp>
      <p:sp>
        <p:nvSpPr>
          <p:cNvPr id="6" name="Text 2"/>
          <p:cNvSpPr/>
          <p:nvPr/>
        </p:nvSpPr>
        <p:spPr>
          <a:xfrm>
            <a:off x="796885" y="3483769"/>
            <a:ext cx="3604379" cy="1092637"/>
          </a:xfrm>
          <a:prstGeom prst="rect">
            <a:avLst/>
          </a:prstGeom>
          <a:noFill/>
          <a:ln/>
        </p:spPr>
        <p:txBody>
          <a:bodyPr wrap="square" lIns="0" tIns="0" rIns="0" bIns="0" rtlCol="0" anchor="t"/>
          <a:lstStyle/>
          <a:p>
            <a:pPr algn="l" indent="0" marL="0">
              <a:lnSpc>
                <a:spcPts val="2850"/>
              </a:lnSpc>
              <a:buNone/>
            </a:pPr>
            <a:r>
              <a:rPr lang="en-US" sz="1750" dirty="0">
                <a:solidFill>
                  <a:srgbClr val="DAD8E9"/>
                </a:solidFill>
                <a:latin typeface="Mukta" pitchFamily="34" charset="0"/>
                <a:ea typeface="Mukta" pitchFamily="34" charset="-122"/>
                <a:cs typeface="Mukta" pitchFamily="34" charset="-120"/>
              </a:rPr>
              <a:t>Çocukların olumlu davranışlarını övgüyle desteklemek, motivasyonlarını artırır.</a:t>
            </a:r>
            <a:endParaRPr lang="en-US" sz="1750" dirty="0"/>
          </a:p>
        </p:txBody>
      </p:sp>
      <p:pic>
        <p:nvPicPr>
          <p:cNvPr id="7" name="Image 2" descr="preencoded.png">    </p:cNvPr>
          <p:cNvPicPr>
            <a:picLocks noChangeAspect="1"/>
          </p:cNvPicPr>
          <p:nvPr/>
        </p:nvPicPr>
        <p:blipFill>
          <a:blip r:embed="rId3"/>
          <a:stretch>
            <a:fillRect/>
          </a:stretch>
        </p:blipFill>
        <p:spPr>
          <a:xfrm>
            <a:off x="4742736" y="2234089"/>
            <a:ext cx="569238" cy="569238"/>
          </a:xfrm>
          <a:prstGeom prst="rect">
            <a:avLst/>
          </a:prstGeom>
        </p:spPr>
      </p:pic>
      <p:sp>
        <p:nvSpPr>
          <p:cNvPr id="8" name="Text 3"/>
          <p:cNvSpPr/>
          <p:nvPr/>
        </p:nvSpPr>
        <p:spPr>
          <a:xfrm>
            <a:off x="4742736" y="3030974"/>
            <a:ext cx="2529959" cy="316230"/>
          </a:xfrm>
          <a:prstGeom prst="rect">
            <a:avLst/>
          </a:prstGeom>
          <a:noFill/>
          <a:ln/>
        </p:spPr>
        <p:txBody>
          <a:bodyPr wrap="none" lIns="0" tIns="0" rIns="0" bIns="0" rtlCol="0" anchor="t"/>
          <a:lstStyle/>
          <a:p>
            <a:pPr algn="l" indent="0" marL="0">
              <a:lnSpc>
                <a:spcPts val="2450"/>
              </a:lnSpc>
              <a:buNone/>
            </a:pPr>
            <a:r>
              <a:rPr lang="en-US" sz="1950" dirty="0">
                <a:solidFill>
                  <a:srgbClr val="DAD8E9"/>
                </a:solidFill>
                <a:latin typeface="Prompt" pitchFamily="34" charset="0"/>
                <a:ea typeface="Prompt" pitchFamily="34" charset="-122"/>
                <a:cs typeface="Prompt" pitchFamily="34" charset="-120"/>
              </a:rPr>
              <a:t>Teşekkür</a:t>
            </a:r>
            <a:endParaRPr lang="en-US" sz="1950" dirty="0"/>
          </a:p>
        </p:txBody>
      </p:sp>
      <p:sp>
        <p:nvSpPr>
          <p:cNvPr id="9" name="Text 4"/>
          <p:cNvSpPr/>
          <p:nvPr/>
        </p:nvSpPr>
        <p:spPr>
          <a:xfrm>
            <a:off x="4742736" y="3483769"/>
            <a:ext cx="3604379" cy="1092637"/>
          </a:xfrm>
          <a:prstGeom prst="rect">
            <a:avLst/>
          </a:prstGeom>
          <a:noFill/>
          <a:ln/>
        </p:spPr>
        <p:txBody>
          <a:bodyPr wrap="square" lIns="0" tIns="0" rIns="0" bIns="0" rtlCol="0" anchor="t"/>
          <a:lstStyle/>
          <a:p>
            <a:pPr algn="l" indent="0" marL="0">
              <a:lnSpc>
                <a:spcPts val="2850"/>
              </a:lnSpc>
              <a:buNone/>
            </a:pPr>
            <a:r>
              <a:rPr lang="en-US" sz="1750" dirty="0">
                <a:solidFill>
                  <a:srgbClr val="DAD8E9"/>
                </a:solidFill>
                <a:latin typeface="Mukta" pitchFamily="34" charset="0"/>
                <a:ea typeface="Mukta" pitchFamily="34" charset="-122"/>
                <a:cs typeface="Mukta" pitchFamily="34" charset="-120"/>
              </a:rPr>
              <a:t>Çocuklara teşekkür etmek, onların kendilerini değerli hissetmelerini sağlar.</a:t>
            </a:r>
            <a:endParaRPr lang="en-US" sz="1750" dirty="0"/>
          </a:p>
        </p:txBody>
      </p:sp>
      <p:pic>
        <p:nvPicPr>
          <p:cNvPr id="10" name="Image 3" descr="preencoded.png">    </p:cNvPr>
          <p:cNvPicPr>
            <a:picLocks noChangeAspect="1"/>
          </p:cNvPicPr>
          <p:nvPr/>
        </p:nvPicPr>
        <p:blipFill>
          <a:blip r:embed="rId4"/>
          <a:stretch>
            <a:fillRect/>
          </a:stretch>
        </p:blipFill>
        <p:spPr>
          <a:xfrm>
            <a:off x="796885" y="5259467"/>
            <a:ext cx="569238" cy="569238"/>
          </a:xfrm>
          <a:prstGeom prst="rect">
            <a:avLst/>
          </a:prstGeom>
        </p:spPr>
      </p:pic>
      <p:sp>
        <p:nvSpPr>
          <p:cNvPr id="11" name="Text 5"/>
          <p:cNvSpPr/>
          <p:nvPr/>
        </p:nvSpPr>
        <p:spPr>
          <a:xfrm>
            <a:off x="796885" y="6056352"/>
            <a:ext cx="2529959" cy="316230"/>
          </a:xfrm>
          <a:prstGeom prst="rect">
            <a:avLst/>
          </a:prstGeom>
          <a:noFill/>
          <a:ln/>
        </p:spPr>
        <p:txBody>
          <a:bodyPr wrap="none" lIns="0" tIns="0" rIns="0" bIns="0" rtlCol="0" anchor="t"/>
          <a:lstStyle/>
          <a:p>
            <a:pPr algn="l" indent="0" marL="0">
              <a:lnSpc>
                <a:spcPts val="2450"/>
              </a:lnSpc>
              <a:buNone/>
            </a:pPr>
            <a:r>
              <a:rPr lang="en-US" sz="1950" dirty="0">
                <a:solidFill>
                  <a:srgbClr val="DAD8E9"/>
                </a:solidFill>
                <a:latin typeface="Prompt" pitchFamily="34" charset="0"/>
                <a:ea typeface="Prompt" pitchFamily="34" charset="-122"/>
                <a:cs typeface="Prompt" pitchFamily="34" charset="-120"/>
              </a:rPr>
              <a:t>Ödüller</a:t>
            </a:r>
            <a:endParaRPr lang="en-US" sz="1950" dirty="0"/>
          </a:p>
        </p:txBody>
      </p:sp>
      <p:sp>
        <p:nvSpPr>
          <p:cNvPr id="12" name="Text 6"/>
          <p:cNvSpPr/>
          <p:nvPr/>
        </p:nvSpPr>
        <p:spPr>
          <a:xfrm>
            <a:off x="796885" y="6509147"/>
            <a:ext cx="3604379" cy="1092637"/>
          </a:xfrm>
          <a:prstGeom prst="rect">
            <a:avLst/>
          </a:prstGeom>
          <a:noFill/>
          <a:ln/>
        </p:spPr>
        <p:txBody>
          <a:bodyPr wrap="square" lIns="0" tIns="0" rIns="0" bIns="0" rtlCol="0" anchor="t"/>
          <a:lstStyle/>
          <a:p>
            <a:pPr algn="l" indent="0" marL="0">
              <a:lnSpc>
                <a:spcPts val="2850"/>
              </a:lnSpc>
              <a:buNone/>
            </a:pPr>
            <a:r>
              <a:rPr lang="en-US" sz="1750" dirty="0">
                <a:solidFill>
                  <a:srgbClr val="DAD8E9"/>
                </a:solidFill>
                <a:latin typeface="Mukta" pitchFamily="34" charset="0"/>
                <a:ea typeface="Mukta" pitchFamily="34" charset="-122"/>
                <a:cs typeface="Mukta" pitchFamily="34" charset="-120"/>
              </a:rPr>
              <a:t>Küçük ödüller, çocukların istenen davranışları tekrarlama olasılığını artırır.</a:t>
            </a:r>
            <a:endParaRPr lang="en-US" sz="1750" dirty="0"/>
          </a:p>
        </p:txBody>
      </p:sp>
      <p:pic>
        <p:nvPicPr>
          <p:cNvPr id="13" name="Image 4" descr="preencoded.png">    </p:cNvPr>
          <p:cNvPicPr>
            <a:picLocks noChangeAspect="1"/>
          </p:cNvPicPr>
          <p:nvPr/>
        </p:nvPicPr>
        <p:blipFill>
          <a:blip r:embed="rId5"/>
          <a:stretch>
            <a:fillRect/>
          </a:stretch>
        </p:blipFill>
        <p:spPr>
          <a:xfrm>
            <a:off x="4742736" y="5259467"/>
            <a:ext cx="569238" cy="569238"/>
          </a:xfrm>
          <a:prstGeom prst="rect">
            <a:avLst/>
          </a:prstGeom>
        </p:spPr>
      </p:pic>
      <p:sp>
        <p:nvSpPr>
          <p:cNvPr id="14" name="Text 7"/>
          <p:cNvSpPr/>
          <p:nvPr/>
        </p:nvSpPr>
        <p:spPr>
          <a:xfrm>
            <a:off x="4742736" y="6056352"/>
            <a:ext cx="2529959" cy="316230"/>
          </a:xfrm>
          <a:prstGeom prst="rect">
            <a:avLst/>
          </a:prstGeom>
          <a:noFill/>
          <a:ln/>
        </p:spPr>
        <p:txBody>
          <a:bodyPr wrap="none" lIns="0" tIns="0" rIns="0" bIns="0" rtlCol="0" anchor="t"/>
          <a:lstStyle/>
          <a:p>
            <a:pPr algn="l" indent="0" marL="0">
              <a:lnSpc>
                <a:spcPts val="2450"/>
              </a:lnSpc>
              <a:buNone/>
            </a:pPr>
            <a:r>
              <a:rPr lang="en-US" sz="1950" dirty="0">
                <a:solidFill>
                  <a:srgbClr val="DAD8E9"/>
                </a:solidFill>
                <a:latin typeface="Prompt" pitchFamily="34" charset="0"/>
                <a:ea typeface="Prompt" pitchFamily="34" charset="-122"/>
                <a:cs typeface="Prompt" pitchFamily="34" charset="-120"/>
              </a:rPr>
              <a:t>Sevg</a:t>
            </a:r>
            <a:endParaRPr lang="en-US" sz="1950" dirty="0"/>
          </a:p>
        </p:txBody>
      </p:sp>
      <p:sp>
        <p:nvSpPr>
          <p:cNvPr id="15" name="Text 8"/>
          <p:cNvSpPr/>
          <p:nvPr/>
        </p:nvSpPr>
        <p:spPr>
          <a:xfrm>
            <a:off x="4742736" y="6509147"/>
            <a:ext cx="3604379" cy="1092637"/>
          </a:xfrm>
          <a:prstGeom prst="rect">
            <a:avLst/>
          </a:prstGeom>
          <a:noFill/>
          <a:ln/>
        </p:spPr>
        <p:txBody>
          <a:bodyPr wrap="square" lIns="0" tIns="0" rIns="0" bIns="0" rtlCol="0" anchor="t"/>
          <a:lstStyle/>
          <a:p>
            <a:pPr algn="l" indent="0" marL="0">
              <a:lnSpc>
                <a:spcPts val="2850"/>
              </a:lnSpc>
              <a:buNone/>
            </a:pPr>
            <a:r>
              <a:rPr lang="en-US" sz="1750" dirty="0">
                <a:solidFill>
                  <a:srgbClr val="DAD8E9"/>
                </a:solidFill>
                <a:latin typeface="Mukta" pitchFamily="34" charset="0"/>
                <a:ea typeface="Mukta" pitchFamily="34" charset="-122"/>
                <a:cs typeface="Mukta" pitchFamily="34" charset="-120"/>
              </a:rPr>
              <a:t>Çocuklara sevgi ve şefkat göstermek, sosyal becerilerinin gelişmesine olumlu etki eder.</a:t>
            </a:r>
            <a:endParaRPr lang="en-US" sz="17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340197" y="671751"/>
            <a:ext cx="7436406" cy="1355169"/>
          </a:xfrm>
          <a:prstGeom prst="rect">
            <a:avLst/>
          </a:prstGeom>
          <a:noFill/>
          <a:ln/>
        </p:spPr>
        <p:txBody>
          <a:bodyPr wrap="square" lIns="0" tIns="0" rIns="0" bIns="0" rtlCol="0" anchor="t"/>
          <a:lstStyle/>
          <a:p>
            <a:pPr indent="0" marL="0">
              <a:lnSpc>
                <a:spcPts val="5300"/>
              </a:lnSpc>
              <a:buNone/>
            </a:pPr>
            <a:r>
              <a:rPr lang="en-US" sz="4250" dirty="0">
                <a:solidFill>
                  <a:srgbClr val="C6BFEE"/>
                </a:solidFill>
                <a:latin typeface="Prompt" pitchFamily="34" charset="0"/>
                <a:ea typeface="Prompt" pitchFamily="34" charset="-122"/>
                <a:cs typeface="Prompt" pitchFamily="34" charset="-120"/>
              </a:rPr>
              <a:t>Karşılaşılan Zorluklar ve Çözüm Önerileri</a:t>
            </a:r>
            <a:endParaRPr lang="en-US" sz="4250" dirty="0"/>
          </a:p>
        </p:txBody>
      </p:sp>
      <p:sp>
        <p:nvSpPr>
          <p:cNvPr id="4" name="Shape 1"/>
          <p:cNvSpPr/>
          <p:nvPr/>
        </p:nvSpPr>
        <p:spPr>
          <a:xfrm>
            <a:off x="6340197" y="2392799"/>
            <a:ext cx="7436406" cy="5164931"/>
          </a:xfrm>
          <a:prstGeom prst="roundRect">
            <a:avLst>
              <a:gd name="adj" fmla="val 1984"/>
            </a:avLst>
          </a:prstGeom>
          <a:noFill/>
          <a:ln w="15240">
            <a:solidFill>
              <a:srgbClr val="FFFFFF">
                <a:alpha val="24000"/>
              </a:srgbClr>
            </a:solidFill>
            <a:prstDash val="solid"/>
          </a:ln>
        </p:spPr>
      </p:sp>
      <p:sp>
        <p:nvSpPr>
          <p:cNvPr id="5" name="Shape 2"/>
          <p:cNvSpPr/>
          <p:nvPr/>
        </p:nvSpPr>
        <p:spPr>
          <a:xfrm>
            <a:off x="6355437" y="2408039"/>
            <a:ext cx="7405926" cy="698183"/>
          </a:xfrm>
          <a:prstGeom prst="rect">
            <a:avLst/>
          </a:prstGeom>
          <a:solidFill>
            <a:srgbClr val="FFFFFF">
              <a:alpha val="4000"/>
            </a:srgbClr>
          </a:solidFill>
          <a:ln/>
        </p:spPr>
      </p:sp>
      <p:sp>
        <p:nvSpPr>
          <p:cNvPr id="6" name="Text 3"/>
          <p:cNvSpPr/>
          <p:nvPr/>
        </p:nvSpPr>
        <p:spPr>
          <a:xfrm>
            <a:off x="6599277" y="2561987"/>
            <a:ext cx="3211473" cy="390287"/>
          </a:xfrm>
          <a:prstGeom prst="rect">
            <a:avLst/>
          </a:prstGeom>
          <a:noFill/>
          <a:ln/>
        </p:spPr>
        <p:txBody>
          <a:bodyPr wrap="none" lIns="0" tIns="0" rIns="0" bIns="0" rtlCol="0" anchor="t"/>
          <a:lstStyle/>
          <a:p>
            <a:pPr indent="0" marL="0">
              <a:lnSpc>
                <a:spcPts val="3050"/>
              </a:lnSpc>
              <a:buNone/>
            </a:pPr>
            <a:r>
              <a:rPr lang="en-US" sz="1900" dirty="0">
                <a:solidFill>
                  <a:srgbClr val="DAD8E9"/>
                </a:solidFill>
                <a:latin typeface="Mukta" pitchFamily="34" charset="0"/>
                <a:ea typeface="Mukta" pitchFamily="34" charset="-122"/>
                <a:cs typeface="Mukta" pitchFamily="34" charset="-120"/>
              </a:rPr>
              <a:t>Zorluk</a:t>
            </a:r>
            <a:endParaRPr lang="en-US" sz="1900" dirty="0"/>
          </a:p>
        </p:txBody>
      </p:sp>
      <p:sp>
        <p:nvSpPr>
          <p:cNvPr id="7" name="Text 4"/>
          <p:cNvSpPr/>
          <p:nvPr/>
        </p:nvSpPr>
        <p:spPr>
          <a:xfrm>
            <a:off x="10306050" y="2561987"/>
            <a:ext cx="3211473" cy="390287"/>
          </a:xfrm>
          <a:prstGeom prst="rect">
            <a:avLst/>
          </a:prstGeom>
          <a:noFill/>
          <a:ln/>
        </p:spPr>
        <p:txBody>
          <a:bodyPr wrap="none" lIns="0" tIns="0" rIns="0" bIns="0" rtlCol="0" anchor="t"/>
          <a:lstStyle/>
          <a:p>
            <a:pPr indent="0" marL="0">
              <a:lnSpc>
                <a:spcPts val="3050"/>
              </a:lnSpc>
              <a:buNone/>
            </a:pPr>
            <a:r>
              <a:rPr lang="en-US" sz="1900" dirty="0">
                <a:solidFill>
                  <a:srgbClr val="DAD8E9"/>
                </a:solidFill>
                <a:latin typeface="Mukta" pitchFamily="34" charset="0"/>
                <a:ea typeface="Mukta" pitchFamily="34" charset="-122"/>
                <a:cs typeface="Mukta" pitchFamily="34" charset="-120"/>
              </a:rPr>
              <a:t>Çözüm Önerisi</a:t>
            </a:r>
            <a:endParaRPr lang="en-US" sz="1900" dirty="0"/>
          </a:p>
        </p:txBody>
      </p:sp>
      <p:sp>
        <p:nvSpPr>
          <p:cNvPr id="8" name="Shape 5"/>
          <p:cNvSpPr/>
          <p:nvPr/>
        </p:nvSpPr>
        <p:spPr>
          <a:xfrm>
            <a:off x="6355437" y="3106222"/>
            <a:ext cx="7405926" cy="1478756"/>
          </a:xfrm>
          <a:prstGeom prst="rect">
            <a:avLst/>
          </a:prstGeom>
          <a:solidFill>
            <a:srgbClr val="000000">
              <a:alpha val="4000"/>
            </a:srgbClr>
          </a:solidFill>
          <a:ln/>
        </p:spPr>
      </p:sp>
      <p:sp>
        <p:nvSpPr>
          <p:cNvPr id="9" name="Text 6"/>
          <p:cNvSpPr/>
          <p:nvPr/>
        </p:nvSpPr>
        <p:spPr>
          <a:xfrm>
            <a:off x="6599277" y="3260169"/>
            <a:ext cx="3211473" cy="390287"/>
          </a:xfrm>
          <a:prstGeom prst="rect">
            <a:avLst/>
          </a:prstGeom>
          <a:noFill/>
          <a:ln/>
        </p:spPr>
        <p:txBody>
          <a:bodyPr wrap="none" lIns="0" tIns="0" rIns="0" bIns="0" rtlCol="0" anchor="t"/>
          <a:lstStyle/>
          <a:p>
            <a:pPr indent="0" marL="0">
              <a:lnSpc>
                <a:spcPts val="3050"/>
              </a:lnSpc>
              <a:buNone/>
            </a:pPr>
            <a:r>
              <a:rPr lang="en-US" sz="1900" dirty="0">
                <a:solidFill>
                  <a:srgbClr val="DAD8E9"/>
                </a:solidFill>
                <a:latin typeface="Mukta" pitchFamily="34" charset="0"/>
                <a:ea typeface="Mukta" pitchFamily="34" charset="-122"/>
                <a:cs typeface="Mukta" pitchFamily="34" charset="-120"/>
              </a:rPr>
              <a:t>Sosyal Anksiyete</a:t>
            </a:r>
            <a:endParaRPr lang="en-US" sz="1900" dirty="0"/>
          </a:p>
        </p:txBody>
      </p:sp>
      <p:sp>
        <p:nvSpPr>
          <p:cNvPr id="10" name="Text 7"/>
          <p:cNvSpPr/>
          <p:nvPr/>
        </p:nvSpPr>
        <p:spPr>
          <a:xfrm>
            <a:off x="10306050" y="3260169"/>
            <a:ext cx="3211473" cy="1170861"/>
          </a:xfrm>
          <a:prstGeom prst="rect">
            <a:avLst/>
          </a:prstGeom>
          <a:noFill/>
          <a:ln/>
        </p:spPr>
        <p:txBody>
          <a:bodyPr wrap="square" lIns="0" tIns="0" rIns="0" bIns="0" rtlCol="0" anchor="t"/>
          <a:lstStyle/>
          <a:p>
            <a:pPr indent="0" marL="0">
              <a:lnSpc>
                <a:spcPts val="3050"/>
              </a:lnSpc>
              <a:buNone/>
            </a:pPr>
            <a:r>
              <a:rPr lang="en-US" sz="1900" dirty="0">
                <a:solidFill>
                  <a:srgbClr val="DAD8E9"/>
                </a:solidFill>
                <a:latin typeface="Mukta" pitchFamily="34" charset="0"/>
                <a:ea typeface="Mukta" pitchFamily="34" charset="-122"/>
                <a:cs typeface="Mukta" pitchFamily="34" charset="-120"/>
              </a:rPr>
              <a:t>Çocuğa sosyal ortamlara yavaşça uyum sağlama fırsatı verilmelidir.</a:t>
            </a:r>
            <a:endParaRPr lang="en-US" sz="1900" dirty="0"/>
          </a:p>
        </p:txBody>
      </p:sp>
      <p:sp>
        <p:nvSpPr>
          <p:cNvPr id="11" name="Shape 8"/>
          <p:cNvSpPr/>
          <p:nvPr/>
        </p:nvSpPr>
        <p:spPr>
          <a:xfrm>
            <a:off x="6355437" y="4584978"/>
            <a:ext cx="7405926" cy="1478756"/>
          </a:xfrm>
          <a:prstGeom prst="rect">
            <a:avLst/>
          </a:prstGeom>
          <a:solidFill>
            <a:srgbClr val="FFFFFF">
              <a:alpha val="4000"/>
            </a:srgbClr>
          </a:solidFill>
          <a:ln/>
        </p:spPr>
      </p:sp>
      <p:sp>
        <p:nvSpPr>
          <p:cNvPr id="12" name="Text 9"/>
          <p:cNvSpPr/>
          <p:nvPr/>
        </p:nvSpPr>
        <p:spPr>
          <a:xfrm>
            <a:off x="6599277" y="4738926"/>
            <a:ext cx="3211473" cy="390287"/>
          </a:xfrm>
          <a:prstGeom prst="rect">
            <a:avLst/>
          </a:prstGeom>
          <a:noFill/>
          <a:ln/>
        </p:spPr>
        <p:txBody>
          <a:bodyPr wrap="none" lIns="0" tIns="0" rIns="0" bIns="0" rtlCol="0" anchor="t"/>
          <a:lstStyle/>
          <a:p>
            <a:pPr indent="0" marL="0">
              <a:lnSpc>
                <a:spcPts val="3050"/>
              </a:lnSpc>
              <a:buNone/>
            </a:pPr>
            <a:r>
              <a:rPr lang="en-US" sz="1900" dirty="0">
                <a:solidFill>
                  <a:srgbClr val="DAD8E9"/>
                </a:solidFill>
                <a:latin typeface="Mukta" pitchFamily="34" charset="0"/>
                <a:ea typeface="Mukta" pitchFamily="34" charset="-122"/>
                <a:cs typeface="Mukta" pitchFamily="34" charset="-120"/>
              </a:rPr>
              <a:t>İletişim Problemleri</a:t>
            </a:r>
            <a:endParaRPr lang="en-US" sz="1900" dirty="0"/>
          </a:p>
        </p:txBody>
      </p:sp>
      <p:sp>
        <p:nvSpPr>
          <p:cNvPr id="13" name="Text 10"/>
          <p:cNvSpPr/>
          <p:nvPr/>
        </p:nvSpPr>
        <p:spPr>
          <a:xfrm>
            <a:off x="10306050" y="4738926"/>
            <a:ext cx="3211473" cy="1170861"/>
          </a:xfrm>
          <a:prstGeom prst="rect">
            <a:avLst/>
          </a:prstGeom>
          <a:noFill/>
          <a:ln/>
        </p:spPr>
        <p:txBody>
          <a:bodyPr wrap="square" lIns="0" tIns="0" rIns="0" bIns="0" rtlCol="0" anchor="t"/>
          <a:lstStyle/>
          <a:p>
            <a:pPr indent="0" marL="0">
              <a:lnSpc>
                <a:spcPts val="3050"/>
              </a:lnSpc>
              <a:buNone/>
            </a:pPr>
            <a:r>
              <a:rPr lang="en-US" sz="1900" dirty="0">
                <a:solidFill>
                  <a:srgbClr val="DAD8E9"/>
                </a:solidFill>
                <a:latin typeface="Mukta" pitchFamily="34" charset="0"/>
                <a:ea typeface="Mukta" pitchFamily="34" charset="-122"/>
                <a:cs typeface="Mukta" pitchFamily="34" charset="-120"/>
              </a:rPr>
              <a:t>Çocuğun duygularını ifade etmesine yardımcı olacak etkinlikler düzenlenmelidir.</a:t>
            </a:r>
            <a:endParaRPr lang="en-US" sz="1900" dirty="0"/>
          </a:p>
        </p:txBody>
      </p:sp>
      <p:sp>
        <p:nvSpPr>
          <p:cNvPr id="14" name="Shape 11"/>
          <p:cNvSpPr/>
          <p:nvPr/>
        </p:nvSpPr>
        <p:spPr>
          <a:xfrm>
            <a:off x="6355437" y="6063734"/>
            <a:ext cx="7405926" cy="1478756"/>
          </a:xfrm>
          <a:prstGeom prst="rect">
            <a:avLst/>
          </a:prstGeom>
          <a:solidFill>
            <a:srgbClr val="000000">
              <a:alpha val="4000"/>
            </a:srgbClr>
          </a:solidFill>
          <a:ln/>
        </p:spPr>
      </p:sp>
      <p:sp>
        <p:nvSpPr>
          <p:cNvPr id="15" name="Text 12"/>
          <p:cNvSpPr/>
          <p:nvPr/>
        </p:nvSpPr>
        <p:spPr>
          <a:xfrm>
            <a:off x="6599277" y="6217682"/>
            <a:ext cx="3211473" cy="390287"/>
          </a:xfrm>
          <a:prstGeom prst="rect">
            <a:avLst/>
          </a:prstGeom>
          <a:noFill/>
          <a:ln/>
        </p:spPr>
        <p:txBody>
          <a:bodyPr wrap="none" lIns="0" tIns="0" rIns="0" bIns="0" rtlCol="0" anchor="t"/>
          <a:lstStyle/>
          <a:p>
            <a:pPr indent="0" marL="0">
              <a:lnSpc>
                <a:spcPts val="3050"/>
              </a:lnSpc>
              <a:buNone/>
            </a:pPr>
            <a:r>
              <a:rPr lang="en-US" sz="1900" dirty="0">
                <a:solidFill>
                  <a:srgbClr val="DAD8E9"/>
                </a:solidFill>
                <a:latin typeface="Mukta" pitchFamily="34" charset="0"/>
                <a:ea typeface="Mukta" pitchFamily="34" charset="-122"/>
                <a:cs typeface="Mukta" pitchFamily="34" charset="-120"/>
              </a:rPr>
              <a:t>Arkadaşlık Kurma Zorluğu</a:t>
            </a:r>
            <a:endParaRPr lang="en-US" sz="1900" dirty="0"/>
          </a:p>
        </p:txBody>
      </p:sp>
      <p:sp>
        <p:nvSpPr>
          <p:cNvPr id="16" name="Text 13"/>
          <p:cNvSpPr/>
          <p:nvPr/>
        </p:nvSpPr>
        <p:spPr>
          <a:xfrm>
            <a:off x="10306050" y="6217682"/>
            <a:ext cx="3211473" cy="1170861"/>
          </a:xfrm>
          <a:prstGeom prst="rect">
            <a:avLst/>
          </a:prstGeom>
          <a:noFill/>
          <a:ln/>
        </p:spPr>
        <p:txBody>
          <a:bodyPr wrap="square" lIns="0" tIns="0" rIns="0" bIns="0" rtlCol="0" anchor="t"/>
          <a:lstStyle/>
          <a:p>
            <a:pPr indent="0" marL="0">
              <a:lnSpc>
                <a:spcPts val="3050"/>
              </a:lnSpc>
              <a:buNone/>
            </a:pPr>
            <a:r>
              <a:rPr lang="en-US" sz="1900" dirty="0">
                <a:solidFill>
                  <a:srgbClr val="DAD8E9"/>
                </a:solidFill>
                <a:latin typeface="Mukta" pitchFamily="34" charset="0"/>
                <a:ea typeface="Mukta" pitchFamily="34" charset="-122"/>
                <a:cs typeface="Mukta" pitchFamily="34" charset="-120"/>
              </a:rPr>
              <a:t>Çocuğa, ortak ilgi alanlarına sahip diğer çocuklarla tanıştırılmalıdır.</a:t>
            </a:r>
            <a:endParaRPr lang="en-US" sz="19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10</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2024-09-18T10:17:11Z</dcterms:created>
  <dcterms:modified xsi:type="dcterms:W3CDTF">2024-09-18T10:17:11Z</dcterms:modified>
</cp:coreProperties>
</file>