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embeddedFontLst>
    <p:embeddedFont>
      <p:font typeface="Brygada 1918"/>
      <p:regular r:id="rId16"/>
    </p:embeddedFont>
    <p:embeddedFont>
      <p:font typeface="Brygada 1918"/>
      <p:regular r:id="rId17"/>
    </p:embeddedFont>
    <p:embeddedFont>
      <p:font typeface="Brygada 1918"/>
      <p:regular r:id="rId18"/>
    </p:embeddedFont>
    <p:embeddedFont>
      <p:font typeface="Brygada 1918"/>
      <p:regular r:id="rId19"/>
    </p:embeddedFont>
    <p:embeddedFont>
      <p:font typeface="Montserrat Medium"/>
      <p:regular r:id="rId20"/>
    </p:embeddedFont>
    <p:embeddedFont>
      <p:font typeface="Montserrat Medium"/>
      <p:regular r:id="rId21"/>
    </p:embeddedFont>
    <p:embeddedFont>
      <p:font typeface="Montserrat Medium"/>
      <p:regular r:id="rId22"/>
    </p:embeddedFont>
    <p:embeddedFont>
      <p:font typeface="Montserrat Medium"/>
      <p:regular r:id="rId23"/>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20" Type="http://schemas.openxmlformats.org/officeDocument/2006/relationships/font" Target="fonts/font5.fntdata"/><Relationship Id="rId21" Type="http://schemas.openxmlformats.org/officeDocument/2006/relationships/font" Target="fonts/font6.fntdata"/><Relationship Id="rId22" Type="http://schemas.openxmlformats.org/officeDocument/2006/relationships/font" Target="fonts/font7.fntdata"/><Relationship Id="rId23"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5660" y="2248019"/>
            <a:ext cx="7645479" cy="1427083"/>
          </a:xfrm>
          <a:prstGeom prst="rect">
            <a:avLst/>
          </a:prstGeom>
          <a:noFill/>
          <a:ln/>
        </p:spPr>
        <p:txBody>
          <a:bodyPr wrap="squar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TYT ve AYT 2025 Detaylı Tanıtım Sunusu</a:t>
            </a:r>
            <a:endParaRPr lang="en-US" sz="4450" dirty="0"/>
          </a:p>
        </p:txBody>
      </p:sp>
      <p:sp>
        <p:nvSpPr>
          <p:cNvPr id="4" name="Text 1"/>
          <p:cNvSpPr/>
          <p:nvPr/>
        </p:nvSpPr>
        <p:spPr>
          <a:xfrm>
            <a:off x="6235660" y="3996214"/>
            <a:ext cx="7645479" cy="1369695"/>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Hoş geldiniz! Bu sunum, 2025 yılında gerçekleşecek olan Yükseköğretim Kurumları Sınavı (YKS) hakkında detaylı bilgiler içermektedir. TYT ve AYT sınavlarının içeriği, puan türleri, sınav hazırlığı ve önemli tarihler hakkında kapsamlı bir rehber sunacağız.</a:t>
            </a:r>
            <a:endParaRPr lang="en-US" sz="1650" dirty="0"/>
          </a:p>
        </p:txBody>
      </p:sp>
      <p:sp>
        <p:nvSpPr>
          <p:cNvPr id="5" name="Shape 2"/>
          <p:cNvSpPr/>
          <p:nvPr/>
        </p:nvSpPr>
        <p:spPr>
          <a:xfrm>
            <a:off x="6235660" y="5622846"/>
            <a:ext cx="342543" cy="342543"/>
          </a:xfrm>
          <a:prstGeom prst="roundRect">
            <a:avLst>
              <a:gd name="adj" fmla="val 2669178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43280" y="5630466"/>
            <a:ext cx="327303" cy="327303"/>
          </a:xfrm>
          <a:prstGeom prst="rect">
            <a:avLst/>
          </a:prstGeom>
        </p:spPr>
      </p:pic>
      <p:sp>
        <p:nvSpPr>
          <p:cNvPr id="7" name="Text 3"/>
          <p:cNvSpPr/>
          <p:nvPr/>
        </p:nvSpPr>
        <p:spPr>
          <a:xfrm>
            <a:off x="6685240" y="5606772"/>
            <a:ext cx="2351961" cy="374690"/>
          </a:xfrm>
          <a:prstGeom prst="rect">
            <a:avLst/>
          </a:prstGeom>
          <a:noFill/>
          <a:ln/>
        </p:spPr>
        <p:txBody>
          <a:bodyPr wrap="none" lIns="0" tIns="0" rIns="0" bIns="0" rtlCol="0" anchor="t"/>
          <a:lstStyle/>
          <a:p>
            <a:pPr algn="l" indent="0" marL="0">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Onur ULUSOY</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9260" y="1030724"/>
            <a:ext cx="7645479" cy="1427083"/>
          </a:xfrm>
          <a:prstGeom prst="rect">
            <a:avLst/>
          </a:prstGeom>
          <a:noFill/>
          <a:ln/>
        </p:spPr>
        <p:txBody>
          <a:bodyPr wrap="squar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Yükseköğretim Kurumları Sınavı (YKS) Nedir?</a:t>
            </a:r>
            <a:endParaRPr lang="en-US" sz="4450" dirty="0"/>
          </a:p>
        </p:txBody>
      </p:sp>
      <p:sp>
        <p:nvSpPr>
          <p:cNvPr id="4" name="Shape 1"/>
          <p:cNvSpPr/>
          <p:nvPr/>
        </p:nvSpPr>
        <p:spPr>
          <a:xfrm>
            <a:off x="749260" y="3019782"/>
            <a:ext cx="481727" cy="481727"/>
          </a:xfrm>
          <a:prstGeom prst="roundRect">
            <a:avLst>
              <a:gd name="adj" fmla="val 6667"/>
            </a:avLst>
          </a:prstGeom>
          <a:solidFill>
            <a:srgbClr val="4D1529"/>
          </a:solidFill>
          <a:ln/>
        </p:spPr>
      </p:sp>
      <p:sp>
        <p:nvSpPr>
          <p:cNvPr id="5" name="Text 2"/>
          <p:cNvSpPr/>
          <p:nvPr/>
        </p:nvSpPr>
        <p:spPr>
          <a:xfrm>
            <a:off x="904399" y="3089315"/>
            <a:ext cx="171331"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6" name="Text 3"/>
          <p:cNvSpPr/>
          <p:nvPr/>
        </p:nvSpPr>
        <p:spPr>
          <a:xfrm>
            <a:off x="1445062" y="3019782"/>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YKS Tanımı</a:t>
            </a:r>
            <a:endParaRPr lang="en-US" sz="2200" dirty="0"/>
          </a:p>
        </p:txBody>
      </p:sp>
      <p:sp>
        <p:nvSpPr>
          <p:cNvPr id="7" name="Text 4"/>
          <p:cNvSpPr/>
          <p:nvPr/>
        </p:nvSpPr>
        <p:spPr>
          <a:xfrm>
            <a:off x="1445062" y="3504962"/>
            <a:ext cx="3019901" cy="1369695"/>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YKS, Türkiye'deki üniversitelere giriş için uygulanan merkezi sınav sistemidir.</a:t>
            </a:r>
            <a:endParaRPr lang="en-US" sz="1650" dirty="0"/>
          </a:p>
        </p:txBody>
      </p:sp>
      <p:sp>
        <p:nvSpPr>
          <p:cNvPr id="8" name="Shape 5"/>
          <p:cNvSpPr/>
          <p:nvPr/>
        </p:nvSpPr>
        <p:spPr>
          <a:xfrm>
            <a:off x="4679037" y="3019782"/>
            <a:ext cx="481727" cy="481727"/>
          </a:xfrm>
          <a:prstGeom prst="roundRect">
            <a:avLst>
              <a:gd name="adj" fmla="val 6667"/>
            </a:avLst>
          </a:prstGeom>
          <a:solidFill>
            <a:srgbClr val="4D1529"/>
          </a:solidFill>
          <a:ln/>
        </p:spPr>
      </p:sp>
      <p:sp>
        <p:nvSpPr>
          <p:cNvPr id="9" name="Text 6"/>
          <p:cNvSpPr/>
          <p:nvPr/>
        </p:nvSpPr>
        <p:spPr>
          <a:xfrm>
            <a:off x="4822269" y="3089315"/>
            <a:ext cx="195263"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10" name="Text 7"/>
          <p:cNvSpPr/>
          <p:nvPr/>
        </p:nvSpPr>
        <p:spPr>
          <a:xfrm>
            <a:off x="5374838" y="3019782"/>
            <a:ext cx="3019901" cy="713661"/>
          </a:xfrm>
          <a:prstGeom prst="rect">
            <a:avLst/>
          </a:prstGeom>
          <a:noFill/>
          <a:ln/>
        </p:spPr>
        <p:txBody>
          <a:bodyPr wrap="squar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Temel Yeterlilik Testi (TYT)</a:t>
            </a:r>
            <a:endParaRPr lang="en-US" sz="2200" dirty="0"/>
          </a:p>
        </p:txBody>
      </p:sp>
      <p:sp>
        <p:nvSpPr>
          <p:cNvPr id="11" name="Text 8"/>
          <p:cNvSpPr/>
          <p:nvPr/>
        </p:nvSpPr>
        <p:spPr>
          <a:xfrm>
            <a:off x="5374838" y="3861792"/>
            <a:ext cx="3019901"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İlk oturum olan TYT, temel akademik becerileri ölçer.</a:t>
            </a:r>
            <a:endParaRPr lang="en-US" sz="1650" dirty="0"/>
          </a:p>
        </p:txBody>
      </p:sp>
      <p:sp>
        <p:nvSpPr>
          <p:cNvPr id="12" name="Shape 9"/>
          <p:cNvSpPr/>
          <p:nvPr/>
        </p:nvSpPr>
        <p:spPr>
          <a:xfrm>
            <a:off x="749260" y="5329595"/>
            <a:ext cx="481727" cy="481727"/>
          </a:xfrm>
          <a:prstGeom prst="roundRect">
            <a:avLst>
              <a:gd name="adj" fmla="val 6667"/>
            </a:avLst>
          </a:prstGeom>
          <a:solidFill>
            <a:srgbClr val="4D1529"/>
          </a:solidFill>
          <a:ln/>
        </p:spPr>
      </p:sp>
      <p:sp>
        <p:nvSpPr>
          <p:cNvPr id="13" name="Text 10"/>
          <p:cNvSpPr/>
          <p:nvPr/>
        </p:nvSpPr>
        <p:spPr>
          <a:xfrm>
            <a:off x="885587" y="5399127"/>
            <a:ext cx="208955"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4" name="Text 11"/>
          <p:cNvSpPr/>
          <p:nvPr/>
        </p:nvSpPr>
        <p:spPr>
          <a:xfrm>
            <a:off x="1445062" y="5329595"/>
            <a:ext cx="3019901" cy="713661"/>
          </a:xfrm>
          <a:prstGeom prst="rect">
            <a:avLst/>
          </a:prstGeom>
          <a:noFill/>
          <a:ln/>
        </p:spPr>
        <p:txBody>
          <a:bodyPr wrap="squar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Alan Yeterlilik Testleri (AYT)</a:t>
            </a:r>
            <a:endParaRPr lang="en-US" sz="2200" dirty="0"/>
          </a:p>
        </p:txBody>
      </p:sp>
      <p:sp>
        <p:nvSpPr>
          <p:cNvPr id="15" name="Text 12"/>
          <p:cNvSpPr/>
          <p:nvPr/>
        </p:nvSpPr>
        <p:spPr>
          <a:xfrm>
            <a:off x="1445062" y="6171605"/>
            <a:ext cx="3019901" cy="1027271"/>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İkinci oturum AYT, alan bilgisini ve akademik yetkinlikleri değerlendirir.</a:t>
            </a:r>
            <a:endParaRPr lang="en-US" sz="1650" dirty="0"/>
          </a:p>
        </p:txBody>
      </p:sp>
      <p:sp>
        <p:nvSpPr>
          <p:cNvPr id="16" name="Shape 13"/>
          <p:cNvSpPr/>
          <p:nvPr/>
        </p:nvSpPr>
        <p:spPr>
          <a:xfrm>
            <a:off x="4679037" y="5329595"/>
            <a:ext cx="481727" cy="481727"/>
          </a:xfrm>
          <a:prstGeom prst="roundRect">
            <a:avLst>
              <a:gd name="adj" fmla="val 6667"/>
            </a:avLst>
          </a:prstGeom>
          <a:solidFill>
            <a:srgbClr val="4D1529"/>
          </a:solidFill>
          <a:ln/>
        </p:spPr>
      </p:sp>
      <p:sp>
        <p:nvSpPr>
          <p:cNvPr id="17" name="Text 14"/>
          <p:cNvSpPr/>
          <p:nvPr/>
        </p:nvSpPr>
        <p:spPr>
          <a:xfrm>
            <a:off x="4812030" y="5399127"/>
            <a:ext cx="215741"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4</a:t>
            </a:r>
            <a:endParaRPr lang="en-US" sz="2650" dirty="0"/>
          </a:p>
        </p:txBody>
      </p:sp>
      <p:sp>
        <p:nvSpPr>
          <p:cNvPr id="18" name="Text 15"/>
          <p:cNvSpPr/>
          <p:nvPr/>
        </p:nvSpPr>
        <p:spPr>
          <a:xfrm>
            <a:off x="5374838" y="5329595"/>
            <a:ext cx="3019901" cy="713661"/>
          </a:xfrm>
          <a:prstGeom prst="rect">
            <a:avLst/>
          </a:prstGeom>
          <a:noFill/>
          <a:ln/>
        </p:spPr>
        <p:txBody>
          <a:bodyPr wrap="squar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Yabancı Dil Testi (YDT)</a:t>
            </a:r>
            <a:endParaRPr lang="en-US" sz="2200" dirty="0"/>
          </a:p>
        </p:txBody>
      </p:sp>
      <p:sp>
        <p:nvSpPr>
          <p:cNvPr id="19" name="Text 16"/>
          <p:cNvSpPr/>
          <p:nvPr/>
        </p:nvSpPr>
        <p:spPr>
          <a:xfrm>
            <a:off x="5374838" y="6171605"/>
            <a:ext cx="3019901"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Son oturum YDT, yabancı dil yeterliliğini ölçer.</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9260" y="2199084"/>
            <a:ext cx="7400806" cy="713542"/>
          </a:xfrm>
          <a:prstGeom prst="rect">
            <a:avLst/>
          </a:prstGeom>
          <a:noFill/>
          <a:ln/>
        </p:spPr>
        <p:txBody>
          <a:bodyPr wrap="non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Temel Yeterlilik Testi (TYT)</a:t>
            </a:r>
            <a:endParaRPr lang="en-US" sz="4450" dirty="0"/>
          </a:p>
        </p:txBody>
      </p:sp>
      <p:sp>
        <p:nvSpPr>
          <p:cNvPr id="3" name="Text 1"/>
          <p:cNvSpPr/>
          <p:nvPr/>
        </p:nvSpPr>
        <p:spPr>
          <a:xfrm>
            <a:off x="749260" y="3447812"/>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Genel Bilgiler</a:t>
            </a:r>
            <a:endParaRPr lang="en-US" sz="2200" dirty="0"/>
          </a:p>
        </p:txBody>
      </p:sp>
      <p:sp>
        <p:nvSpPr>
          <p:cNvPr id="4" name="Text 2"/>
          <p:cNvSpPr/>
          <p:nvPr/>
        </p:nvSpPr>
        <p:spPr>
          <a:xfrm>
            <a:off x="749260" y="4018717"/>
            <a:ext cx="6304836" cy="1369695"/>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TYT, 1 Haziran 2025 Cumartesi günü uygulanacaktır. Sınav süresi 165 dakika olup, toplam 120 soru içermektedir. Amacı, öğrencilerin temel akademik bilgi ve becerilerini ölçmektir.</a:t>
            </a:r>
            <a:endParaRPr lang="en-US" sz="1650" dirty="0"/>
          </a:p>
        </p:txBody>
      </p:sp>
      <p:sp>
        <p:nvSpPr>
          <p:cNvPr id="5" name="Text 3"/>
          <p:cNvSpPr/>
          <p:nvPr/>
        </p:nvSpPr>
        <p:spPr>
          <a:xfrm>
            <a:off x="7583924" y="3447812"/>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Soru Dağılımı</a:t>
            </a:r>
            <a:endParaRPr lang="en-US" sz="2200" dirty="0"/>
          </a:p>
        </p:txBody>
      </p:sp>
      <p:sp>
        <p:nvSpPr>
          <p:cNvPr id="6" name="Text 4"/>
          <p:cNvSpPr/>
          <p:nvPr/>
        </p:nvSpPr>
        <p:spPr>
          <a:xfrm>
            <a:off x="7583924" y="4018717"/>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Türkçe: 40 soru</a:t>
            </a:r>
            <a:endParaRPr lang="en-US" sz="1650" dirty="0"/>
          </a:p>
        </p:txBody>
      </p:sp>
      <p:sp>
        <p:nvSpPr>
          <p:cNvPr id="7" name="Text 5"/>
          <p:cNvSpPr/>
          <p:nvPr/>
        </p:nvSpPr>
        <p:spPr>
          <a:xfrm>
            <a:off x="7583924" y="4436031"/>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Matematik: 40 soru</a:t>
            </a:r>
            <a:endParaRPr lang="en-US" sz="1650" dirty="0"/>
          </a:p>
        </p:txBody>
      </p:sp>
      <p:sp>
        <p:nvSpPr>
          <p:cNvPr id="8" name="Text 6"/>
          <p:cNvSpPr/>
          <p:nvPr/>
        </p:nvSpPr>
        <p:spPr>
          <a:xfrm>
            <a:off x="7583924" y="4853345"/>
            <a:ext cx="6304836"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Sosyal Bilimler: 20 soru (Tarih, Coğrafya, Felsefe, Din Kültürü)</a:t>
            </a:r>
            <a:endParaRPr lang="en-US" sz="1650" dirty="0"/>
          </a:p>
        </p:txBody>
      </p:sp>
      <p:sp>
        <p:nvSpPr>
          <p:cNvPr id="9" name="Text 7"/>
          <p:cNvSpPr/>
          <p:nvPr/>
        </p:nvSpPr>
        <p:spPr>
          <a:xfrm>
            <a:off x="7583924" y="5613083"/>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Fen Bilimleri: 20 soru (Fizik, Kimya, Biyoloji)</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22313" y="690443"/>
            <a:ext cx="6578560" cy="605671"/>
          </a:xfrm>
          <a:prstGeom prst="rect">
            <a:avLst/>
          </a:prstGeom>
          <a:noFill/>
          <a:ln/>
        </p:spPr>
        <p:txBody>
          <a:bodyPr wrap="none" lIns="0" tIns="0" rIns="0" bIns="0" rtlCol="0" anchor="t"/>
          <a:lstStyle/>
          <a:p>
            <a:pPr indent="0" marL="0">
              <a:lnSpc>
                <a:spcPts val="4750"/>
              </a:lnSpc>
              <a:buNone/>
            </a:pPr>
            <a:r>
              <a:rPr lang="en-US" sz="3800" b="1" dirty="0">
                <a:solidFill>
                  <a:srgbClr val="FFB393"/>
                </a:solidFill>
                <a:latin typeface="Brygada 1918 Bold" pitchFamily="34" charset="0"/>
                <a:ea typeface="Brygada 1918 Bold" pitchFamily="34" charset="-122"/>
                <a:cs typeface="Brygada 1918 Bold" pitchFamily="34" charset="-120"/>
              </a:rPr>
              <a:t>Alan Yeterlilik Testleri (AYT)</a:t>
            </a:r>
            <a:endParaRPr lang="en-US" sz="3800" dirty="0"/>
          </a:p>
        </p:txBody>
      </p:sp>
      <p:sp>
        <p:nvSpPr>
          <p:cNvPr id="4" name="Shape 1"/>
          <p:cNvSpPr/>
          <p:nvPr/>
        </p:nvSpPr>
        <p:spPr>
          <a:xfrm>
            <a:off x="6383417" y="1568648"/>
            <a:ext cx="22860" cy="5970508"/>
          </a:xfrm>
          <a:prstGeom prst="roundRect">
            <a:avLst>
              <a:gd name="adj" fmla="val 119235"/>
            </a:avLst>
          </a:prstGeom>
          <a:solidFill>
            <a:srgbClr val="662E42"/>
          </a:solidFill>
          <a:ln/>
        </p:spPr>
      </p:sp>
      <p:sp>
        <p:nvSpPr>
          <p:cNvPr id="5" name="Shape 2"/>
          <p:cNvSpPr/>
          <p:nvPr/>
        </p:nvSpPr>
        <p:spPr>
          <a:xfrm>
            <a:off x="6576358" y="1965841"/>
            <a:ext cx="635913" cy="22860"/>
          </a:xfrm>
          <a:prstGeom prst="roundRect">
            <a:avLst>
              <a:gd name="adj" fmla="val 119235"/>
            </a:avLst>
          </a:prstGeom>
          <a:solidFill>
            <a:srgbClr val="662E42"/>
          </a:solidFill>
          <a:ln/>
        </p:spPr>
      </p:sp>
      <p:sp>
        <p:nvSpPr>
          <p:cNvPr id="6" name="Shape 3"/>
          <p:cNvSpPr/>
          <p:nvPr/>
        </p:nvSpPr>
        <p:spPr>
          <a:xfrm>
            <a:off x="6190476" y="1772960"/>
            <a:ext cx="408742" cy="408742"/>
          </a:xfrm>
          <a:prstGeom prst="roundRect">
            <a:avLst>
              <a:gd name="adj" fmla="val 6669"/>
            </a:avLst>
          </a:prstGeom>
          <a:solidFill>
            <a:srgbClr val="4D1529"/>
          </a:solidFill>
          <a:ln/>
        </p:spPr>
      </p:sp>
      <p:sp>
        <p:nvSpPr>
          <p:cNvPr id="7" name="Text 4"/>
          <p:cNvSpPr/>
          <p:nvPr/>
        </p:nvSpPr>
        <p:spPr>
          <a:xfrm>
            <a:off x="6322159" y="1831896"/>
            <a:ext cx="145375" cy="290751"/>
          </a:xfrm>
          <a:prstGeom prst="rect">
            <a:avLst/>
          </a:prstGeom>
          <a:noFill/>
          <a:ln/>
        </p:spPr>
        <p:txBody>
          <a:bodyPr wrap="none" lIns="0" tIns="0" rIns="0" bIns="0" rtlCol="0" anchor="t"/>
          <a:lstStyle/>
          <a:p>
            <a:pPr algn="ctr" indent="0" marL="0">
              <a:lnSpc>
                <a:spcPts val="2250"/>
              </a:lnSpc>
              <a:buNone/>
            </a:pPr>
            <a:r>
              <a:rPr lang="en-US" sz="2250" b="1" dirty="0">
                <a:solidFill>
                  <a:srgbClr val="F4CAB8"/>
                </a:solidFill>
                <a:latin typeface="Brygada 1918 Bold" pitchFamily="34" charset="0"/>
                <a:ea typeface="Brygada 1918 Bold" pitchFamily="34" charset="-122"/>
                <a:cs typeface="Brygada 1918 Bold" pitchFamily="34" charset="-120"/>
              </a:rPr>
              <a:t>1</a:t>
            </a:r>
            <a:endParaRPr lang="en-US" sz="2250" dirty="0"/>
          </a:p>
        </p:txBody>
      </p:sp>
      <p:sp>
        <p:nvSpPr>
          <p:cNvPr id="8" name="Text 5"/>
          <p:cNvSpPr/>
          <p:nvPr/>
        </p:nvSpPr>
        <p:spPr>
          <a:xfrm>
            <a:off x="7394258" y="1750338"/>
            <a:ext cx="2422803" cy="302776"/>
          </a:xfrm>
          <a:prstGeom prst="rect">
            <a:avLst/>
          </a:prstGeom>
          <a:noFill/>
          <a:ln/>
        </p:spPr>
        <p:txBody>
          <a:bodyPr wrap="none" lIns="0" tIns="0" rIns="0" bIns="0" rtlCol="0" anchor="t"/>
          <a:lstStyle/>
          <a:p>
            <a:pPr algn="l" indent="0" marL="0">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Genel Bilgiler</a:t>
            </a:r>
            <a:endParaRPr lang="en-US" sz="1900" dirty="0"/>
          </a:p>
        </p:txBody>
      </p:sp>
      <p:sp>
        <p:nvSpPr>
          <p:cNvPr id="9" name="Text 6"/>
          <p:cNvSpPr/>
          <p:nvPr/>
        </p:nvSpPr>
        <p:spPr>
          <a:xfrm>
            <a:off x="7394258" y="2162056"/>
            <a:ext cx="6600230" cy="871895"/>
          </a:xfrm>
          <a:prstGeom prst="rect">
            <a:avLst/>
          </a:prstGeom>
          <a:noFill/>
          <a:ln/>
        </p:spPr>
        <p:txBody>
          <a:bodyPr wrap="squar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AYT, 2 Haziran 2025 Pazar günü uygulanacaktır. Sınav süresi 180 dakika olup, toplam 160 soru içermektedir. Amacı, öğrencilerin alan bilgisi ve akademik yetkinliklerini ölçmektir.</a:t>
            </a:r>
            <a:endParaRPr lang="en-US" sz="1400" dirty="0"/>
          </a:p>
        </p:txBody>
      </p:sp>
      <p:sp>
        <p:nvSpPr>
          <p:cNvPr id="10" name="Shape 7"/>
          <p:cNvSpPr/>
          <p:nvPr/>
        </p:nvSpPr>
        <p:spPr>
          <a:xfrm>
            <a:off x="6576358" y="3794522"/>
            <a:ext cx="635913" cy="22860"/>
          </a:xfrm>
          <a:prstGeom prst="roundRect">
            <a:avLst>
              <a:gd name="adj" fmla="val 119235"/>
            </a:avLst>
          </a:prstGeom>
          <a:solidFill>
            <a:srgbClr val="662E42"/>
          </a:solidFill>
          <a:ln/>
        </p:spPr>
      </p:sp>
      <p:sp>
        <p:nvSpPr>
          <p:cNvPr id="11" name="Shape 8"/>
          <p:cNvSpPr/>
          <p:nvPr/>
        </p:nvSpPr>
        <p:spPr>
          <a:xfrm>
            <a:off x="6190476" y="3601641"/>
            <a:ext cx="408742" cy="408742"/>
          </a:xfrm>
          <a:prstGeom prst="roundRect">
            <a:avLst>
              <a:gd name="adj" fmla="val 6669"/>
            </a:avLst>
          </a:prstGeom>
          <a:solidFill>
            <a:srgbClr val="4D1529"/>
          </a:solidFill>
          <a:ln/>
        </p:spPr>
      </p:sp>
      <p:sp>
        <p:nvSpPr>
          <p:cNvPr id="12" name="Text 9"/>
          <p:cNvSpPr/>
          <p:nvPr/>
        </p:nvSpPr>
        <p:spPr>
          <a:xfrm>
            <a:off x="6311920" y="3660577"/>
            <a:ext cx="165735" cy="290751"/>
          </a:xfrm>
          <a:prstGeom prst="rect">
            <a:avLst/>
          </a:prstGeom>
          <a:noFill/>
          <a:ln/>
        </p:spPr>
        <p:txBody>
          <a:bodyPr wrap="none" lIns="0" tIns="0" rIns="0" bIns="0" rtlCol="0" anchor="t"/>
          <a:lstStyle/>
          <a:p>
            <a:pPr algn="ctr" indent="0" marL="0">
              <a:lnSpc>
                <a:spcPts val="2250"/>
              </a:lnSpc>
              <a:buNone/>
            </a:pPr>
            <a:r>
              <a:rPr lang="en-US" sz="2250" b="1" dirty="0">
                <a:solidFill>
                  <a:srgbClr val="F4CAB8"/>
                </a:solidFill>
                <a:latin typeface="Brygada 1918 Bold" pitchFamily="34" charset="0"/>
                <a:ea typeface="Brygada 1918 Bold" pitchFamily="34" charset="-122"/>
                <a:cs typeface="Brygada 1918 Bold" pitchFamily="34" charset="-120"/>
              </a:rPr>
              <a:t>2</a:t>
            </a:r>
            <a:endParaRPr lang="en-US" sz="2250" dirty="0"/>
          </a:p>
        </p:txBody>
      </p:sp>
      <p:sp>
        <p:nvSpPr>
          <p:cNvPr id="13" name="Text 10"/>
          <p:cNvSpPr/>
          <p:nvPr/>
        </p:nvSpPr>
        <p:spPr>
          <a:xfrm>
            <a:off x="7394258" y="3579019"/>
            <a:ext cx="3148489" cy="302776"/>
          </a:xfrm>
          <a:prstGeom prst="rect">
            <a:avLst/>
          </a:prstGeom>
          <a:noFill/>
          <a:ln/>
        </p:spPr>
        <p:txBody>
          <a:bodyPr wrap="none" lIns="0" tIns="0" rIns="0" bIns="0" rtlCol="0" anchor="t"/>
          <a:lstStyle/>
          <a:p>
            <a:pPr algn="l" indent="0" marL="0">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Matematik ve Fen Bilimleri</a:t>
            </a:r>
            <a:endParaRPr lang="en-US" sz="1900" dirty="0"/>
          </a:p>
        </p:txBody>
      </p:sp>
      <p:sp>
        <p:nvSpPr>
          <p:cNvPr id="14" name="Text 11"/>
          <p:cNvSpPr/>
          <p:nvPr/>
        </p:nvSpPr>
        <p:spPr>
          <a:xfrm>
            <a:off x="7394258" y="3990737"/>
            <a:ext cx="6600230" cy="581263"/>
          </a:xfrm>
          <a:prstGeom prst="rect">
            <a:avLst/>
          </a:prstGeom>
          <a:noFill/>
          <a:ln/>
        </p:spPr>
        <p:txBody>
          <a:bodyPr wrap="squar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Matematik: 40 soru, Fen Bilimleri: 40 soru (Fizik: 14, Kimya: 13, Biyoloji: 13)</a:t>
            </a:r>
            <a:endParaRPr lang="en-US" sz="1400" dirty="0"/>
          </a:p>
        </p:txBody>
      </p:sp>
      <p:sp>
        <p:nvSpPr>
          <p:cNvPr id="15" name="Shape 12"/>
          <p:cNvSpPr/>
          <p:nvPr/>
        </p:nvSpPr>
        <p:spPr>
          <a:xfrm>
            <a:off x="6576358" y="5332571"/>
            <a:ext cx="635913" cy="22860"/>
          </a:xfrm>
          <a:prstGeom prst="roundRect">
            <a:avLst>
              <a:gd name="adj" fmla="val 119235"/>
            </a:avLst>
          </a:prstGeom>
          <a:solidFill>
            <a:srgbClr val="662E42"/>
          </a:solidFill>
          <a:ln/>
        </p:spPr>
      </p:sp>
      <p:sp>
        <p:nvSpPr>
          <p:cNvPr id="16" name="Shape 13"/>
          <p:cNvSpPr/>
          <p:nvPr/>
        </p:nvSpPr>
        <p:spPr>
          <a:xfrm>
            <a:off x="6190476" y="5139690"/>
            <a:ext cx="408742" cy="408742"/>
          </a:xfrm>
          <a:prstGeom prst="roundRect">
            <a:avLst>
              <a:gd name="adj" fmla="val 6669"/>
            </a:avLst>
          </a:prstGeom>
          <a:solidFill>
            <a:srgbClr val="4D1529"/>
          </a:solidFill>
          <a:ln/>
        </p:spPr>
      </p:sp>
      <p:sp>
        <p:nvSpPr>
          <p:cNvPr id="17" name="Text 14"/>
          <p:cNvSpPr/>
          <p:nvPr/>
        </p:nvSpPr>
        <p:spPr>
          <a:xfrm>
            <a:off x="6306086" y="5198626"/>
            <a:ext cx="177403" cy="290751"/>
          </a:xfrm>
          <a:prstGeom prst="rect">
            <a:avLst/>
          </a:prstGeom>
          <a:noFill/>
          <a:ln/>
        </p:spPr>
        <p:txBody>
          <a:bodyPr wrap="none" lIns="0" tIns="0" rIns="0" bIns="0" rtlCol="0" anchor="t"/>
          <a:lstStyle/>
          <a:p>
            <a:pPr algn="ctr" indent="0" marL="0">
              <a:lnSpc>
                <a:spcPts val="2250"/>
              </a:lnSpc>
              <a:buNone/>
            </a:pPr>
            <a:r>
              <a:rPr lang="en-US" sz="2250" b="1" dirty="0">
                <a:solidFill>
                  <a:srgbClr val="F4CAB8"/>
                </a:solidFill>
                <a:latin typeface="Brygada 1918 Bold" pitchFamily="34" charset="0"/>
                <a:ea typeface="Brygada 1918 Bold" pitchFamily="34" charset="-122"/>
                <a:cs typeface="Brygada 1918 Bold" pitchFamily="34" charset="-120"/>
              </a:rPr>
              <a:t>3</a:t>
            </a:r>
            <a:endParaRPr lang="en-US" sz="2250" dirty="0"/>
          </a:p>
        </p:txBody>
      </p:sp>
      <p:sp>
        <p:nvSpPr>
          <p:cNvPr id="18" name="Text 15"/>
          <p:cNvSpPr/>
          <p:nvPr/>
        </p:nvSpPr>
        <p:spPr>
          <a:xfrm>
            <a:off x="7394258" y="5117068"/>
            <a:ext cx="4542711" cy="302776"/>
          </a:xfrm>
          <a:prstGeom prst="rect">
            <a:avLst/>
          </a:prstGeom>
          <a:noFill/>
          <a:ln/>
        </p:spPr>
        <p:txBody>
          <a:bodyPr wrap="none" lIns="0" tIns="0" rIns="0" bIns="0" rtlCol="0" anchor="t"/>
          <a:lstStyle/>
          <a:p>
            <a:pPr algn="l" indent="0" marL="0">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Türk Dili ve Edebiyatı-Sosyal Bilimler-1</a:t>
            </a:r>
            <a:endParaRPr lang="en-US" sz="1900" dirty="0"/>
          </a:p>
        </p:txBody>
      </p:sp>
      <p:sp>
        <p:nvSpPr>
          <p:cNvPr id="19" name="Text 16"/>
          <p:cNvSpPr/>
          <p:nvPr/>
        </p:nvSpPr>
        <p:spPr>
          <a:xfrm>
            <a:off x="7394258" y="5528786"/>
            <a:ext cx="6600230" cy="290632"/>
          </a:xfrm>
          <a:prstGeom prst="rect">
            <a:avLst/>
          </a:prstGeom>
          <a:noFill/>
          <a:ln/>
        </p:spPr>
        <p:txBody>
          <a:bodyPr wrap="non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Toplam 40 soru (Türk Dili ve Edebiyatı: 24, Tarih-1: 10, Coğrafya-1: 6)</a:t>
            </a:r>
            <a:endParaRPr lang="en-US" sz="1400" dirty="0"/>
          </a:p>
        </p:txBody>
      </p:sp>
      <p:sp>
        <p:nvSpPr>
          <p:cNvPr id="20" name="Shape 17"/>
          <p:cNvSpPr/>
          <p:nvPr/>
        </p:nvSpPr>
        <p:spPr>
          <a:xfrm>
            <a:off x="6576358" y="6579989"/>
            <a:ext cx="635913" cy="22860"/>
          </a:xfrm>
          <a:prstGeom prst="roundRect">
            <a:avLst>
              <a:gd name="adj" fmla="val 119235"/>
            </a:avLst>
          </a:prstGeom>
          <a:solidFill>
            <a:srgbClr val="662E42"/>
          </a:solidFill>
          <a:ln/>
        </p:spPr>
      </p:sp>
      <p:sp>
        <p:nvSpPr>
          <p:cNvPr id="21" name="Shape 18"/>
          <p:cNvSpPr/>
          <p:nvPr/>
        </p:nvSpPr>
        <p:spPr>
          <a:xfrm>
            <a:off x="6190476" y="6387108"/>
            <a:ext cx="408742" cy="408742"/>
          </a:xfrm>
          <a:prstGeom prst="roundRect">
            <a:avLst>
              <a:gd name="adj" fmla="val 6669"/>
            </a:avLst>
          </a:prstGeom>
          <a:solidFill>
            <a:srgbClr val="4D1529"/>
          </a:solidFill>
          <a:ln/>
        </p:spPr>
      </p:sp>
      <p:sp>
        <p:nvSpPr>
          <p:cNvPr id="22" name="Text 19"/>
          <p:cNvSpPr/>
          <p:nvPr/>
        </p:nvSpPr>
        <p:spPr>
          <a:xfrm>
            <a:off x="6303228" y="6446044"/>
            <a:ext cx="183118" cy="290751"/>
          </a:xfrm>
          <a:prstGeom prst="rect">
            <a:avLst/>
          </a:prstGeom>
          <a:noFill/>
          <a:ln/>
        </p:spPr>
        <p:txBody>
          <a:bodyPr wrap="none" lIns="0" tIns="0" rIns="0" bIns="0" rtlCol="0" anchor="t"/>
          <a:lstStyle/>
          <a:p>
            <a:pPr algn="ctr" indent="0" marL="0">
              <a:lnSpc>
                <a:spcPts val="2250"/>
              </a:lnSpc>
              <a:buNone/>
            </a:pPr>
            <a:r>
              <a:rPr lang="en-US" sz="2250" b="1" dirty="0">
                <a:solidFill>
                  <a:srgbClr val="F4CAB8"/>
                </a:solidFill>
                <a:latin typeface="Brygada 1918 Bold" pitchFamily="34" charset="0"/>
                <a:ea typeface="Brygada 1918 Bold" pitchFamily="34" charset="-122"/>
                <a:cs typeface="Brygada 1918 Bold" pitchFamily="34" charset="-120"/>
              </a:rPr>
              <a:t>4</a:t>
            </a:r>
            <a:endParaRPr lang="en-US" sz="2250" dirty="0"/>
          </a:p>
        </p:txBody>
      </p:sp>
      <p:sp>
        <p:nvSpPr>
          <p:cNvPr id="23" name="Text 20"/>
          <p:cNvSpPr/>
          <p:nvPr/>
        </p:nvSpPr>
        <p:spPr>
          <a:xfrm>
            <a:off x="7394258" y="6364486"/>
            <a:ext cx="2422803" cy="302776"/>
          </a:xfrm>
          <a:prstGeom prst="rect">
            <a:avLst/>
          </a:prstGeom>
          <a:noFill/>
          <a:ln/>
        </p:spPr>
        <p:txBody>
          <a:bodyPr wrap="none" lIns="0" tIns="0" rIns="0" bIns="0" rtlCol="0" anchor="t"/>
          <a:lstStyle/>
          <a:p>
            <a:pPr algn="l" indent="0" marL="0">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Sosyal Bilimler-2</a:t>
            </a:r>
            <a:endParaRPr lang="en-US" sz="1900" dirty="0"/>
          </a:p>
        </p:txBody>
      </p:sp>
      <p:sp>
        <p:nvSpPr>
          <p:cNvPr id="24" name="Text 21"/>
          <p:cNvSpPr/>
          <p:nvPr/>
        </p:nvSpPr>
        <p:spPr>
          <a:xfrm>
            <a:off x="7394258" y="6776204"/>
            <a:ext cx="6600230" cy="581263"/>
          </a:xfrm>
          <a:prstGeom prst="rect">
            <a:avLst/>
          </a:prstGeom>
          <a:noFill/>
          <a:ln/>
        </p:spPr>
        <p:txBody>
          <a:bodyPr wrap="squar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Toplam 40 soru (Tarih-2: 11, Coğrafya-2: 11, Felsefe Grubu: 12, Din Kültürü: 6)</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76287"/>
          </a:xfrm>
          <a:prstGeom prst="rect">
            <a:avLst/>
          </a:prstGeom>
        </p:spPr>
      </p:pic>
      <p:sp>
        <p:nvSpPr>
          <p:cNvPr id="3" name="Text 0"/>
          <p:cNvSpPr/>
          <p:nvPr/>
        </p:nvSpPr>
        <p:spPr>
          <a:xfrm>
            <a:off x="749260" y="3558659"/>
            <a:ext cx="9762173" cy="713542"/>
          </a:xfrm>
          <a:prstGeom prst="rect">
            <a:avLst/>
          </a:prstGeom>
          <a:noFill/>
          <a:ln/>
        </p:spPr>
        <p:txBody>
          <a:bodyPr wrap="non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Puan Türleri ve Testlerin Ağırlıkları</a:t>
            </a:r>
            <a:endParaRPr lang="en-US" sz="4450" dirty="0"/>
          </a:p>
        </p:txBody>
      </p:sp>
      <p:sp>
        <p:nvSpPr>
          <p:cNvPr id="4" name="Shape 1"/>
          <p:cNvSpPr/>
          <p:nvPr/>
        </p:nvSpPr>
        <p:spPr>
          <a:xfrm>
            <a:off x="749260" y="4593312"/>
            <a:ext cx="4234577" cy="2753797"/>
          </a:xfrm>
          <a:prstGeom prst="roundRect">
            <a:avLst>
              <a:gd name="adj" fmla="val 1166"/>
            </a:avLst>
          </a:prstGeom>
          <a:solidFill>
            <a:srgbClr val="4D1529"/>
          </a:solidFill>
          <a:ln/>
        </p:spPr>
      </p:sp>
      <p:sp>
        <p:nvSpPr>
          <p:cNvPr id="5" name="Text 2"/>
          <p:cNvSpPr/>
          <p:nvPr/>
        </p:nvSpPr>
        <p:spPr>
          <a:xfrm>
            <a:off x="963335" y="4807387"/>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Sayısal Puan</a:t>
            </a:r>
            <a:endParaRPr lang="en-US" sz="2200" dirty="0"/>
          </a:p>
        </p:txBody>
      </p:sp>
      <p:sp>
        <p:nvSpPr>
          <p:cNvPr id="6" name="Text 3"/>
          <p:cNvSpPr/>
          <p:nvPr/>
        </p:nvSpPr>
        <p:spPr>
          <a:xfrm>
            <a:off x="963335" y="5292566"/>
            <a:ext cx="3806428"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TYT: Türkçe %13, Matematik %13, Sosyal Bilimler %7, Fen Bilimleri %7</a:t>
            </a:r>
            <a:endParaRPr lang="en-US" sz="1650" dirty="0"/>
          </a:p>
        </p:txBody>
      </p:sp>
      <p:sp>
        <p:nvSpPr>
          <p:cNvPr id="7" name="Text 4"/>
          <p:cNvSpPr/>
          <p:nvPr/>
        </p:nvSpPr>
        <p:spPr>
          <a:xfrm>
            <a:off x="963335" y="6105763"/>
            <a:ext cx="3806428"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AYT: Matematik %30, Fizik %10, Kimya %10, Biyoloji %10</a:t>
            </a:r>
            <a:endParaRPr lang="en-US" sz="1650" dirty="0"/>
          </a:p>
        </p:txBody>
      </p:sp>
      <p:sp>
        <p:nvSpPr>
          <p:cNvPr id="8" name="Shape 5"/>
          <p:cNvSpPr/>
          <p:nvPr/>
        </p:nvSpPr>
        <p:spPr>
          <a:xfrm>
            <a:off x="5197912" y="4593312"/>
            <a:ext cx="4234577" cy="2753797"/>
          </a:xfrm>
          <a:prstGeom prst="roundRect">
            <a:avLst>
              <a:gd name="adj" fmla="val 1166"/>
            </a:avLst>
          </a:prstGeom>
          <a:solidFill>
            <a:srgbClr val="4D1529"/>
          </a:solidFill>
          <a:ln/>
        </p:spPr>
      </p:sp>
      <p:sp>
        <p:nvSpPr>
          <p:cNvPr id="9" name="Text 6"/>
          <p:cNvSpPr/>
          <p:nvPr/>
        </p:nvSpPr>
        <p:spPr>
          <a:xfrm>
            <a:off x="5411986" y="4807387"/>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Eşit Ağırlık Puan</a:t>
            </a:r>
            <a:endParaRPr lang="en-US" sz="2200" dirty="0"/>
          </a:p>
        </p:txBody>
      </p:sp>
      <p:sp>
        <p:nvSpPr>
          <p:cNvPr id="10" name="Text 7"/>
          <p:cNvSpPr/>
          <p:nvPr/>
        </p:nvSpPr>
        <p:spPr>
          <a:xfrm>
            <a:off x="5411986" y="5292566"/>
            <a:ext cx="3806428"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TYT: Türkçe %13, Matematik %13, Sosyal Bilimler %7, Fen Bilimleri %7</a:t>
            </a:r>
            <a:endParaRPr lang="en-US" sz="1650" dirty="0"/>
          </a:p>
        </p:txBody>
      </p:sp>
      <p:sp>
        <p:nvSpPr>
          <p:cNvPr id="11" name="Text 8"/>
          <p:cNvSpPr/>
          <p:nvPr/>
        </p:nvSpPr>
        <p:spPr>
          <a:xfrm>
            <a:off x="5411986" y="6105763"/>
            <a:ext cx="3806428" cy="1027271"/>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AYT: Matematik %30, Türk Dili ve Edebiyatı %18, Tarih-1 %7, Coğrafya-1 %5</a:t>
            </a:r>
            <a:endParaRPr lang="en-US" sz="1650" dirty="0"/>
          </a:p>
        </p:txBody>
      </p:sp>
      <p:sp>
        <p:nvSpPr>
          <p:cNvPr id="12" name="Shape 9"/>
          <p:cNvSpPr/>
          <p:nvPr/>
        </p:nvSpPr>
        <p:spPr>
          <a:xfrm>
            <a:off x="9646563" y="4593312"/>
            <a:ext cx="4234577" cy="2753797"/>
          </a:xfrm>
          <a:prstGeom prst="roundRect">
            <a:avLst>
              <a:gd name="adj" fmla="val 1166"/>
            </a:avLst>
          </a:prstGeom>
          <a:solidFill>
            <a:srgbClr val="4D1529"/>
          </a:solidFill>
          <a:ln/>
        </p:spPr>
      </p:sp>
      <p:sp>
        <p:nvSpPr>
          <p:cNvPr id="13" name="Text 10"/>
          <p:cNvSpPr/>
          <p:nvPr/>
        </p:nvSpPr>
        <p:spPr>
          <a:xfrm>
            <a:off x="9860637" y="4807387"/>
            <a:ext cx="2854643" cy="356830"/>
          </a:xfrm>
          <a:prstGeom prst="rect">
            <a:avLst/>
          </a:prstGeom>
          <a:noFill/>
          <a:ln/>
        </p:spPr>
        <p:txBody>
          <a:bodyPr wrap="none" lIns="0" tIns="0" rIns="0" bIns="0" rtlCol="0" anchor="t"/>
          <a:lstStyle/>
          <a:p>
            <a:pP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Sözel Puan</a:t>
            </a:r>
            <a:endParaRPr lang="en-US" sz="2200" dirty="0"/>
          </a:p>
        </p:txBody>
      </p:sp>
      <p:sp>
        <p:nvSpPr>
          <p:cNvPr id="14" name="Text 11"/>
          <p:cNvSpPr/>
          <p:nvPr/>
        </p:nvSpPr>
        <p:spPr>
          <a:xfrm>
            <a:off x="9860637" y="5292566"/>
            <a:ext cx="3806428" cy="684848"/>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TYT: Türkçe %13, Matematik %13, Sosyal Bilimler %7, Fen Bilimleri %7</a:t>
            </a:r>
            <a:endParaRPr lang="en-US" sz="1650" dirty="0"/>
          </a:p>
        </p:txBody>
      </p:sp>
      <p:sp>
        <p:nvSpPr>
          <p:cNvPr id="15" name="Text 12"/>
          <p:cNvSpPr/>
          <p:nvPr/>
        </p:nvSpPr>
        <p:spPr>
          <a:xfrm>
            <a:off x="9860637" y="6105763"/>
            <a:ext cx="3806428" cy="1027271"/>
          </a:xfrm>
          <a:prstGeom prst="rect">
            <a:avLst/>
          </a:prstGeom>
          <a:noFill/>
          <a:ln/>
        </p:spPr>
        <p:txBody>
          <a:bodyPr wrap="square" lIns="0" tIns="0" rIns="0" bIns="0" rtlCol="0" anchor="t"/>
          <a:lstStyle/>
          <a:p>
            <a:pP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AYT: Türk Dili ve Edebiyatı %18, Tarih-1 %7, Coğrafya-1 %5, Tarih-2 %8, Coğrafya-2 %8</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5660" y="657820"/>
            <a:ext cx="7645479" cy="1427083"/>
          </a:xfrm>
          <a:prstGeom prst="rect">
            <a:avLst/>
          </a:prstGeom>
          <a:noFill/>
          <a:ln/>
        </p:spPr>
        <p:txBody>
          <a:bodyPr wrap="squar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Sınav Hazırlığına Yönelik Tavsiyeler</a:t>
            </a:r>
            <a:endParaRPr lang="en-US" sz="4450" dirty="0"/>
          </a:p>
        </p:txBody>
      </p:sp>
      <p:pic>
        <p:nvPicPr>
          <p:cNvPr id="4" name="Image 1" descr="preencoded.png">    </p:cNvPr>
          <p:cNvPicPr>
            <a:picLocks noChangeAspect="1"/>
          </p:cNvPicPr>
          <p:nvPr/>
        </p:nvPicPr>
        <p:blipFill>
          <a:blip r:embed="rId2"/>
          <a:stretch>
            <a:fillRect/>
          </a:stretch>
        </p:blipFill>
        <p:spPr>
          <a:xfrm>
            <a:off x="6235660" y="2406015"/>
            <a:ext cx="535186" cy="535186"/>
          </a:xfrm>
          <a:prstGeom prst="rect">
            <a:avLst/>
          </a:prstGeom>
        </p:spPr>
      </p:pic>
      <p:sp>
        <p:nvSpPr>
          <p:cNvPr id="5" name="Text 1"/>
          <p:cNvSpPr/>
          <p:nvPr/>
        </p:nvSpPr>
        <p:spPr>
          <a:xfrm>
            <a:off x="6235660" y="315527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Planlama</a:t>
            </a:r>
            <a:endParaRPr lang="en-US" sz="2200" dirty="0"/>
          </a:p>
        </p:txBody>
      </p:sp>
      <p:sp>
        <p:nvSpPr>
          <p:cNvPr id="6" name="Text 2"/>
          <p:cNvSpPr/>
          <p:nvPr/>
        </p:nvSpPr>
        <p:spPr>
          <a:xfrm>
            <a:off x="6235660" y="3640455"/>
            <a:ext cx="3662124"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Haftalık ders programları oluşturun ve düzenli çalışma alışkanlığı edinin.</a:t>
            </a:r>
            <a:endParaRPr lang="en-US" sz="1650" dirty="0"/>
          </a:p>
        </p:txBody>
      </p:sp>
      <p:pic>
        <p:nvPicPr>
          <p:cNvPr id="7" name="Image 2" descr="preencoded.png">    </p:cNvPr>
          <p:cNvPicPr>
            <a:picLocks noChangeAspect="1"/>
          </p:cNvPicPr>
          <p:nvPr/>
        </p:nvPicPr>
        <p:blipFill>
          <a:blip r:embed="rId3"/>
          <a:stretch>
            <a:fillRect/>
          </a:stretch>
        </p:blipFill>
        <p:spPr>
          <a:xfrm>
            <a:off x="10218896" y="2406015"/>
            <a:ext cx="535186" cy="535186"/>
          </a:xfrm>
          <a:prstGeom prst="rect">
            <a:avLst/>
          </a:prstGeom>
        </p:spPr>
      </p:pic>
      <p:sp>
        <p:nvSpPr>
          <p:cNvPr id="8" name="Text 3"/>
          <p:cNvSpPr/>
          <p:nvPr/>
        </p:nvSpPr>
        <p:spPr>
          <a:xfrm>
            <a:off x="10218896" y="315527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Kaynak Kullanımı</a:t>
            </a:r>
            <a:endParaRPr lang="en-US" sz="2200" dirty="0"/>
          </a:p>
        </p:txBody>
      </p:sp>
      <p:sp>
        <p:nvSpPr>
          <p:cNvPr id="9" name="Text 4"/>
          <p:cNvSpPr/>
          <p:nvPr/>
        </p:nvSpPr>
        <p:spPr>
          <a:xfrm>
            <a:off x="10218896" y="3640455"/>
            <a:ext cx="3662243"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Farklı kaynaklardan soru çözümü yapın ve deneme sınavları çözün.</a:t>
            </a:r>
            <a:endParaRPr lang="en-US" sz="1650" dirty="0"/>
          </a:p>
        </p:txBody>
      </p:sp>
      <p:pic>
        <p:nvPicPr>
          <p:cNvPr id="10" name="Image 3" descr="preencoded.png">    </p:cNvPr>
          <p:cNvPicPr>
            <a:picLocks noChangeAspect="1"/>
          </p:cNvPicPr>
          <p:nvPr/>
        </p:nvPicPr>
        <p:blipFill>
          <a:blip r:embed="rId4"/>
          <a:stretch>
            <a:fillRect/>
          </a:stretch>
        </p:blipFill>
        <p:spPr>
          <a:xfrm>
            <a:off x="6235660" y="5309949"/>
            <a:ext cx="535186" cy="535186"/>
          </a:xfrm>
          <a:prstGeom prst="rect">
            <a:avLst/>
          </a:prstGeom>
        </p:spPr>
      </p:pic>
      <p:sp>
        <p:nvSpPr>
          <p:cNvPr id="11" name="Text 5"/>
          <p:cNvSpPr/>
          <p:nvPr/>
        </p:nvSpPr>
        <p:spPr>
          <a:xfrm>
            <a:off x="6235660" y="6059210"/>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Sağlıklı Yaşam</a:t>
            </a:r>
            <a:endParaRPr lang="en-US" sz="2200" dirty="0"/>
          </a:p>
        </p:txBody>
      </p:sp>
      <p:sp>
        <p:nvSpPr>
          <p:cNvPr id="12" name="Text 6"/>
          <p:cNvSpPr/>
          <p:nvPr/>
        </p:nvSpPr>
        <p:spPr>
          <a:xfrm>
            <a:off x="6235660" y="6544389"/>
            <a:ext cx="3662124"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Yeterli uyku ve dengeli beslenmeye dikkat edin, stres yönetimi yapın.</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9260" y="1028343"/>
            <a:ext cx="5709404" cy="713542"/>
          </a:xfrm>
          <a:prstGeom prst="rect">
            <a:avLst/>
          </a:prstGeom>
          <a:noFill/>
          <a:ln/>
        </p:spPr>
        <p:txBody>
          <a:bodyPr wrap="non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Velilere Öneriler</a:t>
            </a:r>
            <a:endParaRPr lang="en-US" sz="4450" dirty="0"/>
          </a:p>
        </p:txBody>
      </p:sp>
      <p:pic>
        <p:nvPicPr>
          <p:cNvPr id="4" name="Image 1" descr="preencoded.png">    </p:cNvPr>
          <p:cNvPicPr>
            <a:picLocks noChangeAspect="1"/>
          </p:cNvPicPr>
          <p:nvPr/>
        </p:nvPicPr>
        <p:blipFill>
          <a:blip r:embed="rId2"/>
          <a:stretch>
            <a:fillRect/>
          </a:stretch>
        </p:blipFill>
        <p:spPr>
          <a:xfrm>
            <a:off x="749260" y="2062996"/>
            <a:ext cx="1070491" cy="1712714"/>
          </a:xfrm>
          <a:prstGeom prst="rect">
            <a:avLst/>
          </a:prstGeom>
        </p:spPr>
      </p:pic>
      <p:sp>
        <p:nvSpPr>
          <p:cNvPr id="5" name="Text 1"/>
          <p:cNvSpPr/>
          <p:nvPr/>
        </p:nvSpPr>
        <p:spPr>
          <a:xfrm>
            <a:off x="2140863" y="2277070"/>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Destek Olun</a:t>
            </a:r>
            <a:endParaRPr lang="en-US" sz="2200" dirty="0"/>
          </a:p>
        </p:txBody>
      </p:sp>
      <p:sp>
        <p:nvSpPr>
          <p:cNvPr id="6" name="Text 2"/>
          <p:cNvSpPr/>
          <p:nvPr/>
        </p:nvSpPr>
        <p:spPr>
          <a:xfrm>
            <a:off x="2140863" y="2762250"/>
            <a:ext cx="6253877"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Öğrencinin yanında olduğunuzu hissettirin ve motivasyonunu artırın.</a:t>
            </a:r>
            <a:endParaRPr lang="en-US" sz="1650" dirty="0"/>
          </a:p>
        </p:txBody>
      </p:sp>
      <p:pic>
        <p:nvPicPr>
          <p:cNvPr id="7" name="Image 2" descr="preencoded.png">    </p:cNvPr>
          <p:cNvPicPr>
            <a:picLocks noChangeAspect="1"/>
          </p:cNvPicPr>
          <p:nvPr/>
        </p:nvPicPr>
        <p:blipFill>
          <a:blip r:embed="rId3"/>
          <a:stretch>
            <a:fillRect/>
          </a:stretch>
        </p:blipFill>
        <p:spPr>
          <a:xfrm>
            <a:off x="749260" y="3775710"/>
            <a:ext cx="1070491" cy="1712714"/>
          </a:xfrm>
          <a:prstGeom prst="rect">
            <a:avLst/>
          </a:prstGeom>
        </p:spPr>
      </p:pic>
      <p:sp>
        <p:nvSpPr>
          <p:cNvPr id="8" name="Text 3"/>
          <p:cNvSpPr/>
          <p:nvPr/>
        </p:nvSpPr>
        <p:spPr>
          <a:xfrm>
            <a:off x="2140863" y="3989784"/>
            <a:ext cx="3088005"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Kıyaslamadan Kaçının</a:t>
            </a:r>
            <a:endParaRPr lang="en-US" sz="2200" dirty="0"/>
          </a:p>
        </p:txBody>
      </p:sp>
      <p:sp>
        <p:nvSpPr>
          <p:cNvPr id="9" name="Text 4"/>
          <p:cNvSpPr/>
          <p:nvPr/>
        </p:nvSpPr>
        <p:spPr>
          <a:xfrm>
            <a:off x="2140863" y="4474964"/>
            <a:ext cx="6253877"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Diğer öğrencilerle kıyaslama yapmayın, her öğrencinin kendi potansiyeline odaklanın.</a:t>
            </a:r>
            <a:endParaRPr lang="en-US" sz="1650" dirty="0"/>
          </a:p>
        </p:txBody>
      </p:sp>
      <p:pic>
        <p:nvPicPr>
          <p:cNvPr id="10" name="Image 3" descr="preencoded.png">    </p:cNvPr>
          <p:cNvPicPr>
            <a:picLocks noChangeAspect="1"/>
          </p:cNvPicPr>
          <p:nvPr/>
        </p:nvPicPr>
        <p:blipFill>
          <a:blip r:embed="rId4"/>
          <a:stretch>
            <a:fillRect/>
          </a:stretch>
        </p:blipFill>
        <p:spPr>
          <a:xfrm>
            <a:off x="749260" y="5488424"/>
            <a:ext cx="1070491" cy="1712714"/>
          </a:xfrm>
          <a:prstGeom prst="rect">
            <a:avLst/>
          </a:prstGeom>
        </p:spPr>
      </p:pic>
      <p:sp>
        <p:nvSpPr>
          <p:cNvPr id="11" name="Text 5"/>
          <p:cNvSpPr/>
          <p:nvPr/>
        </p:nvSpPr>
        <p:spPr>
          <a:xfrm>
            <a:off x="2140863" y="5702498"/>
            <a:ext cx="4006929"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Alan Seçiminde Yönlendirme</a:t>
            </a:r>
            <a:endParaRPr lang="en-US" sz="2200" dirty="0"/>
          </a:p>
        </p:txBody>
      </p:sp>
      <p:sp>
        <p:nvSpPr>
          <p:cNvPr id="12" name="Text 6"/>
          <p:cNvSpPr/>
          <p:nvPr/>
        </p:nvSpPr>
        <p:spPr>
          <a:xfrm>
            <a:off x="2140863" y="6187678"/>
            <a:ext cx="6253877"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Öğrencinin yetenek ve ilgilerine göre alan seçmesini destekleyin, baskı yapmaktan kaçının.</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9260" y="854035"/>
            <a:ext cx="6213634" cy="713542"/>
          </a:xfrm>
          <a:prstGeom prst="rect">
            <a:avLst/>
          </a:prstGeom>
          <a:noFill/>
          <a:ln/>
        </p:spPr>
        <p:txBody>
          <a:bodyPr wrap="non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Önemli Sınav Tarihleri</a:t>
            </a:r>
            <a:endParaRPr lang="en-US" sz="4450" dirty="0"/>
          </a:p>
        </p:txBody>
      </p:sp>
      <p:sp>
        <p:nvSpPr>
          <p:cNvPr id="4" name="Text 1"/>
          <p:cNvSpPr/>
          <p:nvPr/>
        </p:nvSpPr>
        <p:spPr>
          <a:xfrm>
            <a:off x="749260" y="1995726"/>
            <a:ext cx="3662124" cy="706517"/>
          </a:xfrm>
          <a:prstGeom prst="rect">
            <a:avLst/>
          </a:prstGeom>
          <a:noFill/>
          <a:ln/>
        </p:spPr>
        <p:txBody>
          <a:bodyPr wrap="none" lIns="0" tIns="0" rIns="0" bIns="0" rtlCol="0" anchor="t"/>
          <a:lstStyle/>
          <a:p>
            <a:pPr algn="ctr" indent="0" marL="0">
              <a:lnSpc>
                <a:spcPts val="5550"/>
              </a:lnSpc>
              <a:buNone/>
            </a:pPr>
            <a:r>
              <a:rPr lang="en-US" sz="5550" b="1" dirty="0">
                <a:solidFill>
                  <a:srgbClr val="F4CAB8"/>
                </a:solidFill>
                <a:latin typeface="Brygada 1918 Bold" pitchFamily="34" charset="0"/>
                <a:ea typeface="Brygada 1918 Bold" pitchFamily="34" charset="-122"/>
                <a:cs typeface="Brygada 1918 Bold" pitchFamily="34" charset="-120"/>
              </a:rPr>
              <a:t>21 Haziran</a:t>
            </a:r>
            <a:endParaRPr lang="en-US" sz="5550" dirty="0"/>
          </a:p>
        </p:txBody>
      </p:sp>
      <p:sp>
        <p:nvSpPr>
          <p:cNvPr id="5" name="Text 2"/>
          <p:cNvSpPr/>
          <p:nvPr/>
        </p:nvSpPr>
        <p:spPr>
          <a:xfrm>
            <a:off x="1153001" y="2969776"/>
            <a:ext cx="2854643" cy="356830"/>
          </a:xfrm>
          <a:prstGeom prst="rect">
            <a:avLst/>
          </a:prstGeom>
          <a:noFill/>
          <a:ln/>
        </p:spPr>
        <p:txBody>
          <a:bodyPr wrap="none" lIns="0" tIns="0" rIns="0" bIns="0" rtlCol="0" anchor="t"/>
          <a:lstStyle/>
          <a:p>
            <a:pPr algn="ct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TYT Sınavı</a:t>
            </a:r>
            <a:endParaRPr lang="en-US" sz="2200" dirty="0"/>
          </a:p>
        </p:txBody>
      </p:sp>
      <p:sp>
        <p:nvSpPr>
          <p:cNvPr id="6" name="Text 3"/>
          <p:cNvSpPr/>
          <p:nvPr/>
        </p:nvSpPr>
        <p:spPr>
          <a:xfrm>
            <a:off x="749260" y="3454956"/>
            <a:ext cx="3662124" cy="1027271"/>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2025 yılının ilk YKS oturumu olan TYT sınavı bu tarihte gerçekleşecek.</a:t>
            </a:r>
            <a:endParaRPr lang="en-US" sz="1650" dirty="0"/>
          </a:p>
        </p:txBody>
      </p:sp>
      <p:sp>
        <p:nvSpPr>
          <p:cNvPr id="7" name="Text 4"/>
          <p:cNvSpPr/>
          <p:nvPr/>
        </p:nvSpPr>
        <p:spPr>
          <a:xfrm>
            <a:off x="4732496" y="1995726"/>
            <a:ext cx="3662243" cy="706517"/>
          </a:xfrm>
          <a:prstGeom prst="rect">
            <a:avLst/>
          </a:prstGeom>
          <a:noFill/>
          <a:ln/>
        </p:spPr>
        <p:txBody>
          <a:bodyPr wrap="none" lIns="0" tIns="0" rIns="0" bIns="0" rtlCol="0" anchor="t"/>
          <a:lstStyle/>
          <a:p>
            <a:pPr algn="ctr" indent="0" marL="0">
              <a:lnSpc>
                <a:spcPts val="5550"/>
              </a:lnSpc>
              <a:buNone/>
            </a:pPr>
            <a:r>
              <a:rPr lang="en-US" sz="5550" b="1" dirty="0">
                <a:solidFill>
                  <a:srgbClr val="F4CAB8"/>
                </a:solidFill>
                <a:latin typeface="Brygada 1918 Bold" pitchFamily="34" charset="0"/>
                <a:ea typeface="Brygada 1918 Bold" pitchFamily="34" charset="-122"/>
                <a:cs typeface="Brygada 1918 Bold" pitchFamily="34" charset="-120"/>
              </a:rPr>
              <a:t>22 Haziran</a:t>
            </a:r>
            <a:endParaRPr lang="en-US" sz="5550" dirty="0"/>
          </a:p>
        </p:txBody>
      </p:sp>
      <p:sp>
        <p:nvSpPr>
          <p:cNvPr id="8" name="Text 5"/>
          <p:cNvSpPr/>
          <p:nvPr/>
        </p:nvSpPr>
        <p:spPr>
          <a:xfrm>
            <a:off x="5136237" y="2969776"/>
            <a:ext cx="2854643" cy="356830"/>
          </a:xfrm>
          <a:prstGeom prst="rect">
            <a:avLst/>
          </a:prstGeom>
          <a:noFill/>
          <a:ln/>
        </p:spPr>
        <p:txBody>
          <a:bodyPr wrap="none" lIns="0" tIns="0" rIns="0" bIns="0" rtlCol="0" anchor="t"/>
          <a:lstStyle/>
          <a:p>
            <a:pPr algn="ct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AYT Sınavı</a:t>
            </a:r>
            <a:endParaRPr lang="en-US" sz="2200" dirty="0"/>
          </a:p>
        </p:txBody>
      </p:sp>
      <p:sp>
        <p:nvSpPr>
          <p:cNvPr id="9" name="Text 6"/>
          <p:cNvSpPr/>
          <p:nvPr/>
        </p:nvSpPr>
        <p:spPr>
          <a:xfrm>
            <a:off x="4732496" y="3454956"/>
            <a:ext cx="3662243" cy="684848"/>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YKS'nin ikinci oturumu olan AYT sınavı bu tarihte yapılacak.</a:t>
            </a:r>
            <a:endParaRPr lang="en-US" sz="1650" dirty="0"/>
          </a:p>
        </p:txBody>
      </p:sp>
      <p:sp>
        <p:nvSpPr>
          <p:cNvPr id="10" name="Text 7"/>
          <p:cNvSpPr/>
          <p:nvPr/>
        </p:nvSpPr>
        <p:spPr>
          <a:xfrm>
            <a:off x="749260" y="5231487"/>
            <a:ext cx="3662124" cy="706517"/>
          </a:xfrm>
          <a:prstGeom prst="rect">
            <a:avLst/>
          </a:prstGeom>
          <a:noFill/>
          <a:ln/>
        </p:spPr>
        <p:txBody>
          <a:bodyPr wrap="none" lIns="0" tIns="0" rIns="0" bIns="0" rtlCol="0" anchor="t"/>
          <a:lstStyle/>
          <a:p>
            <a:pPr algn="ctr" indent="0" marL="0">
              <a:lnSpc>
                <a:spcPts val="5550"/>
              </a:lnSpc>
              <a:buNone/>
            </a:pPr>
            <a:r>
              <a:rPr lang="en-US" sz="5550" b="1" dirty="0">
                <a:solidFill>
                  <a:srgbClr val="F4CAB8"/>
                </a:solidFill>
                <a:latin typeface="Brygada 1918 Bold" pitchFamily="34" charset="0"/>
                <a:ea typeface="Brygada 1918 Bold" pitchFamily="34" charset="-122"/>
                <a:cs typeface="Brygada 1918 Bold" pitchFamily="34" charset="-120"/>
              </a:rPr>
              <a:t>Temmuz</a:t>
            </a:r>
            <a:endParaRPr lang="en-US" sz="5550" dirty="0"/>
          </a:p>
        </p:txBody>
      </p:sp>
      <p:sp>
        <p:nvSpPr>
          <p:cNvPr id="11" name="Text 8"/>
          <p:cNvSpPr/>
          <p:nvPr/>
        </p:nvSpPr>
        <p:spPr>
          <a:xfrm>
            <a:off x="931426" y="6205538"/>
            <a:ext cx="3297793" cy="356830"/>
          </a:xfrm>
          <a:prstGeom prst="rect">
            <a:avLst/>
          </a:prstGeom>
          <a:noFill/>
          <a:ln/>
        </p:spPr>
        <p:txBody>
          <a:bodyPr wrap="none" lIns="0" tIns="0" rIns="0" bIns="0" rtlCol="0" anchor="t"/>
          <a:lstStyle/>
          <a:p>
            <a:pPr algn="ct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Sonuçların Açıklanması</a:t>
            </a:r>
            <a:endParaRPr lang="en-US" sz="2200" dirty="0"/>
          </a:p>
        </p:txBody>
      </p:sp>
      <p:sp>
        <p:nvSpPr>
          <p:cNvPr id="12" name="Text 9"/>
          <p:cNvSpPr/>
          <p:nvPr/>
        </p:nvSpPr>
        <p:spPr>
          <a:xfrm>
            <a:off x="749260" y="6690717"/>
            <a:ext cx="3662124" cy="684848"/>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TYT ve AYT sınavlarının sonuçları Temmuz 2025'te açıklanacak.</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49260" y="2316599"/>
            <a:ext cx="7281029" cy="713542"/>
          </a:xfrm>
          <a:prstGeom prst="rect">
            <a:avLst/>
          </a:prstGeom>
          <a:noFill/>
          <a:ln/>
        </p:spPr>
        <p:txBody>
          <a:bodyPr wrap="none" lIns="0" tIns="0" rIns="0" bIns="0" rtlCol="0" anchor="t"/>
          <a:lstStyle/>
          <a:p>
            <a:pPr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YKS 2025 Başvuru Dönemi</a:t>
            </a:r>
            <a:endParaRPr lang="en-US" sz="4450" dirty="0"/>
          </a:p>
        </p:txBody>
      </p:sp>
      <p:sp>
        <p:nvSpPr>
          <p:cNvPr id="3" name="Shape 1"/>
          <p:cNvSpPr/>
          <p:nvPr/>
        </p:nvSpPr>
        <p:spPr>
          <a:xfrm>
            <a:off x="749260" y="3779401"/>
            <a:ext cx="13131879" cy="30480"/>
          </a:xfrm>
          <a:prstGeom prst="roundRect">
            <a:avLst>
              <a:gd name="adj" fmla="val 105366"/>
            </a:avLst>
          </a:prstGeom>
          <a:solidFill>
            <a:srgbClr val="662E42"/>
          </a:solidFill>
          <a:ln/>
        </p:spPr>
      </p:sp>
      <p:sp>
        <p:nvSpPr>
          <p:cNvPr id="4" name="Shape 2"/>
          <p:cNvSpPr/>
          <p:nvPr/>
        </p:nvSpPr>
        <p:spPr>
          <a:xfrm>
            <a:off x="3963472" y="3779401"/>
            <a:ext cx="30480" cy="749260"/>
          </a:xfrm>
          <a:prstGeom prst="roundRect">
            <a:avLst>
              <a:gd name="adj" fmla="val 105366"/>
            </a:avLst>
          </a:prstGeom>
          <a:solidFill>
            <a:srgbClr val="662E42"/>
          </a:solidFill>
          <a:ln/>
        </p:spPr>
      </p:sp>
      <p:sp>
        <p:nvSpPr>
          <p:cNvPr id="5" name="Shape 3"/>
          <p:cNvSpPr/>
          <p:nvPr/>
        </p:nvSpPr>
        <p:spPr>
          <a:xfrm>
            <a:off x="3737848" y="3538538"/>
            <a:ext cx="481727" cy="481727"/>
          </a:xfrm>
          <a:prstGeom prst="roundRect">
            <a:avLst>
              <a:gd name="adj" fmla="val 6667"/>
            </a:avLst>
          </a:prstGeom>
          <a:solidFill>
            <a:srgbClr val="4D1529"/>
          </a:solidFill>
          <a:ln/>
        </p:spPr>
      </p:sp>
      <p:sp>
        <p:nvSpPr>
          <p:cNvPr id="6" name="Text 4"/>
          <p:cNvSpPr/>
          <p:nvPr/>
        </p:nvSpPr>
        <p:spPr>
          <a:xfrm>
            <a:off x="3892987" y="3608070"/>
            <a:ext cx="171331"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7" name="Text 5"/>
          <p:cNvSpPr/>
          <p:nvPr/>
        </p:nvSpPr>
        <p:spPr>
          <a:xfrm>
            <a:off x="2551390" y="4742855"/>
            <a:ext cx="2854643" cy="356830"/>
          </a:xfrm>
          <a:prstGeom prst="rect">
            <a:avLst/>
          </a:prstGeom>
          <a:noFill/>
          <a:ln/>
        </p:spPr>
        <p:txBody>
          <a:bodyPr wrap="none" lIns="0" tIns="0" rIns="0" bIns="0" rtlCol="0" anchor="t"/>
          <a:lstStyle/>
          <a:p>
            <a:pPr algn="ct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Başvuru Başlangıcı</a:t>
            </a:r>
            <a:endParaRPr lang="en-US" sz="2200" dirty="0"/>
          </a:p>
        </p:txBody>
      </p:sp>
      <p:sp>
        <p:nvSpPr>
          <p:cNvPr id="8" name="Text 6"/>
          <p:cNvSpPr/>
          <p:nvPr/>
        </p:nvSpPr>
        <p:spPr>
          <a:xfrm>
            <a:off x="963335" y="5228034"/>
            <a:ext cx="6030754" cy="684848"/>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YKS 2025 başvuruları </a:t>
            </a:r>
            <a:pPr algn="ctr" indent="0" marL="0">
              <a:lnSpc>
                <a:spcPts val="2650"/>
              </a:lnSpc>
              <a:buNone/>
            </a:pPr>
            <a:r>
              <a:rPr lang="en-US" sz="1650" b="1" dirty="0">
                <a:solidFill>
                  <a:srgbClr val="F4CAB8"/>
                </a:solidFill>
                <a:latin typeface="Montserrat Medium" pitchFamily="34" charset="0"/>
                <a:ea typeface="Montserrat Medium" pitchFamily="34" charset="-122"/>
                <a:cs typeface="Montserrat Medium" pitchFamily="34" charset="-120"/>
              </a:rPr>
              <a:t>6 Şubat 2025</a:t>
            </a:r>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 tarihinde başlayacak.</a:t>
            </a:r>
            <a:endParaRPr lang="en-US" sz="1650" dirty="0"/>
          </a:p>
        </p:txBody>
      </p:sp>
      <p:sp>
        <p:nvSpPr>
          <p:cNvPr id="9" name="Shape 7"/>
          <p:cNvSpPr/>
          <p:nvPr/>
        </p:nvSpPr>
        <p:spPr>
          <a:xfrm>
            <a:off x="10636448" y="3779401"/>
            <a:ext cx="30480" cy="749260"/>
          </a:xfrm>
          <a:prstGeom prst="roundRect">
            <a:avLst>
              <a:gd name="adj" fmla="val 105366"/>
            </a:avLst>
          </a:prstGeom>
          <a:solidFill>
            <a:srgbClr val="662E42"/>
          </a:solidFill>
          <a:ln/>
        </p:spPr>
      </p:sp>
      <p:sp>
        <p:nvSpPr>
          <p:cNvPr id="10" name="Shape 8"/>
          <p:cNvSpPr/>
          <p:nvPr/>
        </p:nvSpPr>
        <p:spPr>
          <a:xfrm>
            <a:off x="10410825" y="3538538"/>
            <a:ext cx="481727" cy="481727"/>
          </a:xfrm>
          <a:prstGeom prst="roundRect">
            <a:avLst>
              <a:gd name="adj" fmla="val 6667"/>
            </a:avLst>
          </a:prstGeom>
          <a:solidFill>
            <a:srgbClr val="4D1529"/>
          </a:solidFill>
          <a:ln/>
        </p:spPr>
      </p:sp>
      <p:sp>
        <p:nvSpPr>
          <p:cNvPr id="11" name="Text 9"/>
          <p:cNvSpPr/>
          <p:nvPr/>
        </p:nvSpPr>
        <p:spPr>
          <a:xfrm>
            <a:off x="10554057" y="3608070"/>
            <a:ext cx="195263" cy="342543"/>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12" name="Text 10"/>
          <p:cNvSpPr/>
          <p:nvPr/>
        </p:nvSpPr>
        <p:spPr>
          <a:xfrm>
            <a:off x="9224367" y="4742855"/>
            <a:ext cx="2854643" cy="356830"/>
          </a:xfrm>
          <a:prstGeom prst="rect">
            <a:avLst/>
          </a:prstGeom>
          <a:noFill/>
          <a:ln/>
        </p:spPr>
        <p:txBody>
          <a:bodyPr wrap="none" lIns="0" tIns="0" rIns="0" bIns="0" rtlCol="0" anchor="t"/>
          <a:lstStyle/>
          <a:p>
            <a:pPr algn="ct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Başvuru Son Tarihi</a:t>
            </a:r>
            <a:endParaRPr lang="en-US" sz="2200" dirty="0"/>
          </a:p>
        </p:txBody>
      </p:sp>
      <p:sp>
        <p:nvSpPr>
          <p:cNvPr id="13" name="Text 11"/>
          <p:cNvSpPr/>
          <p:nvPr/>
        </p:nvSpPr>
        <p:spPr>
          <a:xfrm>
            <a:off x="7636312" y="5228034"/>
            <a:ext cx="6030754" cy="342424"/>
          </a:xfrm>
          <a:prstGeom prst="rect">
            <a:avLst/>
          </a:prstGeom>
          <a:noFill/>
          <a:ln/>
        </p:spPr>
        <p:txBody>
          <a:bodyPr wrap="non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Başvurular </a:t>
            </a:r>
            <a:pPr algn="ctr" indent="0" marL="0">
              <a:lnSpc>
                <a:spcPts val="2650"/>
              </a:lnSpc>
              <a:buNone/>
            </a:pPr>
            <a:r>
              <a:rPr lang="en-US" sz="1650" b="1" dirty="0">
                <a:solidFill>
                  <a:srgbClr val="F4CAB8"/>
                </a:solidFill>
                <a:latin typeface="Montserrat Medium" pitchFamily="34" charset="0"/>
                <a:ea typeface="Montserrat Medium" pitchFamily="34" charset="-122"/>
                <a:cs typeface="Montserrat Medium" pitchFamily="34" charset="-120"/>
              </a:rPr>
              <a:t>3 Mart 2025</a:t>
            </a:r>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 tarihinde sona erecek.</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2024-12-27T12:36:05Z</dcterms:created>
  <dcterms:modified xsi:type="dcterms:W3CDTF">2024-12-27T12:36:05Z</dcterms:modified>
</cp:coreProperties>
</file>