
<file path=[Content_Types].xml><?xml version="1.0" encoding="utf-8"?>
<Types xmlns="http://schemas.openxmlformats.org/package/2006/content-types">
  <Default Extension="fntdata" ContentType="application/x-fontdata"/>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notesMasterIdLst>
    <p:notesMasterId r:id="rId17"/>
  </p:notesMasterIdLst>
  <p:sldSz cx="14630400" cy="8229600"/>
  <p:notesSz cx="8229600" cy="14630400"/>
  <p:embeddedFontLst>
    <p:embeddedFont>
      <p:font typeface="Crimson Pro"/>
      <p:regular r:id="rId22"/>
    </p:embeddedFont>
    <p:embeddedFont>
      <p:font typeface="Crimson Pro"/>
      <p:regular r:id="rId23"/>
    </p:embeddedFont>
    <p:embeddedFont>
      <p:font typeface="Crimson Pro"/>
      <p:regular r:id="rId24"/>
    </p:embeddedFont>
    <p:embeddedFont>
      <p:font typeface="Crimson Pro"/>
      <p:regular r:id="rId25"/>
    </p:embeddedFont>
    <p:embeddedFont>
      <p:font typeface="Open Sans"/>
      <p:regular r:id="rId26"/>
    </p:embeddedFont>
    <p:embeddedFont>
      <p:font typeface="Open Sans"/>
      <p:regular r:id="rId27"/>
    </p:embeddedFont>
    <p:embeddedFont>
      <p:font typeface="Open Sans"/>
      <p:regular r:id="rId28"/>
    </p:embeddedFont>
    <p:embeddedFont>
      <p:font typeface="Open Sans"/>
      <p:regular r:id="rId29"/>
    </p:embeddedFont>
  </p:embeddedFon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esProps" Target="presProps.xml"/><Relationship Id="rId19" Type="http://schemas.openxmlformats.org/officeDocument/2006/relationships/viewProps" Target="viewProps.xml"/><Relationship Id="rId20" Type="http://schemas.openxmlformats.org/officeDocument/2006/relationships/theme" Target="theme/theme1.xml"/><Relationship Id="rId21" Type="http://schemas.openxmlformats.org/officeDocument/2006/relationships/tableStyles" Target="tableStyles.xml"/><Relationship Id="rId22" Type="http://schemas.openxmlformats.org/officeDocument/2006/relationships/font" Target="fonts/font1.fntdata"/><Relationship Id="rId23" Type="http://schemas.openxmlformats.org/officeDocument/2006/relationships/font" Target="fonts/font2.fntdata"/><Relationship Id="rId24" Type="http://schemas.openxmlformats.org/officeDocument/2006/relationships/font" Target="fonts/font3.fntdata"/><Relationship Id="rId25" Type="http://schemas.openxmlformats.org/officeDocument/2006/relationships/font" Target="fonts/font4.fntdata"/><Relationship Id="rId26" Type="http://schemas.openxmlformats.org/officeDocument/2006/relationships/font" Target="fonts/font5.fntdata"/><Relationship Id="rId27" Type="http://schemas.openxmlformats.org/officeDocument/2006/relationships/font" Target="fonts/font6.fntdata"/><Relationship Id="rId28" Type="http://schemas.openxmlformats.org/officeDocument/2006/relationships/font" Target="fonts/font7.fntdata"/><Relationship Id="rId29" Type="http://schemas.openxmlformats.org/officeDocument/2006/relationships/font" Target="fonts/font8.fntdata"/></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EDE9"/>
          </a:solidFill>
          <a:ln/>
        </p:spPr>
      </p:sp>
      <p:sp>
        <p:nvSpPr>
          <p:cNvPr id="3" name="Shape 1"/>
          <p:cNvSpPr/>
          <p:nvPr/>
        </p:nvSpPr>
        <p:spPr>
          <a:xfrm>
            <a:off x="0" y="0"/>
            <a:ext cx="14630400" cy="8229600"/>
          </a:xfrm>
          <a:prstGeom prst="rect">
            <a:avLst/>
          </a:prstGeom>
          <a:solidFill>
            <a:srgbClr val="FFFCFA"/>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EDE9"/>
          </a:solidFill>
          <a:ln/>
        </p:spPr>
      </p:sp>
      <p:sp>
        <p:nvSpPr>
          <p:cNvPr id="3" name="Shape 1"/>
          <p:cNvSpPr/>
          <p:nvPr/>
        </p:nvSpPr>
        <p:spPr>
          <a:xfrm>
            <a:off x="0" y="0"/>
            <a:ext cx="14630400" cy="8229600"/>
          </a:xfrm>
          <a:prstGeom prst="rect">
            <a:avLst/>
          </a:prstGeom>
          <a:solidFill>
            <a:srgbClr val="FFFCFA"/>
          </a:solid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EDE9"/>
          </a:solidFill>
          <a:ln/>
        </p:spPr>
      </p:sp>
      <p:sp>
        <p:nvSpPr>
          <p:cNvPr id="3" name="Shape 1"/>
          <p:cNvSpPr/>
          <p:nvPr/>
        </p:nvSpPr>
        <p:spPr>
          <a:xfrm>
            <a:off x="0" y="0"/>
            <a:ext cx="14630400" cy="8229600"/>
          </a:xfrm>
          <a:prstGeom prst="rect">
            <a:avLst/>
          </a:prstGeom>
          <a:solidFill>
            <a:srgbClr val="FFFCFA"/>
          </a:solid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EDE9"/>
          </a:solidFill>
          <a:ln/>
        </p:spPr>
      </p:sp>
      <p:sp>
        <p:nvSpPr>
          <p:cNvPr id="3" name="Shape 1"/>
          <p:cNvSpPr/>
          <p:nvPr/>
        </p:nvSpPr>
        <p:spPr>
          <a:xfrm>
            <a:off x="0" y="0"/>
            <a:ext cx="14630400" cy="8229600"/>
          </a:xfrm>
          <a:prstGeom prst="rect">
            <a:avLst/>
          </a:prstGeom>
          <a:solidFill>
            <a:srgbClr val="FFFCFA"/>
          </a:solid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lide 1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EDE9"/>
          </a:solidFill>
          <a:ln/>
        </p:spPr>
      </p:sp>
      <p:sp>
        <p:nvSpPr>
          <p:cNvPr id="3" name="Shape 1"/>
          <p:cNvSpPr/>
          <p:nvPr/>
        </p:nvSpPr>
        <p:spPr>
          <a:xfrm>
            <a:off x="0" y="0"/>
            <a:ext cx="14630400" cy="8229600"/>
          </a:xfrm>
          <a:prstGeom prst="rect">
            <a:avLst/>
          </a:prstGeom>
          <a:solidFill>
            <a:srgbClr val="FFFCFA"/>
          </a:solid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lide 1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EDE9"/>
          </a:solidFill>
          <a:ln/>
        </p:spPr>
      </p:sp>
      <p:sp>
        <p:nvSpPr>
          <p:cNvPr id="3" name="Shape 1"/>
          <p:cNvSpPr/>
          <p:nvPr/>
        </p:nvSpPr>
        <p:spPr>
          <a:xfrm>
            <a:off x="0" y="0"/>
            <a:ext cx="14630400" cy="8229600"/>
          </a:xfrm>
          <a:prstGeom prst="rect">
            <a:avLst/>
          </a:prstGeom>
          <a:solidFill>
            <a:srgbClr val="FFFCFA"/>
          </a:solid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lide 1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EDE9"/>
          </a:solidFill>
          <a:ln/>
        </p:spPr>
      </p:sp>
      <p:sp>
        <p:nvSpPr>
          <p:cNvPr id="3" name="Shape 1"/>
          <p:cNvSpPr/>
          <p:nvPr/>
        </p:nvSpPr>
        <p:spPr>
          <a:xfrm>
            <a:off x="0" y="0"/>
            <a:ext cx="14630400" cy="8229600"/>
          </a:xfrm>
          <a:prstGeom prst="rect">
            <a:avLst/>
          </a:prstGeom>
          <a:solidFill>
            <a:srgbClr val="FFFCFA"/>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EDE9"/>
          </a:solidFill>
          <a:ln/>
        </p:spPr>
      </p:sp>
      <p:sp>
        <p:nvSpPr>
          <p:cNvPr id="3" name="Shape 1"/>
          <p:cNvSpPr/>
          <p:nvPr/>
        </p:nvSpPr>
        <p:spPr>
          <a:xfrm>
            <a:off x="0" y="0"/>
            <a:ext cx="14630400" cy="8229600"/>
          </a:xfrm>
          <a:prstGeom prst="rect">
            <a:avLst/>
          </a:prstGeom>
          <a:solidFill>
            <a:srgbClr val="FFFCFA"/>
          </a:solid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EDE9"/>
          </a:solidFill>
          <a:ln/>
        </p:spPr>
      </p:sp>
      <p:sp>
        <p:nvSpPr>
          <p:cNvPr id="3" name="Shape 1"/>
          <p:cNvSpPr/>
          <p:nvPr/>
        </p:nvSpPr>
        <p:spPr>
          <a:xfrm>
            <a:off x="0" y="0"/>
            <a:ext cx="14630400" cy="8229600"/>
          </a:xfrm>
          <a:prstGeom prst="rect">
            <a:avLst/>
          </a:prstGeom>
          <a:solidFill>
            <a:srgbClr val="FFFCFA"/>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EDE9"/>
          </a:solidFill>
          <a:ln/>
        </p:spPr>
      </p:sp>
      <p:sp>
        <p:nvSpPr>
          <p:cNvPr id="3" name="Shape 1"/>
          <p:cNvSpPr/>
          <p:nvPr/>
        </p:nvSpPr>
        <p:spPr>
          <a:xfrm>
            <a:off x="0" y="0"/>
            <a:ext cx="14630400" cy="8229600"/>
          </a:xfrm>
          <a:prstGeom prst="rect">
            <a:avLst/>
          </a:prstGeom>
          <a:solidFill>
            <a:srgbClr val="FFFCFA"/>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EDE9"/>
          </a:solidFill>
          <a:ln/>
        </p:spPr>
      </p:sp>
      <p:sp>
        <p:nvSpPr>
          <p:cNvPr id="3" name="Shape 1"/>
          <p:cNvSpPr/>
          <p:nvPr/>
        </p:nvSpPr>
        <p:spPr>
          <a:xfrm>
            <a:off x="0" y="0"/>
            <a:ext cx="14630400" cy="8229600"/>
          </a:xfrm>
          <a:prstGeom prst="rect">
            <a:avLst/>
          </a:prstGeom>
          <a:solidFill>
            <a:srgbClr val="FFFCFA"/>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EDE9"/>
          </a:solidFill>
          <a:ln/>
        </p:spPr>
      </p:sp>
      <p:sp>
        <p:nvSpPr>
          <p:cNvPr id="3" name="Shape 1"/>
          <p:cNvSpPr/>
          <p:nvPr/>
        </p:nvSpPr>
        <p:spPr>
          <a:xfrm>
            <a:off x="0" y="0"/>
            <a:ext cx="14630400" cy="8229600"/>
          </a:xfrm>
          <a:prstGeom prst="rect">
            <a:avLst/>
          </a:prstGeom>
          <a:solidFill>
            <a:srgbClr val="FFFCFA"/>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EDE9"/>
          </a:solidFill>
          <a:ln/>
        </p:spPr>
      </p:sp>
      <p:sp>
        <p:nvSpPr>
          <p:cNvPr id="3" name="Shape 1"/>
          <p:cNvSpPr/>
          <p:nvPr/>
        </p:nvSpPr>
        <p:spPr>
          <a:xfrm>
            <a:off x="0" y="0"/>
            <a:ext cx="14630400" cy="8229600"/>
          </a:xfrm>
          <a:prstGeom prst="rect">
            <a:avLst/>
          </a:prstGeom>
          <a:solidFill>
            <a:srgbClr val="FFFCFA"/>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EDE9"/>
          </a:solidFill>
          <a:ln/>
        </p:spPr>
      </p:sp>
      <p:sp>
        <p:nvSpPr>
          <p:cNvPr id="3" name="Shape 1"/>
          <p:cNvSpPr/>
          <p:nvPr/>
        </p:nvSpPr>
        <p:spPr>
          <a:xfrm>
            <a:off x="0" y="0"/>
            <a:ext cx="14630400" cy="8229600"/>
          </a:xfrm>
          <a:prstGeom prst="rect">
            <a:avLst/>
          </a:prstGeom>
          <a:solidFill>
            <a:srgbClr val="FFFCFA"/>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EDE9"/>
          </a:solidFill>
          <a:ln/>
        </p:spPr>
      </p:sp>
      <p:sp>
        <p:nvSpPr>
          <p:cNvPr id="3" name="Shape 1"/>
          <p:cNvSpPr/>
          <p:nvPr/>
        </p:nvSpPr>
        <p:spPr>
          <a:xfrm>
            <a:off x="0" y="0"/>
            <a:ext cx="14630400" cy="8229600"/>
          </a:xfrm>
          <a:prstGeom prst="rect">
            <a:avLst/>
          </a:prstGeom>
          <a:solidFill>
            <a:srgbClr val="FFFCFA"/>
          </a:solidFill>
          <a:ln/>
        </p:spPr>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2.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slideLayout" Target="../slideLayouts/slideLayout11.xml"/><Relationship Id="rId3"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slideLayout" Target="../slideLayouts/slideLayout12.xml"/><Relationship Id="rId3"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slideLayout" Target="../slideLayouts/slideLayout13.xml"/><Relationship Id="rId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slideLayout" Target="../slideLayouts/slideLayout14.xml"/><Relationship Id="rId3"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slideLayout" Target="../slideLayouts/slideLayout15.xml"/><Relationship Id="rId6"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slideLayout" Target="../slideLayouts/slideLayout16.xml"/><Relationship Id="rId3"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slideLayout" Target="../slideLayouts/slideLayout4.xml"/><Relationship Id="rId6"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slideLayout" Target="../slideLayouts/slideLayout5.xml"/><Relationship Id="rId3"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slideLayout" Target="../slideLayouts/slideLayout6.xml"/><Relationship Id="rId3"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slideLayout" Target="../slideLayouts/slideLayout7.xml"/><Relationship Id="rId6"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slideLayout" Target="../slideLayouts/slideLayout9.xml"/><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slideLayout" Target="../slideLayouts/slideLayout10.xml"/><Relationship Id="rId3"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144000" y="0"/>
            <a:ext cx="5486400" cy="8229600"/>
          </a:xfrm>
          <a:prstGeom prst="rect">
            <a:avLst/>
          </a:prstGeom>
        </p:spPr>
      </p:pic>
      <p:sp>
        <p:nvSpPr>
          <p:cNvPr id="3" name="Text 0"/>
          <p:cNvSpPr/>
          <p:nvPr/>
        </p:nvSpPr>
        <p:spPr>
          <a:xfrm>
            <a:off x="793790" y="2184083"/>
            <a:ext cx="7556421" cy="1417558"/>
          </a:xfrm>
          <a:prstGeom prst="rect">
            <a:avLst/>
          </a:prstGeom>
          <a:noFill/>
          <a:ln/>
        </p:spPr>
        <p:txBody>
          <a:bodyPr wrap="square" lIns="0" tIns="0" rIns="0" bIns="0" rtlCol="0" anchor="t"/>
          <a:lstStyle/>
          <a:p>
            <a:pPr indent="0" marL="0">
              <a:lnSpc>
                <a:spcPts val="5550"/>
              </a:lnSpc>
              <a:buNone/>
            </a:pPr>
            <a:r>
              <a:rPr lang="en-US" sz="4450" b="1" dirty="0">
                <a:solidFill>
                  <a:srgbClr val="443728"/>
                </a:solidFill>
                <a:latin typeface="Crimson Pro Bold" pitchFamily="34" charset="0"/>
                <a:ea typeface="Crimson Pro Bold" pitchFamily="34" charset="-122"/>
                <a:cs typeface="Crimson Pro Bold" pitchFamily="34" charset="-120"/>
              </a:rPr>
              <a:t>Sınav Anında Başarı İçin İpuçları</a:t>
            </a:r>
            <a:endParaRPr lang="en-US" sz="4450" dirty="0"/>
          </a:p>
        </p:txBody>
      </p:sp>
      <p:sp>
        <p:nvSpPr>
          <p:cNvPr id="4" name="Text 1"/>
          <p:cNvSpPr/>
          <p:nvPr/>
        </p:nvSpPr>
        <p:spPr>
          <a:xfrm>
            <a:off x="793790" y="3941802"/>
            <a:ext cx="7556421" cy="1451610"/>
          </a:xfrm>
          <a:prstGeom prst="rect">
            <a:avLst/>
          </a:prstGeom>
          <a:noFill/>
          <a:ln/>
        </p:spPr>
        <p:txBody>
          <a:bodyPr wrap="square" lIns="0" tIns="0" rIns="0" bIns="0" rtlCol="0" anchor="t"/>
          <a:lstStyle/>
          <a:p>
            <a:pPr indent="0" marL="0">
              <a:lnSpc>
                <a:spcPts val="2850"/>
              </a:lnSpc>
              <a:buNone/>
            </a:pPr>
            <a:r>
              <a:rPr lang="en-US" sz="1750" dirty="0">
                <a:solidFill>
                  <a:srgbClr val="443728"/>
                </a:solidFill>
                <a:latin typeface="Open Sans" pitchFamily="34" charset="0"/>
                <a:ea typeface="Open Sans" pitchFamily="34" charset="-122"/>
                <a:cs typeface="Open Sans" pitchFamily="34" charset="-120"/>
              </a:rPr>
              <a:t>Sınavlar, öğrencilerin bilgi ve becerilerini göstermelerinin önemli bir yoludur. Sınav anında başarılı olmak için doğru teknikler ve stratejiler kullanmak şarttır. Bu sunum, sınav öncesi hazırlık ve sınav anında uygulanabilecek bazı etkili ipuçlarını ele almaktadır.</a:t>
            </a:r>
            <a:endParaRPr lang="en-US" sz="1750" dirty="0"/>
          </a:p>
        </p:txBody>
      </p:sp>
      <p:sp>
        <p:nvSpPr>
          <p:cNvPr id="5" name="Shape 2"/>
          <p:cNvSpPr/>
          <p:nvPr/>
        </p:nvSpPr>
        <p:spPr>
          <a:xfrm>
            <a:off x="793790" y="5665470"/>
            <a:ext cx="362903" cy="362903"/>
          </a:xfrm>
          <a:prstGeom prst="roundRect">
            <a:avLst>
              <a:gd name="adj" fmla="val 25194296"/>
            </a:avLst>
          </a:prstGeom>
          <a:noFill/>
          <a:ln w="7620">
            <a:solidFill>
              <a:srgbClr val="FFFFFF"/>
            </a:solidFill>
            <a:prstDash val="solid"/>
          </a:ln>
        </p:spPr>
      </p:sp>
      <p:pic>
        <p:nvPicPr>
          <p:cNvPr id="6" name="Image 1" descr="preencoded.png">    </p:cNvPr>
          <p:cNvPicPr>
            <a:picLocks noChangeAspect="1"/>
          </p:cNvPicPr>
          <p:nvPr/>
        </p:nvPicPr>
        <p:blipFill>
          <a:blip r:embed="rId2"/>
          <a:stretch>
            <a:fillRect/>
          </a:stretch>
        </p:blipFill>
        <p:spPr>
          <a:xfrm>
            <a:off x="801410" y="5673090"/>
            <a:ext cx="347663" cy="347663"/>
          </a:xfrm>
          <a:prstGeom prst="rect">
            <a:avLst/>
          </a:prstGeom>
        </p:spPr>
      </p:pic>
      <p:sp>
        <p:nvSpPr>
          <p:cNvPr id="7" name="Text 3"/>
          <p:cNvSpPr/>
          <p:nvPr/>
        </p:nvSpPr>
        <p:spPr>
          <a:xfrm>
            <a:off x="1270040" y="5648563"/>
            <a:ext cx="2361367" cy="396835"/>
          </a:xfrm>
          <a:prstGeom prst="rect">
            <a:avLst/>
          </a:prstGeom>
          <a:noFill/>
          <a:ln/>
        </p:spPr>
        <p:txBody>
          <a:bodyPr wrap="none" lIns="0" tIns="0" rIns="0" bIns="0" rtlCol="0" anchor="t"/>
          <a:lstStyle/>
          <a:p>
            <a:pPr algn="l" indent="0" marL="0">
              <a:lnSpc>
                <a:spcPts val="3100"/>
              </a:lnSpc>
              <a:buNone/>
            </a:pPr>
            <a:r>
              <a:rPr lang="en-US" sz="2200" b="1" dirty="0">
                <a:solidFill>
                  <a:srgbClr val="443728"/>
                </a:solidFill>
                <a:latin typeface="Open Sans Bold" pitchFamily="34" charset="0"/>
                <a:ea typeface="Open Sans Bold" pitchFamily="34" charset="-122"/>
                <a:cs typeface="Open Sans Bold" pitchFamily="34" charset="-120"/>
              </a:rPr>
              <a:t>by Onur ULUSOY</a:t>
            </a:r>
            <a:endParaRPr lang="en-US" sz="2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144000" y="0"/>
            <a:ext cx="5486400" cy="8229600"/>
          </a:xfrm>
          <a:prstGeom prst="rect">
            <a:avLst/>
          </a:prstGeom>
        </p:spPr>
      </p:pic>
      <p:sp>
        <p:nvSpPr>
          <p:cNvPr id="3" name="Text 0"/>
          <p:cNvSpPr/>
          <p:nvPr/>
        </p:nvSpPr>
        <p:spPr>
          <a:xfrm>
            <a:off x="715089" y="1203841"/>
            <a:ext cx="7494389" cy="638413"/>
          </a:xfrm>
          <a:prstGeom prst="rect">
            <a:avLst/>
          </a:prstGeom>
          <a:noFill/>
          <a:ln/>
        </p:spPr>
        <p:txBody>
          <a:bodyPr wrap="none" lIns="0" tIns="0" rIns="0" bIns="0" rtlCol="0" anchor="t"/>
          <a:lstStyle/>
          <a:p>
            <a:pPr indent="0" marL="0">
              <a:lnSpc>
                <a:spcPts val="5000"/>
              </a:lnSpc>
              <a:buNone/>
            </a:pPr>
            <a:r>
              <a:rPr lang="en-US" sz="4000" b="1" dirty="0">
                <a:solidFill>
                  <a:srgbClr val="443728"/>
                </a:solidFill>
                <a:latin typeface="Crimson Pro Bold" pitchFamily="34" charset="0"/>
                <a:ea typeface="Crimson Pro Bold" pitchFamily="34" charset="-122"/>
                <a:cs typeface="Crimson Pro Bold" pitchFamily="34" charset="-120"/>
              </a:rPr>
              <a:t>Karışık Soru Tipleriyle Başa Çıkma</a:t>
            </a:r>
            <a:endParaRPr lang="en-US" sz="4000" dirty="0"/>
          </a:p>
        </p:txBody>
      </p:sp>
      <p:sp>
        <p:nvSpPr>
          <p:cNvPr id="4" name="Shape 1"/>
          <p:cNvSpPr/>
          <p:nvPr/>
        </p:nvSpPr>
        <p:spPr>
          <a:xfrm>
            <a:off x="715089" y="2148721"/>
            <a:ext cx="3754755" cy="2826544"/>
          </a:xfrm>
          <a:prstGeom prst="roundRect">
            <a:avLst>
              <a:gd name="adj" fmla="val 3036"/>
            </a:avLst>
          </a:prstGeom>
          <a:solidFill>
            <a:srgbClr val="EBE2E0"/>
          </a:solidFill>
          <a:ln w="7620">
            <a:solidFill>
              <a:srgbClr val="D1C8C6"/>
            </a:solidFill>
            <a:prstDash val="solid"/>
          </a:ln>
        </p:spPr>
      </p:sp>
      <p:sp>
        <p:nvSpPr>
          <p:cNvPr id="5" name="Text 2"/>
          <p:cNvSpPr/>
          <p:nvPr/>
        </p:nvSpPr>
        <p:spPr>
          <a:xfrm>
            <a:off x="927021" y="2360652"/>
            <a:ext cx="2891076" cy="319207"/>
          </a:xfrm>
          <a:prstGeom prst="rect">
            <a:avLst/>
          </a:prstGeom>
          <a:noFill/>
          <a:ln/>
        </p:spPr>
        <p:txBody>
          <a:bodyPr wrap="none" lIns="0" tIns="0" rIns="0" bIns="0" rtlCol="0" anchor="t"/>
          <a:lstStyle/>
          <a:p>
            <a:pPr indent="0" marL="0">
              <a:lnSpc>
                <a:spcPts val="2500"/>
              </a:lnSpc>
              <a:buNone/>
            </a:pPr>
            <a:r>
              <a:rPr lang="en-US" sz="2000" b="1" dirty="0">
                <a:solidFill>
                  <a:srgbClr val="443728"/>
                </a:solidFill>
                <a:latin typeface="Crimson Pro Bold" pitchFamily="34" charset="0"/>
                <a:ea typeface="Crimson Pro Bold" pitchFamily="34" charset="-122"/>
                <a:cs typeface="Crimson Pro Bold" pitchFamily="34" charset="-120"/>
              </a:rPr>
              <a:t>Soruları Öncelikle Okuyun</a:t>
            </a:r>
            <a:endParaRPr lang="en-US" sz="2000" dirty="0"/>
          </a:p>
        </p:txBody>
      </p:sp>
      <p:sp>
        <p:nvSpPr>
          <p:cNvPr id="6" name="Text 3"/>
          <p:cNvSpPr/>
          <p:nvPr/>
        </p:nvSpPr>
        <p:spPr>
          <a:xfrm>
            <a:off x="927021" y="2802374"/>
            <a:ext cx="3330893" cy="1960959"/>
          </a:xfrm>
          <a:prstGeom prst="rect">
            <a:avLst/>
          </a:prstGeom>
          <a:noFill/>
          <a:ln/>
        </p:spPr>
        <p:txBody>
          <a:bodyPr wrap="square" lIns="0" tIns="0" rIns="0" bIns="0" rtlCol="0" anchor="t"/>
          <a:lstStyle/>
          <a:p>
            <a:pPr indent="0" marL="0">
              <a:lnSpc>
                <a:spcPts val="2550"/>
              </a:lnSpc>
              <a:buNone/>
            </a:pPr>
            <a:r>
              <a:rPr lang="en-US" sz="1600" dirty="0">
                <a:solidFill>
                  <a:srgbClr val="443728"/>
                </a:solidFill>
                <a:latin typeface="Open Sans" pitchFamily="34" charset="0"/>
                <a:ea typeface="Open Sans" pitchFamily="34" charset="-122"/>
                <a:cs typeface="Open Sans" pitchFamily="34" charset="-120"/>
              </a:rPr>
              <a:t>Soruyu dikkatlice okuyun ve anlamaya çalışın. Sizi yanıltmak veya şaşırtmak için tasarlanmış kelimeler veya cümleler olabilir. Tüm bilgiyi sindirmeden cevaplamaya çalışmayın.</a:t>
            </a:r>
            <a:endParaRPr lang="en-US" sz="1600" dirty="0"/>
          </a:p>
        </p:txBody>
      </p:sp>
      <p:sp>
        <p:nvSpPr>
          <p:cNvPr id="7" name="Shape 4"/>
          <p:cNvSpPr/>
          <p:nvPr/>
        </p:nvSpPr>
        <p:spPr>
          <a:xfrm>
            <a:off x="4674156" y="2148721"/>
            <a:ext cx="3754755" cy="2826544"/>
          </a:xfrm>
          <a:prstGeom prst="roundRect">
            <a:avLst>
              <a:gd name="adj" fmla="val 3036"/>
            </a:avLst>
          </a:prstGeom>
          <a:solidFill>
            <a:srgbClr val="EBE2E0"/>
          </a:solidFill>
          <a:ln w="7620">
            <a:solidFill>
              <a:srgbClr val="D1C8C6"/>
            </a:solidFill>
            <a:prstDash val="solid"/>
          </a:ln>
        </p:spPr>
      </p:sp>
      <p:sp>
        <p:nvSpPr>
          <p:cNvPr id="8" name="Text 5"/>
          <p:cNvSpPr/>
          <p:nvPr/>
        </p:nvSpPr>
        <p:spPr>
          <a:xfrm>
            <a:off x="4886087" y="2360652"/>
            <a:ext cx="2553891" cy="319207"/>
          </a:xfrm>
          <a:prstGeom prst="rect">
            <a:avLst/>
          </a:prstGeom>
          <a:noFill/>
          <a:ln/>
        </p:spPr>
        <p:txBody>
          <a:bodyPr wrap="none" lIns="0" tIns="0" rIns="0" bIns="0" rtlCol="0" anchor="t"/>
          <a:lstStyle/>
          <a:p>
            <a:pPr indent="0" marL="0">
              <a:lnSpc>
                <a:spcPts val="2500"/>
              </a:lnSpc>
              <a:buNone/>
            </a:pPr>
            <a:r>
              <a:rPr lang="en-US" sz="2000" b="1" dirty="0">
                <a:solidFill>
                  <a:srgbClr val="443728"/>
                </a:solidFill>
                <a:latin typeface="Crimson Pro Bold" pitchFamily="34" charset="0"/>
                <a:ea typeface="Crimson Pro Bold" pitchFamily="34" charset="-122"/>
                <a:cs typeface="Crimson Pro Bold" pitchFamily="34" charset="-120"/>
              </a:rPr>
              <a:t>Soru Yapısını Çözün</a:t>
            </a:r>
            <a:endParaRPr lang="en-US" sz="2000" dirty="0"/>
          </a:p>
        </p:txBody>
      </p:sp>
      <p:sp>
        <p:nvSpPr>
          <p:cNvPr id="9" name="Text 6"/>
          <p:cNvSpPr/>
          <p:nvPr/>
        </p:nvSpPr>
        <p:spPr>
          <a:xfrm>
            <a:off x="4886087" y="2802374"/>
            <a:ext cx="3330893" cy="1634133"/>
          </a:xfrm>
          <a:prstGeom prst="rect">
            <a:avLst/>
          </a:prstGeom>
          <a:noFill/>
          <a:ln/>
        </p:spPr>
        <p:txBody>
          <a:bodyPr wrap="square" lIns="0" tIns="0" rIns="0" bIns="0" rtlCol="0" anchor="t"/>
          <a:lstStyle/>
          <a:p>
            <a:pPr indent="0" marL="0">
              <a:lnSpc>
                <a:spcPts val="2550"/>
              </a:lnSpc>
              <a:buNone/>
            </a:pPr>
            <a:r>
              <a:rPr lang="en-US" sz="1600" dirty="0">
                <a:solidFill>
                  <a:srgbClr val="443728"/>
                </a:solidFill>
                <a:latin typeface="Open Sans" pitchFamily="34" charset="0"/>
                <a:ea typeface="Open Sans" pitchFamily="34" charset="-122"/>
                <a:cs typeface="Open Sans" pitchFamily="34" charset="-120"/>
              </a:rPr>
              <a:t>Sorunun ne istediğini anlamak için soruyu parçalara ayırın. Her bir bölümün ne anlama geldiğini düşünün ve soru cümlesini tekrar yazın.</a:t>
            </a:r>
            <a:endParaRPr lang="en-US" sz="1600" dirty="0"/>
          </a:p>
        </p:txBody>
      </p:sp>
      <p:sp>
        <p:nvSpPr>
          <p:cNvPr id="10" name="Shape 7"/>
          <p:cNvSpPr/>
          <p:nvPr/>
        </p:nvSpPr>
        <p:spPr>
          <a:xfrm>
            <a:off x="715089" y="5179576"/>
            <a:ext cx="7713821" cy="1846064"/>
          </a:xfrm>
          <a:prstGeom prst="roundRect">
            <a:avLst>
              <a:gd name="adj" fmla="val 4648"/>
            </a:avLst>
          </a:prstGeom>
          <a:solidFill>
            <a:srgbClr val="EBE2E0"/>
          </a:solidFill>
          <a:ln w="7620">
            <a:solidFill>
              <a:srgbClr val="D1C8C6"/>
            </a:solidFill>
            <a:prstDash val="solid"/>
          </a:ln>
        </p:spPr>
      </p:sp>
      <p:sp>
        <p:nvSpPr>
          <p:cNvPr id="11" name="Text 8"/>
          <p:cNvSpPr/>
          <p:nvPr/>
        </p:nvSpPr>
        <p:spPr>
          <a:xfrm>
            <a:off x="927021" y="5391507"/>
            <a:ext cx="2553891" cy="319207"/>
          </a:xfrm>
          <a:prstGeom prst="rect">
            <a:avLst/>
          </a:prstGeom>
          <a:noFill/>
          <a:ln/>
        </p:spPr>
        <p:txBody>
          <a:bodyPr wrap="none" lIns="0" tIns="0" rIns="0" bIns="0" rtlCol="0" anchor="t"/>
          <a:lstStyle/>
          <a:p>
            <a:pPr indent="0" marL="0">
              <a:lnSpc>
                <a:spcPts val="2500"/>
              </a:lnSpc>
              <a:buNone/>
            </a:pPr>
            <a:r>
              <a:rPr lang="en-US" sz="2000" b="1" dirty="0">
                <a:solidFill>
                  <a:srgbClr val="443728"/>
                </a:solidFill>
                <a:latin typeface="Crimson Pro Bold" pitchFamily="34" charset="0"/>
                <a:ea typeface="Crimson Pro Bold" pitchFamily="34" charset="-122"/>
                <a:cs typeface="Crimson Pro Bold" pitchFamily="34" charset="-120"/>
              </a:rPr>
              <a:t>Seçenekleri İncele</a:t>
            </a:r>
            <a:endParaRPr lang="en-US" sz="2000" dirty="0"/>
          </a:p>
        </p:txBody>
      </p:sp>
      <p:sp>
        <p:nvSpPr>
          <p:cNvPr id="12" name="Text 9"/>
          <p:cNvSpPr/>
          <p:nvPr/>
        </p:nvSpPr>
        <p:spPr>
          <a:xfrm>
            <a:off x="927021" y="5833229"/>
            <a:ext cx="7289959" cy="980480"/>
          </a:xfrm>
          <a:prstGeom prst="rect">
            <a:avLst/>
          </a:prstGeom>
          <a:noFill/>
          <a:ln/>
        </p:spPr>
        <p:txBody>
          <a:bodyPr wrap="square" lIns="0" tIns="0" rIns="0" bIns="0" rtlCol="0" anchor="t"/>
          <a:lstStyle/>
          <a:p>
            <a:pPr indent="0" marL="0">
              <a:lnSpc>
                <a:spcPts val="2550"/>
              </a:lnSpc>
              <a:buNone/>
            </a:pPr>
            <a:r>
              <a:rPr lang="en-US" sz="1600" dirty="0">
                <a:solidFill>
                  <a:srgbClr val="443728"/>
                </a:solidFill>
                <a:latin typeface="Open Sans" pitchFamily="34" charset="0"/>
                <a:ea typeface="Open Sans" pitchFamily="34" charset="-122"/>
                <a:cs typeface="Open Sans" pitchFamily="34" charset="-120"/>
              </a:rPr>
              <a:t>Her bir seçeneği dikkatlice okuyun. Yanlış seçenekleri eleyin ve doğru seçeneği belirleyin. Soruya cevap vermeden önce tüm seçenekleri değerlendirin.</a:t>
            </a:r>
            <a:endParaRPr lang="en-US" sz="16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3657600" cy="8229600"/>
          </a:xfrm>
          <a:prstGeom prst="rect">
            <a:avLst/>
          </a:prstGeom>
        </p:spPr>
      </p:pic>
      <p:sp>
        <p:nvSpPr>
          <p:cNvPr id="3" name="Text 0"/>
          <p:cNvSpPr/>
          <p:nvPr/>
        </p:nvSpPr>
        <p:spPr>
          <a:xfrm>
            <a:off x="4331375" y="889635"/>
            <a:ext cx="8709065" cy="601504"/>
          </a:xfrm>
          <a:prstGeom prst="rect">
            <a:avLst/>
          </a:prstGeom>
          <a:noFill/>
          <a:ln/>
        </p:spPr>
        <p:txBody>
          <a:bodyPr wrap="none" lIns="0" tIns="0" rIns="0" bIns="0" rtlCol="0" anchor="t"/>
          <a:lstStyle/>
          <a:p>
            <a:pPr indent="0" marL="0">
              <a:lnSpc>
                <a:spcPts val="4700"/>
              </a:lnSpc>
              <a:buNone/>
            </a:pPr>
            <a:r>
              <a:rPr lang="en-US" sz="3750" b="1" dirty="0">
                <a:solidFill>
                  <a:srgbClr val="443728"/>
                </a:solidFill>
                <a:latin typeface="Crimson Pro Bold" pitchFamily="34" charset="0"/>
                <a:ea typeface="Crimson Pro Bold" pitchFamily="34" charset="-122"/>
                <a:cs typeface="Crimson Pro Bold" pitchFamily="34" charset="-120"/>
              </a:rPr>
              <a:t>Yanlış Cevapları Hızlı Bir Şekilde Düzeltme</a:t>
            </a:r>
            <a:endParaRPr lang="en-US" sz="3750" dirty="0"/>
          </a:p>
        </p:txBody>
      </p:sp>
      <p:sp>
        <p:nvSpPr>
          <p:cNvPr id="4" name="Shape 1"/>
          <p:cNvSpPr/>
          <p:nvPr/>
        </p:nvSpPr>
        <p:spPr>
          <a:xfrm>
            <a:off x="4608671" y="1779865"/>
            <a:ext cx="22860" cy="5560100"/>
          </a:xfrm>
          <a:prstGeom prst="roundRect">
            <a:avLst>
              <a:gd name="adj" fmla="val 353700"/>
            </a:avLst>
          </a:prstGeom>
          <a:solidFill>
            <a:srgbClr val="D1C8C6"/>
          </a:solidFill>
          <a:ln/>
        </p:spPr>
      </p:sp>
      <p:sp>
        <p:nvSpPr>
          <p:cNvPr id="5" name="Shape 2"/>
          <p:cNvSpPr/>
          <p:nvPr/>
        </p:nvSpPr>
        <p:spPr>
          <a:xfrm>
            <a:off x="4813816" y="2201585"/>
            <a:ext cx="673775" cy="22860"/>
          </a:xfrm>
          <a:prstGeom prst="roundRect">
            <a:avLst>
              <a:gd name="adj" fmla="val 353700"/>
            </a:avLst>
          </a:prstGeom>
          <a:solidFill>
            <a:srgbClr val="D1C8C6"/>
          </a:solidFill>
          <a:ln/>
        </p:spPr>
      </p:sp>
      <p:sp>
        <p:nvSpPr>
          <p:cNvPr id="6" name="Shape 3"/>
          <p:cNvSpPr/>
          <p:nvPr/>
        </p:nvSpPr>
        <p:spPr>
          <a:xfrm>
            <a:off x="4403527" y="1996440"/>
            <a:ext cx="433149" cy="433149"/>
          </a:xfrm>
          <a:prstGeom prst="roundRect">
            <a:avLst>
              <a:gd name="adj" fmla="val 18667"/>
            </a:avLst>
          </a:prstGeom>
          <a:solidFill>
            <a:srgbClr val="EBE2E0"/>
          </a:solidFill>
          <a:ln w="7620">
            <a:solidFill>
              <a:srgbClr val="D1C8C6"/>
            </a:solidFill>
            <a:prstDash val="solid"/>
          </a:ln>
        </p:spPr>
      </p:sp>
      <p:sp>
        <p:nvSpPr>
          <p:cNvPr id="7" name="Text 4"/>
          <p:cNvSpPr/>
          <p:nvPr/>
        </p:nvSpPr>
        <p:spPr>
          <a:xfrm>
            <a:off x="4566047" y="2068592"/>
            <a:ext cx="107990" cy="288727"/>
          </a:xfrm>
          <a:prstGeom prst="rect">
            <a:avLst/>
          </a:prstGeom>
          <a:noFill/>
          <a:ln/>
        </p:spPr>
        <p:txBody>
          <a:bodyPr wrap="none" lIns="0" tIns="0" rIns="0" bIns="0" rtlCol="0" anchor="t"/>
          <a:lstStyle/>
          <a:p>
            <a:pPr algn="ctr" indent="0" marL="0">
              <a:lnSpc>
                <a:spcPts val="2250"/>
              </a:lnSpc>
              <a:buNone/>
            </a:pPr>
            <a:r>
              <a:rPr lang="en-US" sz="2250" b="1" dirty="0">
                <a:solidFill>
                  <a:srgbClr val="443728"/>
                </a:solidFill>
                <a:latin typeface="Crimson Pro Bold" pitchFamily="34" charset="0"/>
                <a:ea typeface="Crimson Pro Bold" pitchFamily="34" charset="-122"/>
                <a:cs typeface="Crimson Pro Bold" pitchFamily="34" charset="-120"/>
              </a:rPr>
              <a:t>1</a:t>
            </a:r>
            <a:endParaRPr lang="en-US" sz="2250" dirty="0"/>
          </a:p>
        </p:txBody>
      </p:sp>
      <p:sp>
        <p:nvSpPr>
          <p:cNvPr id="8" name="Text 5"/>
          <p:cNvSpPr/>
          <p:nvPr/>
        </p:nvSpPr>
        <p:spPr>
          <a:xfrm>
            <a:off x="5678924" y="1972270"/>
            <a:ext cx="2896076" cy="300752"/>
          </a:xfrm>
          <a:prstGeom prst="rect">
            <a:avLst/>
          </a:prstGeom>
          <a:noFill/>
          <a:ln/>
        </p:spPr>
        <p:txBody>
          <a:bodyPr wrap="none" lIns="0" tIns="0" rIns="0" bIns="0" rtlCol="0" anchor="t"/>
          <a:lstStyle/>
          <a:p>
            <a:pPr algn="l" indent="0" marL="0">
              <a:lnSpc>
                <a:spcPts val="2350"/>
              </a:lnSpc>
              <a:buNone/>
            </a:pPr>
            <a:r>
              <a:rPr lang="en-US" sz="1850" b="1" dirty="0">
                <a:solidFill>
                  <a:srgbClr val="443728"/>
                </a:solidFill>
                <a:latin typeface="Crimson Pro Bold" pitchFamily="34" charset="0"/>
                <a:ea typeface="Crimson Pro Bold" pitchFamily="34" charset="-122"/>
                <a:cs typeface="Crimson Pro Bold" pitchFamily="34" charset="-120"/>
              </a:rPr>
              <a:t>Yanlış Cevapları Tespit Etme</a:t>
            </a:r>
            <a:endParaRPr lang="en-US" sz="1850" dirty="0"/>
          </a:p>
        </p:txBody>
      </p:sp>
      <p:sp>
        <p:nvSpPr>
          <p:cNvPr id="9" name="Text 6"/>
          <p:cNvSpPr/>
          <p:nvPr/>
        </p:nvSpPr>
        <p:spPr>
          <a:xfrm>
            <a:off x="5678924" y="2388513"/>
            <a:ext cx="8277701" cy="924044"/>
          </a:xfrm>
          <a:prstGeom prst="rect">
            <a:avLst/>
          </a:prstGeom>
          <a:noFill/>
          <a:ln/>
        </p:spPr>
        <p:txBody>
          <a:bodyPr wrap="square" lIns="0" tIns="0" rIns="0" bIns="0" rtlCol="0" anchor="t"/>
          <a:lstStyle/>
          <a:p>
            <a:pPr algn="l" indent="0" marL="0">
              <a:lnSpc>
                <a:spcPts val="2400"/>
              </a:lnSpc>
              <a:buNone/>
            </a:pPr>
            <a:r>
              <a:rPr lang="en-US" sz="1500" dirty="0">
                <a:solidFill>
                  <a:srgbClr val="443728"/>
                </a:solidFill>
                <a:latin typeface="Open Sans" pitchFamily="34" charset="0"/>
                <a:ea typeface="Open Sans" pitchFamily="34" charset="-122"/>
                <a:cs typeface="Open Sans" pitchFamily="34" charset="-120"/>
              </a:rPr>
              <a:t>Sınav sırasında bir soruyu yanıtladıktan sonra, cevabınızı dikkatlice gözden geçirin. Cevabınızın mantıklı olup olmadığını, sorunun talepleriyle uyumlu olup olmadığını kontrol edin. Soruda herhangi bir hata veya yanlış yorum yapıp yapmadığınızı değerlendirin.</a:t>
            </a:r>
            <a:endParaRPr lang="en-US" sz="1500" dirty="0"/>
          </a:p>
        </p:txBody>
      </p:sp>
      <p:sp>
        <p:nvSpPr>
          <p:cNvPr id="10" name="Shape 7"/>
          <p:cNvSpPr/>
          <p:nvPr/>
        </p:nvSpPr>
        <p:spPr>
          <a:xfrm>
            <a:off x="4813816" y="4119086"/>
            <a:ext cx="673775" cy="22860"/>
          </a:xfrm>
          <a:prstGeom prst="roundRect">
            <a:avLst>
              <a:gd name="adj" fmla="val 353700"/>
            </a:avLst>
          </a:prstGeom>
          <a:solidFill>
            <a:srgbClr val="D1C8C6"/>
          </a:solidFill>
          <a:ln/>
        </p:spPr>
      </p:sp>
      <p:sp>
        <p:nvSpPr>
          <p:cNvPr id="11" name="Shape 8"/>
          <p:cNvSpPr/>
          <p:nvPr/>
        </p:nvSpPr>
        <p:spPr>
          <a:xfrm>
            <a:off x="4403527" y="3913942"/>
            <a:ext cx="433149" cy="433149"/>
          </a:xfrm>
          <a:prstGeom prst="roundRect">
            <a:avLst>
              <a:gd name="adj" fmla="val 18667"/>
            </a:avLst>
          </a:prstGeom>
          <a:solidFill>
            <a:srgbClr val="EBE2E0"/>
          </a:solidFill>
          <a:ln w="7620">
            <a:solidFill>
              <a:srgbClr val="D1C8C6"/>
            </a:solidFill>
            <a:prstDash val="solid"/>
          </a:ln>
        </p:spPr>
      </p:sp>
      <p:sp>
        <p:nvSpPr>
          <p:cNvPr id="12" name="Text 9"/>
          <p:cNvSpPr/>
          <p:nvPr/>
        </p:nvSpPr>
        <p:spPr>
          <a:xfrm>
            <a:off x="4546521" y="3986093"/>
            <a:ext cx="147161" cy="288727"/>
          </a:xfrm>
          <a:prstGeom prst="rect">
            <a:avLst/>
          </a:prstGeom>
          <a:noFill/>
          <a:ln/>
        </p:spPr>
        <p:txBody>
          <a:bodyPr wrap="none" lIns="0" tIns="0" rIns="0" bIns="0" rtlCol="0" anchor="t"/>
          <a:lstStyle/>
          <a:p>
            <a:pPr algn="ctr" indent="0" marL="0">
              <a:lnSpc>
                <a:spcPts val="2250"/>
              </a:lnSpc>
              <a:buNone/>
            </a:pPr>
            <a:r>
              <a:rPr lang="en-US" sz="2250" b="1" dirty="0">
                <a:solidFill>
                  <a:srgbClr val="443728"/>
                </a:solidFill>
                <a:latin typeface="Crimson Pro Bold" pitchFamily="34" charset="0"/>
                <a:ea typeface="Crimson Pro Bold" pitchFamily="34" charset="-122"/>
                <a:cs typeface="Crimson Pro Bold" pitchFamily="34" charset="-120"/>
              </a:rPr>
              <a:t>2</a:t>
            </a:r>
            <a:endParaRPr lang="en-US" sz="2250" dirty="0"/>
          </a:p>
        </p:txBody>
      </p:sp>
      <p:sp>
        <p:nvSpPr>
          <p:cNvPr id="13" name="Text 10"/>
          <p:cNvSpPr/>
          <p:nvPr/>
        </p:nvSpPr>
        <p:spPr>
          <a:xfrm>
            <a:off x="5678924" y="3889772"/>
            <a:ext cx="2677239" cy="300752"/>
          </a:xfrm>
          <a:prstGeom prst="rect">
            <a:avLst/>
          </a:prstGeom>
          <a:noFill/>
          <a:ln/>
        </p:spPr>
        <p:txBody>
          <a:bodyPr wrap="none" lIns="0" tIns="0" rIns="0" bIns="0" rtlCol="0" anchor="t"/>
          <a:lstStyle/>
          <a:p>
            <a:pPr algn="l" indent="0" marL="0">
              <a:lnSpc>
                <a:spcPts val="2350"/>
              </a:lnSpc>
              <a:buNone/>
            </a:pPr>
            <a:r>
              <a:rPr lang="en-US" sz="1850" b="1" dirty="0">
                <a:solidFill>
                  <a:srgbClr val="443728"/>
                </a:solidFill>
                <a:latin typeface="Crimson Pro Bold" pitchFamily="34" charset="0"/>
                <a:ea typeface="Crimson Pro Bold" pitchFamily="34" charset="-122"/>
                <a:cs typeface="Crimson Pro Bold" pitchFamily="34" charset="-120"/>
              </a:rPr>
              <a:t>Yanlış Cevapları Düzeltme</a:t>
            </a:r>
            <a:endParaRPr lang="en-US" sz="1850" dirty="0"/>
          </a:p>
        </p:txBody>
      </p:sp>
      <p:sp>
        <p:nvSpPr>
          <p:cNvPr id="14" name="Text 11"/>
          <p:cNvSpPr/>
          <p:nvPr/>
        </p:nvSpPr>
        <p:spPr>
          <a:xfrm>
            <a:off x="5678924" y="4306014"/>
            <a:ext cx="8277701" cy="924044"/>
          </a:xfrm>
          <a:prstGeom prst="rect">
            <a:avLst/>
          </a:prstGeom>
          <a:noFill/>
          <a:ln/>
        </p:spPr>
        <p:txBody>
          <a:bodyPr wrap="square" lIns="0" tIns="0" rIns="0" bIns="0" rtlCol="0" anchor="t"/>
          <a:lstStyle/>
          <a:p>
            <a:pPr algn="l" indent="0" marL="0">
              <a:lnSpc>
                <a:spcPts val="2400"/>
              </a:lnSpc>
              <a:buNone/>
            </a:pPr>
            <a:r>
              <a:rPr lang="en-US" sz="1500" dirty="0">
                <a:solidFill>
                  <a:srgbClr val="443728"/>
                </a:solidFill>
                <a:latin typeface="Open Sans" pitchFamily="34" charset="0"/>
                <a:ea typeface="Open Sans" pitchFamily="34" charset="-122"/>
                <a:cs typeface="Open Sans" pitchFamily="34" charset="-120"/>
              </a:rPr>
              <a:t>Eğer cevabınızda bir hata fark ederseniz, hızlı bir şekilde düzeltme işlemine geçin. Zamanınızı boşa harcamayın ve düzeltmeyi geciktirmeyin. Doğru cevabı bulmak için tüm seçenekleri yeniden değerlendirin ve mantıklı bir karar verin.</a:t>
            </a:r>
            <a:endParaRPr lang="en-US" sz="1500" dirty="0"/>
          </a:p>
        </p:txBody>
      </p:sp>
      <p:sp>
        <p:nvSpPr>
          <p:cNvPr id="15" name="Shape 12"/>
          <p:cNvSpPr/>
          <p:nvPr/>
        </p:nvSpPr>
        <p:spPr>
          <a:xfrm>
            <a:off x="4813816" y="6036588"/>
            <a:ext cx="673775" cy="22860"/>
          </a:xfrm>
          <a:prstGeom prst="roundRect">
            <a:avLst>
              <a:gd name="adj" fmla="val 353700"/>
            </a:avLst>
          </a:prstGeom>
          <a:solidFill>
            <a:srgbClr val="D1C8C6"/>
          </a:solidFill>
          <a:ln/>
        </p:spPr>
      </p:sp>
      <p:sp>
        <p:nvSpPr>
          <p:cNvPr id="16" name="Shape 13"/>
          <p:cNvSpPr/>
          <p:nvPr/>
        </p:nvSpPr>
        <p:spPr>
          <a:xfrm>
            <a:off x="4403527" y="5831443"/>
            <a:ext cx="433149" cy="433149"/>
          </a:xfrm>
          <a:prstGeom prst="roundRect">
            <a:avLst>
              <a:gd name="adj" fmla="val 18667"/>
            </a:avLst>
          </a:prstGeom>
          <a:solidFill>
            <a:srgbClr val="EBE2E0"/>
          </a:solidFill>
          <a:ln w="7620">
            <a:solidFill>
              <a:srgbClr val="D1C8C6"/>
            </a:solidFill>
            <a:prstDash val="solid"/>
          </a:ln>
        </p:spPr>
      </p:sp>
      <p:sp>
        <p:nvSpPr>
          <p:cNvPr id="17" name="Text 14"/>
          <p:cNvSpPr/>
          <p:nvPr/>
        </p:nvSpPr>
        <p:spPr>
          <a:xfrm>
            <a:off x="4549616" y="5903595"/>
            <a:ext cx="140970" cy="288727"/>
          </a:xfrm>
          <a:prstGeom prst="rect">
            <a:avLst/>
          </a:prstGeom>
          <a:noFill/>
          <a:ln/>
        </p:spPr>
        <p:txBody>
          <a:bodyPr wrap="none" lIns="0" tIns="0" rIns="0" bIns="0" rtlCol="0" anchor="t"/>
          <a:lstStyle/>
          <a:p>
            <a:pPr algn="ctr" indent="0" marL="0">
              <a:lnSpc>
                <a:spcPts val="2250"/>
              </a:lnSpc>
              <a:buNone/>
            </a:pPr>
            <a:r>
              <a:rPr lang="en-US" sz="2250" b="1" dirty="0">
                <a:solidFill>
                  <a:srgbClr val="443728"/>
                </a:solidFill>
                <a:latin typeface="Crimson Pro Bold" pitchFamily="34" charset="0"/>
                <a:ea typeface="Crimson Pro Bold" pitchFamily="34" charset="-122"/>
                <a:cs typeface="Crimson Pro Bold" pitchFamily="34" charset="-120"/>
              </a:rPr>
              <a:t>3</a:t>
            </a:r>
            <a:endParaRPr lang="en-US" sz="2250" dirty="0"/>
          </a:p>
        </p:txBody>
      </p:sp>
      <p:sp>
        <p:nvSpPr>
          <p:cNvPr id="18" name="Text 15"/>
          <p:cNvSpPr/>
          <p:nvPr/>
        </p:nvSpPr>
        <p:spPr>
          <a:xfrm>
            <a:off x="5678924" y="5807273"/>
            <a:ext cx="2406372" cy="300752"/>
          </a:xfrm>
          <a:prstGeom prst="rect">
            <a:avLst/>
          </a:prstGeom>
          <a:noFill/>
          <a:ln/>
        </p:spPr>
        <p:txBody>
          <a:bodyPr wrap="none" lIns="0" tIns="0" rIns="0" bIns="0" rtlCol="0" anchor="t"/>
          <a:lstStyle/>
          <a:p>
            <a:pPr algn="l" indent="0" marL="0">
              <a:lnSpc>
                <a:spcPts val="2350"/>
              </a:lnSpc>
              <a:buNone/>
            </a:pPr>
            <a:r>
              <a:rPr lang="en-US" sz="1850" b="1" dirty="0">
                <a:solidFill>
                  <a:srgbClr val="443728"/>
                </a:solidFill>
                <a:latin typeface="Crimson Pro Bold" pitchFamily="34" charset="0"/>
                <a:ea typeface="Crimson Pro Bold" pitchFamily="34" charset="-122"/>
                <a:cs typeface="Crimson Pro Bold" pitchFamily="34" charset="-120"/>
              </a:rPr>
              <a:t>Düzeltme Stratejileri</a:t>
            </a:r>
            <a:endParaRPr lang="en-US" sz="1850" dirty="0"/>
          </a:p>
        </p:txBody>
      </p:sp>
      <p:sp>
        <p:nvSpPr>
          <p:cNvPr id="19" name="Text 16"/>
          <p:cNvSpPr/>
          <p:nvPr/>
        </p:nvSpPr>
        <p:spPr>
          <a:xfrm>
            <a:off x="5678924" y="6223516"/>
            <a:ext cx="8277701" cy="924044"/>
          </a:xfrm>
          <a:prstGeom prst="rect">
            <a:avLst/>
          </a:prstGeom>
          <a:noFill/>
          <a:ln/>
        </p:spPr>
        <p:txBody>
          <a:bodyPr wrap="square" lIns="0" tIns="0" rIns="0" bIns="0" rtlCol="0" anchor="t"/>
          <a:lstStyle/>
          <a:p>
            <a:pPr algn="l" indent="0" marL="0">
              <a:lnSpc>
                <a:spcPts val="2400"/>
              </a:lnSpc>
              <a:buNone/>
            </a:pPr>
            <a:r>
              <a:rPr lang="en-US" sz="1500" dirty="0">
                <a:solidFill>
                  <a:srgbClr val="443728"/>
                </a:solidFill>
                <a:latin typeface="Open Sans" pitchFamily="34" charset="0"/>
                <a:ea typeface="Open Sans" pitchFamily="34" charset="-122"/>
                <a:cs typeface="Open Sans" pitchFamily="34" charset="-120"/>
              </a:rPr>
              <a:t>Yanlış cevapları düzeltmek için zaman yönetimi çok önemlidir. Her soruyu tamamlamadan önce cevabınızı doğrulamak, zamandan tasarruf etmenize yardımcı olabilir. Bu yöntem, sınav sonucunuzu olumlu yönde etkileyebilir.</a:t>
            </a:r>
            <a:endParaRPr lang="en-US" sz="15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Text 0"/>
          <p:cNvSpPr/>
          <p:nvPr/>
        </p:nvSpPr>
        <p:spPr>
          <a:xfrm>
            <a:off x="793790" y="784503"/>
            <a:ext cx="7302579" cy="708779"/>
          </a:xfrm>
          <a:prstGeom prst="rect">
            <a:avLst/>
          </a:prstGeom>
          <a:noFill/>
          <a:ln/>
        </p:spPr>
        <p:txBody>
          <a:bodyPr wrap="none" lIns="0" tIns="0" rIns="0" bIns="0" rtlCol="0" anchor="t"/>
          <a:lstStyle/>
          <a:p>
            <a:pPr indent="0" marL="0">
              <a:lnSpc>
                <a:spcPts val="5550"/>
              </a:lnSpc>
              <a:buNone/>
            </a:pPr>
            <a:r>
              <a:rPr lang="en-US" sz="4450" b="1" dirty="0">
                <a:solidFill>
                  <a:srgbClr val="443728"/>
                </a:solidFill>
                <a:latin typeface="Crimson Pro Bold" pitchFamily="34" charset="0"/>
                <a:ea typeface="Crimson Pro Bold" pitchFamily="34" charset="-122"/>
                <a:cs typeface="Crimson Pro Bold" pitchFamily="34" charset="-120"/>
              </a:rPr>
              <a:t>Stresle Başa Çıkma Yöntemleri</a:t>
            </a:r>
            <a:endParaRPr lang="en-US" sz="4450" dirty="0"/>
          </a:p>
        </p:txBody>
      </p:sp>
      <p:pic>
        <p:nvPicPr>
          <p:cNvPr id="3" name="Image 0" descr="preencoded.png">    </p:cNvPr>
          <p:cNvPicPr>
            <a:picLocks noChangeAspect="1"/>
          </p:cNvPicPr>
          <p:nvPr/>
        </p:nvPicPr>
        <p:blipFill>
          <a:blip r:embed="rId1"/>
          <a:stretch>
            <a:fillRect/>
          </a:stretch>
        </p:blipFill>
        <p:spPr>
          <a:xfrm>
            <a:off x="793790" y="1946910"/>
            <a:ext cx="4120753" cy="2546747"/>
          </a:xfrm>
          <a:prstGeom prst="rect">
            <a:avLst/>
          </a:prstGeom>
        </p:spPr>
      </p:pic>
      <p:sp>
        <p:nvSpPr>
          <p:cNvPr id="4" name="Text 1"/>
          <p:cNvSpPr/>
          <p:nvPr/>
        </p:nvSpPr>
        <p:spPr>
          <a:xfrm>
            <a:off x="793790" y="4777145"/>
            <a:ext cx="2835235" cy="354330"/>
          </a:xfrm>
          <a:prstGeom prst="rect">
            <a:avLst/>
          </a:prstGeom>
          <a:noFill/>
          <a:ln/>
        </p:spPr>
        <p:txBody>
          <a:bodyPr wrap="none" lIns="0" tIns="0" rIns="0" bIns="0" rtlCol="0" anchor="t"/>
          <a:lstStyle/>
          <a:p>
            <a:pPr algn="l" indent="0" marL="0">
              <a:lnSpc>
                <a:spcPts val="2750"/>
              </a:lnSpc>
              <a:buNone/>
            </a:pPr>
            <a:r>
              <a:rPr lang="en-US" sz="2200" b="1" dirty="0">
                <a:solidFill>
                  <a:srgbClr val="443728"/>
                </a:solidFill>
                <a:latin typeface="Crimson Pro Bold" pitchFamily="34" charset="0"/>
                <a:ea typeface="Crimson Pro Bold" pitchFamily="34" charset="-122"/>
                <a:cs typeface="Crimson Pro Bold" pitchFamily="34" charset="-120"/>
              </a:rPr>
              <a:t>Derin Nefes Alın</a:t>
            </a:r>
            <a:endParaRPr lang="en-US" sz="2200" dirty="0"/>
          </a:p>
        </p:txBody>
      </p:sp>
      <p:sp>
        <p:nvSpPr>
          <p:cNvPr id="5" name="Text 2"/>
          <p:cNvSpPr/>
          <p:nvPr/>
        </p:nvSpPr>
        <p:spPr>
          <a:xfrm>
            <a:off x="793790" y="5267563"/>
            <a:ext cx="4120753" cy="2177415"/>
          </a:xfrm>
          <a:prstGeom prst="rect">
            <a:avLst/>
          </a:prstGeom>
          <a:noFill/>
          <a:ln/>
        </p:spPr>
        <p:txBody>
          <a:bodyPr wrap="square" lIns="0" tIns="0" rIns="0" bIns="0" rtlCol="0" anchor="t"/>
          <a:lstStyle/>
          <a:p>
            <a:pPr algn="l" indent="0" marL="0">
              <a:lnSpc>
                <a:spcPts val="2850"/>
              </a:lnSpc>
              <a:buNone/>
            </a:pPr>
            <a:r>
              <a:rPr lang="en-US" sz="1750" dirty="0">
                <a:solidFill>
                  <a:srgbClr val="443728"/>
                </a:solidFill>
                <a:latin typeface="Open Sans" pitchFamily="34" charset="0"/>
                <a:ea typeface="Open Sans" pitchFamily="34" charset="-122"/>
                <a:cs typeface="Open Sans" pitchFamily="34" charset="-120"/>
              </a:rPr>
              <a:t>Sınav stresini azaltmak için derin nefes alma tekniklerini kullanın. Nefes alıp verirken odaklanın ve rahatlamayı hissedin. Bu, vücudunuzu sakinleştirmeye ve zihninizi odaklamanıza yardımcı olacaktır.</a:t>
            </a:r>
            <a:endParaRPr lang="en-US" sz="1750" dirty="0"/>
          </a:p>
        </p:txBody>
      </p:sp>
      <p:pic>
        <p:nvPicPr>
          <p:cNvPr id="6" name="Image 1" descr="preencoded.png">    </p:cNvPr>
          <p:cNvPicPr>
            <a:picLocks noChangeAspect="1"/>
          </p:cNvPicPr>
          <p:nvPr/>
        </p:nvPicPr>
        <p:blipFill>
          <a:blip r:embed="rId2"/>
          <a:stretch>
            <a:fillRect/>
          </a:stretch>
        </p:blipFill>
        <p:spPr>
          <a:xfrm>
            <a:off x="5254704" y="1946910"/>
            <a:ext cx="4120872" cy="2546866"/>
          </a:xfrm>
          <a:prstGeom prst="rect">
            <a:avLst/>
          </a:prstGeom>
        </p:spPr>
      </p:pic>
      <p:sp>
        <p:nvSpPr>
          <p:cNvPr id="7" name="Text 3"/>
          <p:cNvSpPr/>
          <p:nvPr/>
        </p:nvSpPr>
        <p:spPr>
          <a:xfrm>
            <a:off x="5254704" y="4777264"/>
            <a:ext cx="3082290" cy="354330"/>
          </a:xfrm>
          <a:prstGeom prst="rect">
            <a:avLst/>
          </a:prstGeom>
          <a:noFill/>
          <a:ln/>
        </p:spPr>
        <p:txBody>
          <a:bodyPr wrap="none" lIns="0" tIns="0" rIns="0" bIns="0" rtlCol="0" anchor="t"/>
          <a:lstStyle/>
          <a:p>
            <a:pPr algn="l" indent="0" marL="0">
              <a:lnSpc>
                <a:spcPts val="2750"/>
              </a:lnSpc>
              <a:buNone/>
            </a:pPr>
            <a:r>
              <a:rPr lang="en-US" sz="2200" b="1" dirty="0">
                <a:solidFill>
                  <a:srgbClr val="443728"/>
                </a:solidFill>
                <a:latin typeface="Crimson Pro Bold" pitchFamily="34" charset="0"/>
                <a:ea typeface="Crimson Pro Bold" pitchFamily="34" charset="-122"/>
                <a:cs typeface="Crimson Pro Bold" pitchFamily="34" charset="-120"/>
              </a:rPr>
              <a:t>Kendinize Zaman Tanıyın</a:t>
            </a:r>
            <a:endParaRPr lang="en-US" sz="2200" dirty="0"/>
          </a:p>
        </p:txBody>
      </p:sp>
      <p:sp>
        <p:nvSpPr>
          <p:cNvPr id="8" name="Text 4"/>
          <p:cNvSpPr/>
          <p:nvPr/>
        </p:nvSpPr>
        <p:spPr>
          <a:xfrm>
            <a:off x="5254704" y="5267682"/>
            <a:ext cx="4120872" cy="2177415"/>
          </a:xfrm>
          <a:prstGeom prst="rect">
            <a:avLst/>
          </a:prstGeom>
          <a:noFill/>
          <a:ln/>
        </p:spPr>
        <p:txBody>
          <a:bodyPr wrap="square" lIns="0" tIns="0" rIns="0" bIns="0" rtlCol="0" anchor="t"/>
          <a:lstStyle/>
          <a:p>
            <a:pPr algn="l" indent="0" marL="0">
              <a:lnSpc>
                <a:spcPts val="2850"/>
              </a:lnSpc>
              <a:buNone/>
            </a:pPr>
            <a:r>
              <a:rPr lang="en-US" sz="1750" dirty="0">
                <a:solidFill>
                  <a:srgbClr val="443728"/>
                </a:solidFill>
                <a:latin typeface="Open Sans" pitchFamily="34" charset="0"/>
                <a:ea typeface="Open Sans" pitchFamily="34" charset="-122"/>
                <a:cs typeface="Open Sans" pitchFamily="34" charset="-120"/>
              </a:rPr>
              <a:t>Panik yapmayın! Hızlıca cevap bulmaya çalışmak, daha fazla stres yaratabilir. Soruları dikkatlice okuyun ve kendinize yeterli zaman tanıyın. Bu, hataları azaltmanıza ve daha sakin bir şekilde çalışmanıza yardımcı olacaktır.</a:t>
            </a:r>
            <a:endParaRPr lang="en-US" sz="1750" dirty="0"/>
          </a:p>
        </p:txBody>
      </p:sp>
      <p:pic>
        <p:nvPicPr>
          <p:cNvPr id="9" name="Image 2" descr="preencoded.png">    </p:cNvPr>
          <p:cNvPicPr>
            <a:picLocks noChangeAspect="1"/>
          </p:cNvPicPr>
          <p:nvPr/>
        </p:nvPicPr>
        <p:blipFill>
          <a:blip r:embed="rId3"/>
          <a:stretch>
            <a:fillRect/>
          </a:stretch>
        </p:blipFill>
        <p:spPr>
          <a:xfrm>
            <a:off x="9715738" y="1946910"/>
            <a:ext cx="4120753" cy="2546747"/>
          </a:xfrm>
          <a:prstGeom prst="rect">
            <a:avLst/>
          </a:prstGeom>
        </p:spPr>
      </p:pic>
      <p:sp>
        <p:nvSpPr>
          <p:cNvPr id="10" name="Text 5"/>
          <p:cNvSpPr/>
          <p:nvPr/>
        </p:nvSpPr>
        <p:spPr>
          <a:xfrm>
            <a:off x="9715738" y="4777145"/>
            <a:ext cx="2835235" cy="354330"/>
          </a:xfrm>
          <a:prstGeom prst="rect">
            <a:avLst/>
          </a:prstGeom>
          <a:noFill/>
          <a:ln/>
        </p:spPr>
        <p:txBody>
          <a:bodyPr wrap="none" lIns="0" tIns="0" rIns="0" bIns="0" rtlCol="0" anchor="t"/>
          <a:lstStyle/>
          <a:p>
            <a:pPr algn="l" indent="0" marL="0">
              <a:lnSpc>
                <a:spcPts val="2750"/>
              </a:lnSpc>
              <a:buNone/>
            </a:pPr>
            <a:r>
              <a:rPr lang="en-US" sz="2200" b="1" dirty="0">
                <a:solidFill>
                  <a:srgbClr val="443728"/>
                </a:solidFill>
                <a:latin typeface="Crimson Pro Bold" pitchFamily="34" charset="0"/>
                <a:ea typeface="Crimson Pro Bold" pitchFamily="34" charset="-122"/>
                <a:cs typeface="Crimson Pro Bold" pitchFamily="34" charset="-120"/>
              </a:rPr>
              <a:t>Olumlu Düşünün</a:t>
            </a:r>
            <a:endParaRPr lang="en-US" sz="2200" dirty="0"/>
          </a:p>
        </p:txBody>
      </p:sp>
      <p:sp>
        <p:nvSpPr>
          <p:cNvPr id="11" name="Text 6"/>
          <p:cNvSpPr/>
          <p:nvPr/>
        </p:nvSpPr>
        <p:spPr>
          <a:xfrm>
            <a:off x="9715738" y="5267563"/>
            <a:ext cx="4120753" cy="2177415"/>
          </a:xfrm>
          <a:prstGeom prst="rect">
            <a:avLst/>
          </a:prstGeom>
          <a:noFill/>
          <a:ln/>
        </p:spPr>
        <p:txBody>
          <a:bodyPr wrap="square" lIns="0" tIns="0" rIns="0" bIns="0" rtlCol="0" anchor="t"/>
          <a:lstStyle/>
          <a:p>
            <a:pPr algn="l" indent="0" marL="0">
              <a:lnSpc>
                <a:spcPts val="2850"/>
              </a:lnSpc>
              <a:buNone/>
            </a:pPr>
            <a:r>
              <a:rPr lang="en-US" sz="1750" dirty="0">
                <a:solidFill>
                  <a:srgbClr val="443728"/>
                </a:solidFill>
                <a:latin typeface="Open Sans" pitchFamily="34" charset="0"/>
                <a:ea typeface="Open Sans" pitchFamily="34" charset="-122"/>
                <a:cs typeface="Open Sans" pitchFamily="34" charset="-120"/>
              </a:rPr>
              <a:t>Sınavdan önce olumlu düşüncelerle kendinizi motive edin. Kendinize güvenin ve başarabileceğinizi hatırlayın. Olumlu düşünceler, stres seviyenizi düşürerek performansınızı artıracaktır.</a:t>
            </a:r>
            <a:endParaRPr lang="en-US" sz="175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sp>
        <p:nvSpPr>
          <p:cNvPr id="2" name="Text 0"/>
          <p:cNvSpPr/>
          <p:nvPr/>
        </p:nvSpPr>
        <p:spPr>
          <a:xfrm>
            <a:off x="793790" y="1082635"/>
            <a:ext cx="8064460" cy="708779"/>
          </a:xfrm>
          <a:prstGeom prst="rect">
            <a:avLst/>
          </a:prstGeom>
          <a:noFill/>
          <a:ln/>
        </p:spPr>
        <p:txBody>
          <a:bodyPr wrap="none" lIns="0" tIns="0" rIns="0" bIns="0" rtlCol="0" anchor="t"/>
          <a:lstStyle/>
          <a:p>
            <a:pPr indent="0" marL="0">
              <a:lnSpc>
                <a:spcPts val="5550"/>
              </a:lnSpc>
              <a:buNone/>
            </a:pPr>
            <a:r>
              <a:rPr lang="en-US" sz="4450" b="1" dirty="0">
                <a:solidFill>
                  <a:srgbClr val="443728"/>
                </a:solidFill>
                <a:latin typeface="Crimson Pro Bold" pitchFamily="34" charset="0"/>
                <a:ea typeface="Crimson Pro Bold" pitchFamily="34" charset="-122"/>
                <a:cs typeface="Crimson Pro Bold" pitchFamily="34" charset="-120"/>
              </a:rPr>
              <a:t>Özgüven ve Motivasyonu Koruma</a:t>
            </a:r>
            <a:endParaRPr lang="en-US" sz="4450" dirty="0"/>
          </a:p>
        </p:txBody>
      </p:sp>
      <p:sp>
        <p:nvSpPr>
          <p:cNvPr id="3" name="Text 1"/>
          <p:cNvSpPr/>
          <p:nvPr/>
        </p:nvSpPr>
        <p:spPr>
          <a:xfrm>
            <a:off x="793790" y="2358390"/>
            <a:ext cx="2835235" cy="354330"/>
          </a:xfrm>
          <a:prstGeom prst="rect">
            <a:avLst/>
          </a:prstGeom>
          <a:noFill/>
          <a:ln/>
        </p:spPr>
        <p:txBody>
          <a:bodyPr wrap="none" lIns="0" tIns="0" rIns="0" bIns="0" rtlCol="0" anchor="t"/>
          <a:lstStyle/>
          <a:p>
            <a:pPr indent="0" marL="0">
              <a:lnSpc>
                <a:spcPts val="2750"/>
              </a:lnSpc>
              <a:buNone/>
            </a:pPr>
            <a:r>
              <a:rPr lang="en-US" sz="2200" b="1" dirty="0">
                <a:solidFill>
                  <a:srgbClr val="443728"/>
                </a:solidFill>
                <a:latin typeface="Crimson Pro Bold" pitchFamily="34" charset="0"/>
                <a:ea typeface="Crimson Pro Bold" pitchFamily="34" charset="-122"/>
                <a:cs typeface="Crimson Pro Bold" pitchFamily="34" charset="-120"/>
              </a:rPr>
              <a:t>Başarıya Odaklanın</a:t>
            </a:r>
            <a:endParaRPr lang="en-US" sz="2200" dirty="0"/>
          </a:p>
        </p:txBody>
      </p:sp>
      <p:sp>
        <p:nvSpPr>
          <p:cNvPr id="4" name="Text 2"/>
          <p:cNvSpPr/>
          <p:nvPr/>
        </p:nvSpPr>
        <p:spPr>
          <a:xfrm>
            <a:off x="793790" y="2939534"/>
            <a:ext cx="6244709" cy="1814513"/>
          </a:xfrm>
          <a:prstGeom prst="rect">
            <a:avLst/>
          </a:prstGeom>
          <a:noFill/>
          <a:ln/>
        </p:spPr>
        <p:txBody>
          <a:bodyPr wrap="square" lIns="0" tIns="0" rIns="0" bIns="0" rtlCol="0" anchor="t"/>
          <a:lstStyle/>
          <a:p>
            <a:pPr indent="0" marL="0">
              <a:lnSpc>
                <a:spcPts val="2850"/>
              </a:lnSpc>
              <a:buNone/>
            </a:pPr>
            <a:r>
              <a:rPr lang="en-US" sz="1750" dirty="0">
                <a:solidFill>
                  <a:srgbClr val="443728"/>
                </a:solidFill>
                <a:latin typeface="Open Sans" pitchFamily="34" charset="0"/>
                <a:ea typeface="Open Sans" pitchFamily="34" charset="-122"/>
                <a:cs typeface="Open Sans" pitchFamily="34" charset="-120"/>
              </a:rPr>
              <a:t>Sınavın zorlukları karşısında özgüveninizi kaybetmeyin. Kendinize güvenin ve çabalarınızın karşılığını alacağınızı unutmayın. Özgüven, daha iyi konsantre olmanıza ve stresle daha etkili bir şekilde başa çıkmanıza yardımcı olacaktır.</a:t>
            </a:r>
            <a:endParaRPr lang="en-US" sz="1750" dirty="0"/>
          </a:p>
        </p:txBody>
      </p:sp>
      <p:pic>
        <p:nvPicPr>
          <p:cNvPr id="5" name="Image 0" descr="preencoded.png">    </p:cNvPr>
          <p:cNvPicPr>
            <a:picLocks noChangeAspect="1"/>
          </p:cNvPicPr>
          <p:nvPr/>
        </p:nvPicPr>
        <p:blipFill>
          <a:blip r:embed="rId1"/>
          <a:stretch>
            <a:fillRect/>
          </a:stretch>
        </p:blipFill>
        <p:spPr>
          <a:xfrm>
            <a:off x="7599521" y="2386727"/>
            <a:ext cx="4082891" cy="2268260"/>
          </a:xfrm>
          <a:prstGeom prst="rect">
            <a:avLst/>
          </a:prstGeom>
        </p:spPr>
      </p:pic>
      <p:sp>
        <p:nvSpPr>
          <p:cNvPr id="6" name="Text 3"/>
          <p:cNvSpPr/>
          <p:nvPr/>
        </p:nvSpPr>
        <p:spPr>
          <a:xfrm>
            <a:off x="7599521" y="4910138"/>
            <a:ext cx="2854166" cy="354330"/>
          </a:xfrm>
          <a:prstGeom prst="rect">
            <a:avLst/>
          </a:prstGeom>
          <a:noFill/>
          <a:ln/>
        </p:spPr>
        <p:txBody>
          <a:bodyPr wrap="none" lIns="0" tIns="0" rIns="0" bIns="0" rtlCol="0" anchor="t"/>
          <a:lstStyle/>
          <a:p>
            <a:pPr indent="0" marL="0">
              <a:lnSpc>
                <a:spcPts val="2750"/>
              </a:lnSpc>
              <a:buNone/>
            </a:pPr>
            <a:r>
              <a:rPr lang="en-US" sz="2200" b="1" dirty="0">
                <a:solidFill>
                  <a:srgbClr val="443728"/>
                </a:solidFill>
                <a:latin typeface="Crimson Pro Bold" pitchFamily="34" charset="0"/>
                <a:ea typeface="Crimson Pro Bold" pitchFamily="34" charset="-122"/>
                <a:cs typeface="Crimson Pro Bold" pitchFamily="34" charset="-120"/>
              </a:rPr>
              <a:t>Hedeflerinizi Hatırlayın</a:t>
            </a:r>
            <a:endParaRPr lang="en-US" sz="2200" dirty="0"/>
          </a:p>
        </p:txBody>
      </p:sp>
      <p:sp>
        <p:nvSpPr>
          <p:cNvPr id="7" name="Text 4"/>
          <p:cNvSpPr/>
          <p:nvPr/>
        </p:nvSpPr>
        <p:spPr>
          <a:xfrm>
            <a:off x="7599521" y="5491282"/>
            <a:ext cx="6244709" cy="1451610"/>
          </a:xfrm>
          <a:prstGeom prst="rect">
            <a:avLst/>
          </a:prstGeom>
          <a:noFill/>
          <a:ln/>
        </p:spPr>
        <p:txBody>
          <a:bodyPr wrap="square" lIns="0" tIns="0" rIns="0" bIns="0" rtlCol="0" anchor="t"/>
          <a:lstStyle/>
          <a:p>
            <a:pPr indent="0" marL="0">
              <a:lnSpc>
                <a:spcPts val="2850"/>
              </a:lnSpc>
              <a:buNone/>
            </a:pPr>
            <a:r>
              <a:rPr lang="en-US" sz="1750" dirty="0">
                <a:solidFill>
                  <a:srgbClr val="443728"/>
                </a:solidFill>
                <a:latin typeface="Open Sans" pitchFamily="34" charset="0"/>
                <a:ea typeface="Open Sans" pitchFamily="34" charset="-122"/>
                <a:cs typeface="Open Sans" pitchFamily="34" charset="-120"/>
              </a:rPr>
              <a:t>Sınav neden önemli? Hedeflerinize ulaşmak için bu sınavı geçmeniz gerekiyor. Sınav anında kendinize neden bu sınavı geçtiğiniz ve başarılı olmanız gereken sebepleri hatırlatın. Motivasyonunuzu yüksek tutun.</a:t>
            </a:r>
            <a:endParaRPr lang="en-US" sz="175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sp>
        <p:nvSpPr>
          <p:cNvPr id="2" name="Text 0"/>
          <p:cNvSpPr/>
          <p:nvPr/>
        </p:nvSpPr>
        <p:spPr>
          <a:xfrm>
            <a:off x="629126" y="594598"/>
            <a:ext cx="8631079" cy="561737"/>
          </a:xfrm>
          <a:prstGeom prst="rect">
            <a:avLst/>
          </a:prstGeom>
          <a:noFill/>
          <a:ln/>
        </p:spPr>
        <p:txBody>
          <a:bodyPr wrap="none" lIns="0" tIns="0" rIns="0" bIns="0" rtlCol="0" anchor="t"/>
          <a:lstStyle/>
          <a:p>
            <a:pPr indent="0" marL="0">
              <a:lnSpc>
                <a:spcPts val="4400"/>
              </a:lnSpc>
              <a:buNone/>
            </a:pPr>
            <a:r>
              <a:rPr lang="en-US" sz="3500" b="1" dirty="0">
                <a:solidFill>
                  <a:srgbClr val="443728"/>
                </a:solidFill>
                <a:latin typeface="Crimson Pro Bold" pitchFamily="34" charset="0"/>
                <a:ea typeface="Crimson Pro Bold" pitchFamily="34" charset="-122"/>
                <a:cs typeface="Crimson Pro Bold" pitchFamily="34" charset="-120"/>
              </a:rPr>
              <a:t>Sınav Sonrası Değerlendirme ve Gelişim Planı</a:t>
            </a:r>
            <a:endParaRPr lang="en-US" sz="3500" dirty="0"/>
          </a:p>
        </p:txBody>
      </p:sp>
      <p:sp>
        <p:nvSpPr>
          <p:cNvPr id="3" name="Text 1"/>
          <p:cNvSpPr/>
          <p:nvPr/>
        </p:nvSpPr>
        <p:spPr>
          <a:xfrm>
            <a:off x="629126" y="1515785"/>
            <a:ext cx="13372148" cy="575310"/>
          </a:xfrm>
          <a:prstGeom prst="rect">
            <a:avLst/>
          </a:prstGeom>
          <a:noFill/>
          <a:ln/>
        </p:spPr>
        <p:txBody>
          <a:bodyPr wrap="square" lIns="0" tIns="0" rIns="0" bIns="0" rtlCol="0" anchor="t"/>
          <a:lstStyle/>
          <a:p>
            <a:pPr indent="0" marL="0">
              <a:lnSpc>
                <a:spcPts val="2250"/>
              </a:lnSpc>
              <a:buNone/>
            </a:pPr>
            <a:r>
              <a:rPr lang="en-US" sz="1400" dirty="0">
                <a:solidFill>
                  <a:srgbClr val="443728"/>
                </a:solidFill>
                <a:latin typeface="Open Sans" pitchFamily="34" charset="0"/>
                <a:ea typeface="Open Sans" pitchFamily="34" charset="-122"/>
                <a:cs typeface="Open Sans" pitchFamily="34" charset="-120"/>
              </a:rPr>
              <a:t>Sınav sonrası değerlendirme, gelecekteki performansınızı iyileştirmek için paha biçilmez bir fırsattır. Doğru bir değerlendirme, güçlü yönlerinizi ve zayıf yönlerinizi belirlemenize yardımcı olur. Bu bilgiler, gelecekteki sınavlara daha iyi hazırlanmanıza ve performansınızı optimize etmenize olanak tanır.</a:t>
            </a:r>
            <a:endParaRPr lang="en-US" sz="1400" dirty="0"/>
          </a:p>
        </p:txBody>
      </p:sp>
      <p:pic>
        <p:nvPicPr>
          <p:cNvPr id="4" name="Image 0" descr="preencoded.png">    </p:cNvPr>
          <p:cNvPicPr>
            <a:picLocks noChangeAspect="1"/>
          </p:cNvPicPr>
          <p:nvPr/>
        </p:nvPicPr>
        <p:blipFill>
          <a:blip r:embed="rId1"/>
          <a:stretch>
            <a:fillRect/>
          </a:stretch>
        </p:blipFill>
        <p:spPr>
          <a:xfrm>
            <a:off x="3144679" y="2293263"/>
            <a:ext cx="1654731" cy="1035487"/>
          </a:xfrm>
          <a:prstGeom prst="rect">
            <a:avLst/>
          </a:prstGeom>
        </p:spPr>
      </p:pic>
      <p:sp>
        <p:nvSpPr>
          <p:cNvPr id="5" name="Text 2"/>
          <p:cNvSpPr/>
          <p:nvPr/>
        </p:nvSpPr>
        <p:spPr>
          <a:xfrm>
            <a:off x="3929896" y="2759631"/>
            <a:ext cx="84058" cy="359450"/>
          </a:xfrm>
          <a:prstGeom prst="rect">
            <a:avLst/>
          </a:prstGeom>
          <a:noFill/>
          <a:ln/>
        </p:spPr>
        <p:txBody>
          <a:bodyPr wrap="none" lIns="0" tIns="0" rIns="0" bIns="0" rtlCol="0" anchor="t"/>
          <a:lstStyle/>
          <a:p>
            <a:pPr algn="ctr" indent="0" marL="0">
              <a:lnSpc>
                <a:spcPts val="2800"/>
              </a:lnSpc>
              <a:buNone/>
            </a:pPr>
            <a:r>
              <a:rPr lang="en-US" sz="1750" b="1" dirty="0">
                <a:solidFill>
                  <a:srgbClr val="443728"/>
                </a:solidFill>
                <a:latin typeface="Crimson Pro Bold" pitchFamily="34" charset="0"/>
                <a:ea typeface="Crimson Pro Bold" pitchFamily="34" charset="-122"/>
                <a:cs typeface="Crimson Pro Bold" pitchFamily="34" charset="-120"/>
              </a:rPr>
              <a:t>1</a:t>
            </a:r>
            <a:endParaRPr lang="en-US" sz="1750" dirty="0"/>
          </a:p>
        </p:txBody>
      </p:sp>
      <p:sp>
        <p:nvSpPr>
          <p:cNvPr id="6" name="Text 3"/>
          <p:cNvSpPr/>
          <p:nvPr/>
        </p:nvSpPr>
        <p:spPr>
          <a:xfrm>
            <a:off x="4979075" y="2472928"/>
            <a:ext cx="2246948" cy="280749"/>
          </a:xfrm>
          <a:prstGeom prst="rect">
            <a:avLst/>
          </a:prstGeom>
          <a:noFill/>
          <a:ln/>
        </p:spPr>
        <p:txBody>
          <a:bodyPr wrap="none" lIns="0" tIns="0" rIns="0" bIns="0" rtlCol="0" anchor="t"/>
          <a:lstStyle/>
          <a:p>
            <a:pPr algn="l" indent="0" marL="0">
              <a:lnSpc>
                <a:spcPts val="2200"/>
              </a:lnSpc>
              <a:buNone/>
            </a:pPr>
            <a:r>
              <a:rPr lang="en-US" sz="1750" b="1" dirty="0">
                <a:solidFill>
                  <a:srgbClr val="443728"/>
                </a:solidFill>
                <a:latin typeface="Crimson Pro Bold" pitchFamily="34" charset="0"/>
                <a:ea typeface="Crimson Pro Bold" pitchFamily="34" charset="-122"/>
                <a:cs typeface="Crimson Pro Bold" pitchFamily="34" charset="-120"/>
              </a:rPr>
              <a:t>Analiz Et</a:t>
            </a:r>
            <a:endParaRPr lang="en-US" sz="1750" dirty="0"/>
          </a:p>
        </p:txBody>
      </p:sp>
      <p:sp>
        <p:nvSpPr>
          <p:cNvPr id="7" name="Text 4"/>
          <p:cNvSpPr/>
          <p:nvPr/>
        </p:nvSpPr>
        <p:spPr>
          <a:xfrm>
            <a:off x="4979075" y="2861429"/>
            <a:ext cx="3974068" cy="287655"/>
          </a:xfrm>
          <a:prstGeom prst="rect">
            <a:avLst/>
          </a:prstGeom>
          <a:noFill/>
          <a:ln/>
        </p:spPr>
        <p:txBody>
          <a:bodyPr wrap="none" lIns="0" tIns="0" rIns="0" bIns="0" rtlCol="0" anchor="t"/>
          <a:lstStyle/>
          <a:p>
            <a:pPr algn="l" indent="0" marL="0">
              <a:lnSpc>
                <a:spcPts val="2250"/>
              </a:lnSpc>
              <a:buNone/>
            </a:pPr>
            <a:r>
              <a:rPr lang="en-US" sz="1400" dirty="0">
                <a:solidFill>
                  <a:srgbClr val="443728"/>
                </a:solidFill>
                <a:latin typeface="Open Sans" pitchFamily="34" charset="0"/>
                <a:ea typeface="Open Sans" pitchFamily="34" charset="-122"/>
                <a:cs typeface="Open Sans" pitchFamily="34" charset="-120"/>
              </a:rPr>
              <a:t>Sınavda iyi ve kötü yaptığınız konuları belirleyin.</a:t>
            </a:r>
            <a:endParaRPr lang="en-US" sz="1400" dirty="0"/>
          </a:p>
        </p:txBody>
      </p:sp>
      <p:sp>
        <p:nvSpPr>
          <p:cNvPr id="8" name="Shape 5"/>
          <p:cNvSpPr/>
          <p:nvPr/>
        </p:nvSpPr>
        <p:spPr>
          <a:xfrm>
            <a:off x="4844296" y="3341608"/>
            <a:ext cx="9112091" cy="11430"/>
          </a:xfrm>
          <a:prstGeom prst="roundRect">
            <a:avLst>
              <a:gd name="adj" fmla="val 660554"/>
            </a:avLst>
          </a:prstGeom>
          <a:solidFill>
            <a:srgbClr val="D1C8C6"/>
          </a:solidFill>
          <a:ln/>
        </p:spPr>
      </p:sp>
      <p:pic>
        <p:nvPicPr>
          <p:cNvPr id="9" name="Image 1" descr="preencoded.png">    </p:cNvPr>
          <p:cNvPicPr>
            <a:picLocks noChangeAspect="1"/>
          </p:cNvPicPr>
          <p:nvPr/>
        </p:nvPicPr>
        <p:blipFill>
          <a:blip r:embed="rId2"/>
          <a:stretch>
            <a:fillRect/>
          </a:stretch>
        </p:blipFill>
        <p:spPr>
          <a:xfrm>
            <a:off x="2317313" y="3373636"/>
            <a:ext cx="3309580" cy="1035487"/>
          </a:xfrm>
          <a:prstGeom prst="rect">
            <a:avLst/>
          </a:prstGeom>
        </p:spPr>
      </p:pic>
      <p:sp>
        <p:nvSpPr>
          <p:cNvPr id="10" name="Text 6"/>
          <p:cNvSpPr/>
          <p:nvPr/>
        </p:nvSpPr>
        <p:spPr>
          <a:xfrm>
            <a:off x="3914775" y="3711654"/>
            <a:ext cx="114538" cy="359450"/>
          </a:xfrm>
          <a:prstGeom prst="rect">
            <a:avLst/>
          </a:prstGeom>
          <a:noFill/>
          <a:ln/>
        </p:spPr>
        <p:txBody>
          <a:bodyPr wrap="none" lIns="0" tIns="0" rIns="0" bIns="0" rtlCol="0" anchor="t"/>
          <a:lstStyle/>
          <a:p>
            <a:pPr algn="ctr" indent="0" marL="0">
              <a:lnSpc>
                <a:spcPts val="2800"/>
              </a:lnSpc>
              <a:buNone/>
            </a:pPr>
            <a:r>
              <a:rPr lang="en-US" sz="1750" b="1" dirty="0">
                <a:solidFill>
                  <a:srgbClr val="443728"/>
                </a:solidFill>
                <a:latin typeface="Crimson Pro Bold" pitchFamily="34" charset="0"/>
                <a:ea typeface="Crimson Pro Bold" pitchFamily="34" charset="-122"/>
                <a:cs typeface="Crimson Pro Bold" pitchFamily="34" charset="-120"/>
              </a:rPr>
              <a:t>2</a:t>
            </a:r>
            <a:endParaRPr lang="en-US" sz="1750" dirty="0"/>
          </a:p>
        </p:txBody>
      </p:sp>
      <p:sp>
        <p:nvSpPr>
          <p:cNvPr id="11" name="Text 7"/>
          <p:cNvSpPr/>
          <p:nvPr/>
        </p:nvSpPr>
        <p:spPr>
          <a:xfrm>
            <a:off x="5806559" y="3553301"/>
            <a:ext cx="2246948" cy="280749"/>
          </a:xfrm>
          <a:prstGeom prst="rect">
            <a:avLst/>
          </a:prstGeom>
          <a:noFill/>
          <a:ln/>
        </p:spPr>
        <p:txBody>
          <a:bodyPr wrap="none" lIns="0" tIns="0" rIns="0" bIns="0" rtlCol="0" anchor="t"/>
          <a:lstStyle/>
          <a:p>
            <a:pPr algn="l" indent="0" marL="0">
              <a:lnSpc>
                <a:spcPts val="2200"/>
              </a:lnSpc>
              <a:buNone/>
            </a:pPr>
            <a:r>
              <a:rPr lang="en-US" sz="1750" b="1" dirty="0">
                <a:solidFill>
                  <a:srgbClr val="443728"/>
                </a:solidFill>
                <a:latin typeface="Crimson Pro Bold" pitchFamily="34" charset="0"/>
                <a:ea typeface="Crimson Pro Bold" pitchFamily="34" charset="-122"/>
                <a:cs typeface="Crimson Pro Bold" pitchFamily="34" charset="-120"/>
              </a:rPr>
              <a:t>Geliştir</a:t>
            </a:r>
            <a:endParaRPr lang="en-US" sz="1750" dirty="0"/>
          </a:p>
        </p:txBody>
      </p:sp>
      <p:sp>
        <p:nvSpPr>
          <p:cNvPr id="12" name="Text 8"/>
          <p:cNvSpPr/>
          <p:nvPr/>
        </p:nvSpPr>
        <p:spPr>
          <a:xfrm>
            <a:off x="5806559" y="3941802"/>
            <a:ext cx="4422934" cy="287655"/>
          </a:xfrm>
          <a:prstGeom prst="rect">
            <a:avLst/>
          </a:prstGeom>
          <a:noFill/>
          <a:ln/>
        </p:spPr>
        <p:txBody>
          <a:bodyPr wrap="none" lIns="0" tIns="0" rIns="0" bIns="0" rtlCol="0" anchor="t"/>
          <a:lstStyle/>
          <a:p>
            <a:pPr algn="l" indent="0" marL="0">
              <a:lnSpc>
                <a:spcPts val="2250"/>
              </a:lnSpc>
              <a:buNone/>
            </a:pPr>
            <a:r>
              <a:rPr lang="en-US" sz="1400" dirty="0">
                <a:solidFill>
                  <a:srgbClr val="443728"/>
                </a:solidFill>
                <a:latin typeface="Open Sans" pitchFamily="34" charset="0"/>
                <a:ea typeface="Open Sans" pitchFamily="34" charset="-122"/>
                <a:cs typeface="Open Sans" pitchFamily="34" charset="-120"/>
              </a:rPr>
              <a:t>Zayıf yönlerinizi güçlendirmek için bir plan oluşturun.</a:t>
            </a:r>
            <a:endParaRPr lang="en-US" sz="1400" dirty="0"/>
          </a:p>
        </p:txBody>
      </p:sp>
      <p:sp>
        <p:nvSpPr>
          <p:cNvPr id="13" name="Shape 9"/>
          <p:cNvSpPr/>
          <p:nvPr/>
        </p:nvSpPr>
        <p:spPr>
          <a:xfrm>
            <a:off x="5671780" y="4421981"/>
            <a:ext cx="8284607" cy="11430"/>
          </a:xfrm>
          <a:prstGeom prst="roundRect">
            <a:avLst>
              <a:gd name="adj" fmla="val 660554"/>
            </a:avLst>
          </a:prstGeom>
          <a:solidFill>
            <a:srgbClr val="D1C8C6"/>
          </a:solidFill>
          <a:ln/>
        </p:spPr>
      </p:sp>
      <p:pic>
        <p:nvPicPr>
          <p:cNvPr id="14" name="Image 2" descr="preencoded.png">    </p:cNvPr>
          <p:cNvPicPr>
            <a:picLocks noChangeAspect="1"/>
          </p:cNvPicPr>
          <p:nvPr/>
        </p:nvPicPr>
        <p:blipFill>
          <a:blip r:embed="rId3"/>
          <a:stretch>
            <a:fillRect/>
          </a:stretch>
        </p:blipFill>
        <p:spPr>
          <a:xfrm>
            <a:off x="1489948" y="4454009"/>
            <a:ext cx="4964311" cy="1035487"/>
          </a:xfrm>
          <a:prstGeom prst="rect">
            <a:avLst/>
          </a:prstGeom>
        </p:spPr>
      </p:pic>
      <p:sp>
        <p:nvSpPr>
          <p:cNvPr id="15" name="Text 10"/>
          <p:cNvSpPr/>
          <p:nvPr/>
        </p:nvSpPr>
        <p:spPr>
          <a:xfrm>
            <a:off x="3917156" y="4792028"/>
            <a:ext cx="109657" cy="359450"/>
          </a:xfrm>
          <a:prstGeom prst="rect">
            <a:avLst/>
          </a:prstGeom>
          <a:noFill/>
          <a:ln/>
        </p:spPr>
        <p:txBody>
          <a:bodyPr wrap="none" lIns="0" tIns="0" rIns="0" bIns="0" rtlCol="0" anchor="t"/>
          <a:lstStyle/>
          <a:p>
            <a:pPr algn="ctr" indent="0" marL="0">
              <a:lnSpc>
                <a:spcPts val="2800"/>
              </a:lnSpc>
              <a:buNone/>
            </a:pPr>
            <a:r>
              <a:rPr lang="en-US" sz="1750" b="1" dirty="0">
                <a:solidFill>
                  <a:srgbClr val="443728"/>
                </a:solidFill>
                <a:latin typeface="Crimson Pro Bold" pitchFamily="34" charset="0"/>
                <a:ea typeface="Crimson Pro Bold" pitchFamily="34" charset="-122"/>
                <a:cs typeface="Crimson Pro Bold" pitchFamily="34" charset="-120"/>
              </a:rPr>
              <a:t>3</a:t>
            </a:r>
            <a:endParaRPr lang="en-US" sz="1750" dirty="0"/>
          </a:p>
        </p:txBody>
      </p:sp>
      <p:sp>
        <p:nvSpPr>
          <p:cNvPr id="16" name="Text 11"/>
          <p:cNvSpPr/>
          <p:nvPr/>
        </p:nvSpPr>
        <p:spPr>
          <a:xfrm>
            <a:off x="6633924" y="4633674"/>
            <a:ext cx="2246948" cy="280749"/>
          </a:xfrm>
          <a:prstGeom prst="rect">
            <a:avLst/>
          </a:prstGeom>
          <a:noFill/>
          <a:ln/>
        </p:spPr>
        <p:txBody>
          <a:bodyPr wrap="none" lIns="0" tIns="0" rIns="0" bIns="0" rtlCol="0" anchor="t"/>
          <a:lstStyle/>
          <a:p>
            <a:pPr algn="l" indent="0" marL="0">
              <a:lnSpc>
                <a:spcPts val="2200"/>
              </a:lnSpc>
              <a:buNone/>
            </a:pPr>
            <a:r>
              <a:rPr lang="en-US" sz="1750" b="1" dirty="0">
                <a:solidFill>
                  <a:srgbClr val="443728"/>
                </a:solidFill>
                <a:latin typeface="Crimson Pro Bold" pitchFamily="34" charset="0"/>
                <a:ea typeface="Crimson Pro Bold" pitchFamily="34" charset="-122"/>
                <a:cs typeface="Crimson Pro Bold" pitchFamily="34" charset="-120"/>
              </a:rPr>
              <a:t>Uygula</a:t>
            </a:r>
            <a:endParaRPr lang="en-US" sz="1750" dirty="0"/>
          </a:p>
        </p:txBody>
      </p:sp>
      <p:sp>
        <p:nvSpPr>
          <p:cNvPr id="17" name="Text 12"/>
          <p:cNvSpPr/>
          <p:nvPr/>
        </p:nvSpPr>
        <p:spPr>
          <a:xfrm>
            <a:off x="6633924" y="5022175"/>
            <a:ext cx="4375309" cy="287655"/>
          </a:xfrm>
          <a:prstGeom prst="rect">
            <a:avLst/>
          </a:prstGeom>
          <a:noFill/>
          <a:ln/>
        </p:spPr>
        <p:txBody>
          <a:bodyPr wrap="none" lIns="0" tIns="0" rIns="0" bIns="0" rtlCol="0" anchor="t"/>
          <a:lstStyle/>
          <a:p>
            <a:pPr algn="l" indent="0" marL="0">
              <a:lnSpc>
                <a:spcPts val="2250"/>
              </a:lnSpc>
              <a:buNone/>
            </a:pPr>
            <a:r>
              <a:rPr lang="en-US" sz="1400" dirty="0">
                <a:solidFill>
                  <a:srgbClr val="443728"/>
                </a:solidFill>
                <a:latin typeface="Open Sans" pitchFamily="34" charset="0"/>
                <a:ea typeface="Open Sans" pitchFamily="34" charset="-122"/>
                <a:cs typeface="Open Sans" pitchFamily="34" charset="-120"/>
              </a:rPr>
              <a:t>Gelişim planınızı uygulayın ve ilerlemenizi takip edin.</a:t>
            </a:r>
            <a:endParaRPr lang="en-US" sz="1400" dirty="0"/>
          </a:p>
        </p:txBody>
      </p:sp>
      <p:sp>
        <p:nvSpPr>
          <p:cNvPr id="18" name="Shape 13"/>
          <p:cNvSpPr/>
          <p:nvPr/>
        </p:nvSpPr>
        <p:spPr>
          <a:xfrm>
            <a:off x="6499146" y="5502354"/>
            <a:ext cx="7457242" cy="11430"/>
          </a:xfrm>
          <a:prstGeom prst="roundRect">
            <a:avLst>
              <a:gd name="adj" fmla="val 660554"/>
            </a:avLst>
          </a:prstGeom>
          <a:solidFill>
            <a:srgbClr val="D1C8C6"/>
          </a:solidFill>
          <a:ln/>
        </p:spPr>
      </p:sp>
      <p:pic>
        <p:nvPicPr>
          <p:cNvPr id="19" name="Image 3" descr="preencoded.png">    </p:cNvPr>
          <p:cNvPicPr>
            <a:picLocks noChangeAspect="1"/>
          </p:cNvPicPr>
          <p:nvPr/>
        </p:nvPicPr>
        <p:blipFill>
          <a:blip r:embed="rId4"/>
          <a:stretch>
            <a:fillRect/>
          </a:stretch>
        </p:blipFill>
        <p:spPr>
          <a:xfrm>
            <a:off x="662464" y="5534382"/>
            <a:ext cx="6619161" cy="1035487"/>
          </a:xfrm>
          <a:prstGeom prst="rect">
            <a:avLst/>
          </a:prstGeom>
        </p:spPr>
      </p:pic>
      <p:sp>
        <p:nvSpPr>
          <p:cNvPr id="20" name="Text 14"/>
          <p:cNvSpPr/>
          <p:nvPr/>
        </p:nvSpPr>
        <p:spPr>
          <a:xfrm>
            <a:off x="3911441" y="5872401"/>
            <a:ext cx="121087" cy="359450"/>
          </a:xfrm>
          <a:prstGeom prst="rect">
            <a:avLst/>
          </a:prstGeom>
          <a:noFill/>
          <a:ln/>
        </p:spPr>
        <p:txBody>
          <a:bodyPr wrap="none" lIns="0" tIns="0" rIns="0" bIns="0" rtlCol="0" anchor="t"/>
          <a:lstStyle/>
          <a:p>
            <a:pPr algn="ctr" indent="0" marL="0">
              <a:lnSpc>
                <a:spcPts val="2800"/>
              </a:lnSpc>
              <a:buNone/>
            </a:pPr>
            <a:r>
              <a:rPr lang="en-US" sz="1750" b="1" dirty="0">
                <a:solidFill>
                  <a:srgbClr val="443728"/>
                </a:solidFill>
                <a:latin typeface="Crimson Pro Bold" pitchFamily="34" charset="0"/>
                <a:ea typeface="Crimson Pro Bold" pitchFamily="34" charset="-122"/>
                <a:cs typeface="Crimson Pro Bold" pitchFamily="34" charset="-120"/>
              </a:rPr>
              <a:t>4</a:t>
            </a:r>
            <a:endParaRPr lang="en-US" sz="1750" dirty="0"/>
          </a:p>
        </p:txBody>
      </p:sp>
      <p:sp>
        <p:nvSpPr>
          <p:cNvPr id="21" name="Text 15"/>
          <p:cNvSpPr/>
          <p:nvPr/>
        </p:nvSpPr>
        <p:spPr>
          <a:xfrm>
            <a:off x="7461290" y="5714048"/>
            <a:ext cx="2246948" cy="280749"/>
          </a:xfrm>
          <a:prstGeom prst="rect">
            <a:avLst/>
          </a:prstGeom>
          <a:noFill/>
          <a:ln/>
        </p:spPr>
        <p:txBody>
          <a:bodyPr wrap="none" lIns="0" tIns="0" rIns="0" bIns="0" rtlCol="0" anchor="t"/>
          <a:lstStyle/>
          <a:p>
            <a:pPr algn="l" indent="0" marL="0">
              <a:lnSpc>
                <a:spcPts val="2200"/>
              </a:lnSpc>
              <a:buNone/>
            </a:pPr>
            <a:r>
              <a:rPr lang="en-US" sz="1750" b="1" dirty="0">
                <a:solidFill>
                  <a:srgbClr val="443728"/>
                </a:solidFill>
                <a:latin typeface="Crimson Pro Bold" pitchFamily="34" charset="0"/>
                <a:ea typeface="Crimson Pro Bold" pitchFamily="34" charset="-122"/>
                <a:cs typeface="Crimson Pro Bold" pitchFamily="34" charset="-120"/>
              </a:rPr>
              <a:t>Değerlendir</a:t>
            </a:r>
            <a:endParaRPr lang="en-US" sz="1750" dirty="0"/>
          </a:p>
        </p:txBody>
      </p:sp>
      <p:sp>
        <p:nvSpPr>
          <p:cNvPr id="22" name="Text 16"/>
          <p:cNvSpPr/>
          <p:nvPr/>
        </p:nvSpPr>
        <p:spPr>
          <a:xfrm>
            <a:off x="7461290" y="6102548"/>
            <a:ext cx="4848106" cy="287655"/>
          </a:xfrm>
          <a:prstGeom prst="rect">
            <a:avLst/>
          </a:prstGeom>
          <a:noFill/>
          <a:ln/>
        </p:spPr>
        <p:txBody>
          <a:bodyPr wrap="none" lIns="0" tIns="0" rIns="0" bIns="0" rtlCol="0" anchor="t"/>
          <a:lstStyle/>
          <a:p>
            <a:pPr algn="l" indent="0" marL="0">
              <a:lnSpc>
                <a:spcPts val="2250"/>
              </a:lnSpc>
              <a:buNone/>
            </a:pPr>
            <a:r>
              <a:rPr lang="en-US" sz="1400" dirty="0">
                <a:solidFill>
                  <a:srgbClr val="443728"/>
                </a:solidFill>
                <a:latin typeface="Open Sans" pitchFamily="34" charset="0"/>
                <a:ea typeface="Open Sans" pitchFamily="34" charset="-122"/>
                <a:cs typeface="Open Sans" pitchFamily="34" charset="-120"/>
              </a:rPr>
              <a:t>Sonuçları analiz edin ve planınızı gerektiği gibi güncelleyin.</a:t>
            </a:r>
            <a:endParaRPr lang="en-US" sz="1400" dirty="0"/>
          </a:p>
        </p:txBody>
      </p:sp>
      <p:sp>
        <p:nvSpPr>
          <p:cNvPr id="23" name="Text 17"/>
          <p:cNvSpPr/>
          <p:nvPr/>
        </p:nvSpPr>
        <p:spPr>
          <a:xfrm>
            <a:off x="629126" y="6772037"/>
            <a:ext cx="13372148" cy="862965"/>
          </a:xfrm>
          <a:prstGeom prst="rect">
            <a:avLst/>
          </a:prstGeom>
          <a:noFill/>
          <a:ln/>
        </p:spPr>
        <p:txBody>
          <a:bodyPr wrap="square" lIns="0" tIns="0" rIns="0" bIns="0" rtlCol="0" anchor="t"/>
          <a:lstStyle/>
          <a:p>
            <a:pPr indent="0" marL="0">
              <a:lnSpc>
                <a:spcPts val="2250"/>
              </a:lnSpc>
              <a:buNone/>
            </a:pPr>
            <a:r>
              <a:rPr lang="en-US" sz="1400" dirty="0">
                <a:solidFill>
                  <a:srgbClr val="443728"/>
                </a:solidFill>
                <a:latin typeface="Open Sans" pitchFamily="34" charset="0"/>
                <a:ea typeface="Open Sans" pitchFamily="34" charset="-122"/>
                <a:cs typeface="Open Sans" pitchFamily="34" charset="-120"/>
              </a:rPr>
              <a:t>Gelişim planı, zayıf yönlerinizi ele almak ve güçlü yönlerinizi daha da geliştirmek için hedefler belirlemenize yardımcı olur. Örneğin, zaman yönetiminde sorun yaşıyorsanız, test stratejilerinizi pratik yaparak iyileştirebilirsiniz. Her bir aşamayı dikkatlice takip ederek, gelecekteki sınavlarda daha iyi performans göstermenizi sağlayabilirsiniz.</a:t>
            </a:r>
            <a:endParaRPr lang="en-US" sz="1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2771180"/>
          </a:xfrm>
          <a:prstGeom prst="rect">
            <a:avLst/>
          </a:prstGeom>
        </p:spPr>
      </p:pic>
      <p:sp>
        <p:nvSpPr>
          <p:cNvPr id="3" name="Text 0"/>
          <p:cNvSpPr/>
          <p:nvPr/>
        </p:nvSpPr>
        <p:spPr>
          <a:xfrm>
            <a:off x="775930" y="3559254"/>
            <a:ext cx="8375094" cy="692706"/>
          </a:xfrm>
          <a:prstGeom prst="rect">
            <a:avLst/>
          </a:prstGeom>
          <a:noFill/>
          <a:ln/>
        </p:spPr>
        <p:txBody>
          <a:bodyPr wrap="none" lIns="0" tIns="0" rIns="0" bIns="0" rtlCol="0" anchor="t"/>
          <a:lstStyle/>
          <a:p>
            <a:pPr indent="0" marL="0">
              <a:lnSpc>
                <a:spcPts val="5450"/>
              </a:lnSpc>
              <a:buNone/>
            </a:pPr>
            <a:r>
              <a:rPr lang="en-US" sz="4350" b="1" dirty="0">
                <a:solidFill>
                  <a:srgbClr val="443728"/>
                </a:solidFill>
                <a:latin typeface="Crimson Pro Bold" pitchFamily="34" charset="0"/>
                <a:ea typeface="Crimson Pro Bold" pitchFamily="34" charset="-122"/>
                <a:cs typeface="Crimson Pro Bold" pitchFamily="34" charset="-120"/>
              </a:rPr>
              <a:t>Pratik, Tekrar ve Sürekli İyileştirme</a:t>
            </a:r>
            <a:endParaRPr lang="en-US" sz="4350" dirty="0"/>
          </a:p>
        </p:txBody>
      </p:sp>
      <p:sp>
        <p:nvSpPr>
          <p:cNvPr id="4" name="Shape 1"/>
          <p:cNvSpPr/>
          <p:nvPr/>
        </p:nvSpPr>
        <p:spPr>
          <a:xfrm>
            <a:off x="775930" y="4833818"/>
            <a:ext cx="498753" cy="498753"/>
          </a:xfrm>
          <a:prstGeom prst="roundRect">
            <a:avLst>
              <a:gd name="adj" fmla="val 18669"/>
            </a:avLst>
          </a:prstGeom>
          <a:solidFill>
            <a:srgbClr val="EBE2E0"/>
          </a:solidFill>
          <a:ln w="7620">
            <a:solidFill>
              <a:srgbClr val="D1C8C6"/>
            </a:solidFill>
            <a:prstDash val="solid"/>
          </a:ln>
        </p:spPr>
      </p:sp>
      <p:sp>
        <p:nvSpPr>
          <p:cNvPr id="5" name="Text 2"/>
          <p:cNvSpPr/>
          <p:nvPr/>
        </p:nvSpPr>
        <p:spPr>
          <a:xfrm>
            <a:off x="963097" y="4916924"/>
            <a:ext cx="124420" cy="332542"/>
          </a:xfrm>
          <a:prstGeom prst="rect">
            <a:avLst/>
          </a:prstGeom>
          <a:noFill/>
          <a:ln/>
        </p:spPr>
        <p:txBody>
          <a:bodyPr wrap="none" lIns="0" tIns="0" rIns="0" bIns="0" rtlCol="0" anchor="t"/>
          <a:lstStyle/>
          <a:p>
            <a:pPr algn="ctr" indent="0" marL="0">
              <a:lnSpc>
                <a:spcPts val="2600"/>
              </a:lnSpc>
              <a:buNone/>
            </a:pPr>
            <a:r>
              <a:rPr lang="en-US" sz="2600" b="1" dirty="0">
                <a:solidFill>
                  <a:srgbClr val="443728"/>
                </a:solidFill>
                <a:latin typeface="Crimson Pro Bold" pitchFamily="34" charset="0"/>
                <a:ea typeface="Crimson Pro Bold" pitchFamily="34" charset="-122"/>
                <a:cs typeface="Crimson Pro Bold" pitchFamily="34" charset="-120"/>
              </a:rPr>
              <a:t>1</a:t>
            </a:r>
            <a:endParaRPr lang="en-US" sz="2600" dirty="0"/>
          </a:p>
        </p:txBody>
      </p:sp>
      <p:sp>
        <p:nvSpPr>
          <p:cNvPr id="6" name="Text 3"/>
          <p:cNvSpPr/>
          <p:nvPr/>
        </p:nvSpPr>
        <p:spPr>
          <a:xfrm>
            <a:off x="1496378" y="4833818"/>
            <a:ext cx="2771180" cy="346472"/>
          </a:xfrm>
          <a:prstGeom prst="rect">
            <a:avLst/>
          </a:prstGeom>
          <a:noFill/>
          <a:ln/>
        </p:spPr>
        <p:txBody>
          <a:bodyPr wrap="none" lIns="0" tIns="0" rIns="0" bIns="0" rtlCol="0" anchor="t"/>
          <a:lstStyle/>
          <a:p>
            <a:pPr indent="0" marL="0">
              <a:lnSpc>
                <a:spcPts val="2700"/>
              </a:lnSpc>
              <a:buNone/>
            </a:pPr>
            <a:r>
              <a:rPr lang="en-US" sz="2150" b="1" dirty="0">
                <a:solidFill>
                  <a:srgbClr val="443728"/>
                </a:solidFill>
                <a:latin typeface="Crimson Pro Bold" pitchFamily="34" charset="0"/>
                <a:ea typeface="Crimson Pro Bold" pitchFamily="34" charset="-122"/>
                <a:cs typeface="Crimson Pro Bold" pitchFamily="34" charset="-120"/>
              </a:rPr>
              <a:t>1. Pratik Yapın</a:t>
            </a:r>
            <a:endParaRPr lang="en-US" sz="2150" dirty="0"/>
          </a:p>
        </p:txBody>
      </p:sp>
      <p:sp>
        <p:nvSpPr>
          <p:cNvPr id="7" name="Text 4"/>
          <p:cNvSpPr/>
          <p:nvPr/>
        </p:nvSpPr>
        <p:spPr>
          <a:xfrm>
            <a:off x="1496378" y="5313283"/>
            <a:ext cx="3491270" cy="2128123"/>
          </a:xfrm>
          <a:prstGeom prst="rect">
            <a:avLst/>
          </a:prstGeom>
          <a:noFill/>
          <a:ln/>
        </p:spPr>
        <p:txBody>
          <a:bodyPr wrap="square" lIns="0" tIns="0" rIns="0" bIns="0" rtlCol="0" anchor="t"/>
          <a:lstStyle/>
          <a:p>
            <a:pPr indent="0" marL="0">
              <a:lnSpc>
                <a:spcPts val="2750"/>
              </a:lnSpc>
              <a:buNone/>
            </a:pPr>
            <a:r>
              <a:rPr lang="en-US" sz="1700" dirty="0">
                <a:solidFill>
                  <a:srgbClr val="443728"/>
                </a:solidFill>
                <a:latin typeface="Open Sans" pitchFamily="34" charset="0"/>
                <a:ea typeface="Open Sans" pitchFamily="34" charset="-122"/>
                <a:cs typeface="Open Sans" pitchFamily="34" charset="-120"/>
              </a:rPr>
              <a:t>Sınavlarda başarılı olmak için pratik olmazsa olmazdır. Çalıştığınız konuları bol bol tekrar edin. Eski sınav sorularını çözün. Zaman yönetimi stratejilerinizi geliştirin.</a:t>
            </a:r>
            <a:endParaRPr lang="en-US" sz="1700" dirty="0"/>
          </a:p>
        </p:txBody>
      </p:sp>
      <p:sp>
        <p:nvSpPr>
          <p:cNvPr id="8" name="Shape 5"/>
          <p:cNvSpPr/>
          <p:nvPr/>
        </p:nvSpPr>
        <p:spPr>
          <a:xfrm>
            <a:off x="5209342" y="4833818"/>
            <a:ext cx="498753" cy="498753"/>
          </a:xfrm>
          <a:prstGeom prst="roundRect">
            <a:avLst>
              <a:gd name="adj" fmla="val 18669"/>
            </a:avLst>
          </a:prstGeom>
          <a:solidFill>
            <a:srgbClr val="EBE2E0"/>
          </a:solidFill>
          <a:ln w="7620">
            <a:solidFill>
              <a:srgbClr val="D1C8C6"/>
            </a:solidFill>
            <a:prstDash val="solid"/>
          </a:ln>
        </p:spPr>
      </p:sp>
      <p:sp>
        <p:nvSpPr>
          <p:cNvPr id="9" name="Text 6"/>
          <p:cNvSpPr/>
          <p:nvPr/>
        </p:nvSpPr>
        <p:spPr>
          <a:xfrm>
            <a:off x="5373886" y="4916924"/>
            <a:ext cx="169545" cy="332542"/>
          </a:xfrm>
          <a:prstGeom prst="rect">
            <a:avLst/>
          </a:prstGeom>
          <a:noFill/>
          <a:ln/>
        </p:spPr>
        <p:txBody>
          <a:bodyPr wrap="none" lIns="0" tIns="0" rIns="0" bIns="0" rtlCol="0" anchor="t"/>
          <a:lstStyle/>
          <a:p>
            <a:pPr algn="ctr" indent="0" marL="0">
              <a:lnSpc>
                <a:spcPts val="2600"/>
              </a:lnSpc>
              <a:buNone/>
            </a:pPr>
            <a:r>
              <a:rPr lang="en-US" sz="2600" b="1" dirty="0">
                <a:solidFill>
                  <a:srgbClr val="443728"/>
                </a:solidFill>
                <a:latin typeface="Crimson Pro Bold" pitchFamily="34" charset="0"/>
                <a:ea typeface="Crimson Pro Bold" pitchFamily="34" charset="-122"/>
                <a:cs typeface="Crimson Pro Bold" pitchFamily="34" charset="-120"/>
              </a:rPr>
              <a:t>2</a:t>
            </a:r>
            <a:endParaRPr lang="en-US" sz="2600" dirty="0"/>
          </a:p>
        </p:txBody>
      </p:sp>
      <p:sp>
        <p:nvSpPr>
          <p:cNvPr id="10" name="Text 7"/>
          <p:cNvSpPr/>
          <p:nvPr/>
        </p:nvSpPr>
        <p:spPr>
          <a:xfrm>
            <a:off x="5929789" y="4833818"/>
            <a:ext cx="2771180" cy="346472"/>
          </a:xfrm>
          <a:prstGeom prst="rect">
            <a:avLst/>
          </a:prstGeom>
          <a:noFill/>
          <a:ln/>
        </p:spPr>
        <p:txBody>
          <a:bodyPr wrap="none" lIns="0" tIns="0" rIns="0" bIns="0" rtlCol="0" anchor="t"/>
          <a:lstStyle/>
          <a:p>
            <a:pPr indent="0" marL="0">
              <a:lnSpc>
                <a:spcPts val="2700"/>
              </a:lnSpc>
              <a:buNone/>
            </a:pPr>
            <a:r>
              <a:rPr lang="en-US" sz="2150" b="1" dirty="0">
                <a:solidFill>
                  <a:srgbClr val="443728"/>
                </a:solidFill>
                <a:latin typeface="Crimson Pro Bold" pitchFamily="34" charset="0"/>
                <a:ea typeface="Crimson Pro Bold" pitchFamily="34" charset="-122"/>
                <a:cs typeface="Crimson Pro Bold" pitchFamily="34" charset="-120"/>
              </a:rPr>
              <a:t>2. Tekrar Edin</a:t>
            </a:r>
            <a:endParaRPr lang="en-US" sz="2150" dirty="0"/>
          </a:p>
        </p:txBody>
      </p:sp>
      <p:sp>
        <p:nvSpPr>
          <p:cNvPr id="11" name="Text 8"/>
          <p:cNvSpPr/>
          <p:nvPr/>
        </p:nvSpPr>
        <p:spPr>
          <a:xfrm>
            <a:off x="5929789" y="5313283"/>
            <a:ext cx="3491270" cy="2128123"/>
          </a:xfrm>
          <a:prstGeom prst="rect">
            <a:avLst/>
          </a:prstGeom>
          <a:noFill/>
          <a:ln/>
        </p:spPr>
        <p:txBody>
          <a:bodyPr wrap="square" lIns="0" tIns="0" rIns="0" bIns="0" rtlCol="0" anchor="t"/>
          <a:lstStyle/>
          <a:p>
            <a:pPr indent="0" marL="0">
              <a:lnSpc>
                <a:spcPts val="2750"/>
              </a:lnSpc>
              <a:buNone/>
            </a:pPr>
            <a:r>
              <a:rPr lang="en-US" sz="1700" dirty="0">
                <a:solidFill>
                  <a:srgbClr val="443728"/>
                </a:solidFill>
                <a:latin typeface="Open Sans" pitchFamily="34" charset="0"/>
                <a:ea typeface="Open Sans" pitchFamily="34" charset="-122"/>
                <a:cs typeface="Open Sans" pitchFamily="34" charset="-120"/>
              </a:rPr>
              <a:t>Tekrar, bilgiyi pekiştirmek için önemlidir. Konuları düzenli olarak gözden geçirin. Önemli noktaları özetleyin. Kartlar veya akıl haritaları kullanarak bilgilerinizi yeniden gözden geçirin.</a:t>
            </a:r>
            <a:endParaRPr lang="en-US" sz="1700" dirty="0"/>
          </a:p>
        </p:txBody>
      </p:sp>
      <p:sp>
        <p:nvSpPr>
          <p:cNvPr id="12" name="Shape 9"/>
          <p:cNvSpPr/>
          <p:nvPr/>
        </p:nvSpPr>
        <p:spPr>
          <a:xfrm>
            <a:off x="9642753" y="4833818"/>
            <a:ext cx="498753" cy="498753"/>
          </a:xfrm>
          <a:prstGeom prst="roundRect">
            <a:avLst>
              <a:gd name="adj" fmla="val 18669"/>
            </a:avLst>
          </a:prstGeom>
          <a:solidFill>
            <a:srgbClr val="EBE2E0"/>
          </a:solidFill>
          <a:ln w="7620">
            <a:solidFill>
              <a:srgbClr val="D1C8C6"/>
            </a:solidFill>
            <a:prstDash val="solid"/>
          </a:ln>
        </p:spPr>
      </p:sp>
      <p:sp>
        <p:nvSpPr>
          <p:cNvPr id="13" name="Text 10"/>
          <p:cNvSpPr/>
          <p:nvPr/>
        </p:nvSpPr>
        <p:spPr>
          <a:xfrm>
            <a:off x="9810869" y="4916924"/>
            <a:ext cx="162401" cy="332542"/>
          </a:xfrm>
          <a:prstGeom prst="rect">
            <a:avLst/>
          </a:prstGeom>
          <a:noFill/>
          <a:ln/>
        </p:spPr>
        <p:txBody>
          <a:bodyPr wrap="none" lIns="0" tIns="0" rIns="0" bIns="0" rtlCol="0" anchor="t"/>
          <a:lstStyle/>
          <a:p>
            <a:pPr algn="ctr" indent="0" marL="0">
              <a:lnSpc>
                <a:spcPts val="2600"/>
              </a:lnSpc>
              <a:buNone/>
            </a:pPr>
            <a:r>
              <a:rPr lang="en-US" sz="2600" b="1" dirty="0">
                <a:solidFill>
                  <a:srgbClr val="443728"/>
                </a:solidFill>
                <a:latin typeface="Crimson Pro Bold" pitchFamily="34" charset="0"/>
                <a:ea typeface="Crimson Pro Bold" pitchFamily="34" charset="-122"/>
                <a:cs typeface="Crimson Pro Bold" pitchFamily="34" charset="-120"/>
              </a:rPr>
              <a:t>3</a:t>
            </a:r>
            <a:endParaRPr lang="en-US" sz="2600" dirty="0"/>
          </a:p>
        </p:txBody>
      </p:sp>
      <p:sp>
        <p:nvSpPr>
          <p:cNvPr id="14" name="Text 11"/>
          <p:cNvSpPr/>
          <p:nvPr/>
        </p:nvSpPr>
        <p:spPr>
          <a:xfrm>
            <a:off x="10363200" y="4833818"/>
            <a:ext cx="2771180" cy="346472"/>
          </a:xfrm>
          <a:prstGeom prst="rect">
            <a:avLst/>
          </a:prstGeom>
          <a:noFill/>
          <a:ln/>
        </p:spPr>
        <p:txBody>
          <a:bodyPr wrap="none" lIns="0" tIns="0" rIns="0" bIns="0" rtlCol="0" anchor="t"/>
          <a:lstStyle/>
          <a:p>
            <a:pPr indent="0" marL="0">
              <a:lnSpc>
                <a:spcPts val="2700"/>
              </a:lnSpc>
              <a:buNone/>
            </a:pPr>
            <a:r>
              <a:rPr lang="en-US" sz="2150" b="1" dirty="0">
                <a:solidFill>
                  <a:srgbClr val="443728"/>
                </a:solidFill>
                <a:latin typeface="Crimson Pro Bold" pitchFamily="34" charset="0"/>
                <a:ea typeface="Crimson Pro Bold" pitchFamily="34" charset="-122"/>
                <a:cs typeface="Crimson Pro Bold" pitchFamily="34" charset="-120"/>
              </a:rPr>
              <a:t>3. Sürekli İyileşin</a:t>
            </a:r>
            <a:endParaRPr lang="en-US" sz="2150" dirty="0"/>
          </a:p>
        </p:txBody>
      </p:sp>
      <p:sp>
        <p:nvSpPr>
          <p:cNvPr id="15" name="Text 12"/>
          <p:cNvSpPr/>
          <p:nvPr/>
        </p:nvSpPr>
        <p:spPr>
          <a:xfrm>
            <a:off x="10363200" y="5313283"/>
            <a:ext cx="3491270" cy="1418749"/>
          </a:xfrm>
          <a:prstGeom prst="rect">
            <a:avLst/>
          </a:prstGeom>
          <a:noFill/>
          <a:ln/>
        </p:spPr>
        <p:txBody>
          <a:bodyPr wrap="square" lIns="0" tIns="0" rIns="0" bIns="0" rtlCol="0" anchor="t"/>
          <a:lstStyle/>
          <a:p>
            <a:pPr indent="0" marL="0">
              <a:lnSpc>
                <a:spcPts val="2750"/>
              </a:lnSpc>
              <a:buNone/>
            </a:pPr>
            <a:r>
              <a:rPr lang="en-US" sz="1700" dirty="0">
                <a:solidFill>
                  <a:srgbClr val="443728"/>
                </a:solidFill>
                <a:latin typeface="Open Sans" pitchFamily="34" charset="0"/>
                <a:ea typeface="Open Sans" pitchFamily="34" charset="-122"/>
                <a:cs typeface="Open Sans" pitchFamily="34" charset="-120"/>
              </a:rPr>
              <a:t>Sınav deneyimlerinizi analiz edin. Hatalarınızdan ders çıkarın. Güçlü ve zayıf yönlerinizi belirleyin. Çalışma yöntemlerinizi geliştirin.</a:t>
            </a:r>
            <a:endParaRPr lang="en-US" sz="17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793790" y="1009293"/>
            <a:ext cx="10307479" cy="708779"/>
          </a:xfrm>
          <a:prstGeom prst="rect">
            <a:avLst/>
          </a:prstGeom>
          <a:noFill/>
          <a:ln/>
        </p:spPr>
        <p:txBody>
          <a:bodyPr wrap="none" lIns="0" tIns="0" rIns="0" bIns="0" rtlCol="0" anchor="t"/>
          <a:lstStyle/>
          <a:p>
            <a:pPr indent="0" marL="0">
              <a:lnSpc>
                <a:spcPts val="5550"/>
              </a:lnSpc>
              <a:buNone/>
            </a:pPr>
            <a:r>
              <a:rPr lang="en-US" sz="4450" b="1" dirty="0">
                <a:solidFill>
                  <a:srgbClr val="443728"/>
                </a:solidFill>
                <a:latin typeface="Crimson Pro Bold" pitchFamily="34" charset="0"/>
                <a:ea typeface="Crimson Pro Bold" pitchFamily="34" charset="-122"/>
                <a:cs typeface="Crimson Pro Bold" pitchFamily="34" charset="-120"/>
              </a:rPr>
              <a:t>Başarılı Test Performansının Temel İlkeleri</a:t>
            </a:r>
            <a:endParaRPr lang="en-US" sz="4450" dirty="0"/>
          </a:p>
        </p:txBody>
      </p:sp>
      <p:sp>
        <p:nvSpPr>
          <p:cNvPr id="3" name="Shape 1"/>
          <p:cNvSpPr/>
          <p:nvPr/>
        </p:nvSpPr>
        <p:spPr>
          <a:xfrm>
            <a:off x="793790" y="2171700"/>
            <a:ext cx="6408063" cy="2410897"/>
          </a:xfrm>
          <a:prstGeom prst="roundRect">
            <a:avLst>
              <a:gd name="adj" fmla="val 3952"/>
            </a:avLst>
          </a:prstGeom>
          <a:solidFill>
            <a:srgbClr val="EBE2E0"/>
          </a:solidFill>
          <a:ln w="7620">
            <a:solidFill>
              <a:srgbClr val="D1C8C6"/>
            </a:solidFill>
            <a:prstDash val="solid"/>
          </a:ln>
        </p:spPr>
      </p:sp>
      <p:sp>
        <p:nvSpPr>
          <p:cNvPr id="4" name="Text 2"/>
          <p:cNvSpPr/>
          <p:nvPr/>
        </p:nvSpPr>
        <p:spPr>
          <a:xfrm>
            <a:off x="1028224" y="2406134"/>
            <a:ext cx="2835235" cy="354330"/>
          </a:xfrm>
          <a:prstGeom prst="rect">
            <a:avLst/>
          </a:prstGeom>
          <a:noFill/>
          <a:ln/>
        </p:spPr>
        <p:txBody>
          <a:bodyPr wrap="none" lIns="0" tIns="0" rIns="0" bIns="0" rtlCol="0" anchor="t"/>
          <a:lstStyle/>
          <a:p>
            <a:pPr indent="0" marL="0">
              <a:lnSpc>
                <a:spcPts val="2750"/>
              </a:lnSpc>
              <a:buNone/>
            </a:pPr>
            <a:r>
              <a:rPr lang="en-US" sz="2200" b="1" dirty="0">
                <a:solidFill>
                  <a:srgbClr val="443728"/>
                </a:solidFill>
                <a:latin typeface="Crimson Pro Bold" pitchFamily="34" charset="0"/>
                <a:ea typeface="Crimson Pro Bold" pitchFamily="34" charset="-122"/>
                <a:cs typeface="Crimson Pro Bold" pitchFamily="34" charset="-120"/>
              </a:rPr>
              <a:t>Hazırlık</a:t>
            </a:r>
            <a:endParaRPr lang="en-US" sz="2200" dirty="0"/>
          </a:p>
        </p:txBody>
      </p:sp>
      <p:sp>
        <p:nvSpPr>
          <p:cNvPr id="5" name="Text 3"/>
          <p:cNvSpPr/>
          <p:nvPr/>
        </p:nvSpPr>
        <p:spPr>
          <a:xfrm>
            <a:off x="1028224" y="2896553"/>
            <a:ext cx="5939195" cy="1451610"/>
          </a:xfrm>
          <a:prstGeom prst="rect">
            <a:avLst/>
          </a:prstGeom>
          <a:noFill/>
          <a:ln/>
        </p:spPr>
        <p:txBody>
          <a:bodyPr wrap="square" lIns="0" tIns="0" rIns="0" bIns="0" rtlCol="0" anchor="t"/>
          <a:lstStyle/>
          <a:p>
            <a:pPr indent="0" marL="0">
              <a:lnSpc>
                <a:spcPts val="2850"/>
              </a:lnSpc>
              <a:buNone/>
            </a:pPr>
            <a:r>
              <a:rPr lang="en-US" sz="1750" dirty="0">
                <a:solidFill>
                  <a:srgbClr val="443728"/>
                </a:solidFill>
                <a:latin typeface="Open Sans" pitchFamily="34" charset="0"/>
                <a:ea typeface="Open Sans" pitchFamily="34" charset="-122"/>
                <a:cs typeface="Open Sans" pitchFamily="34" charset="-120"/>
              </a:rPr>
              <a:t>Sınav için iyi bir şekilde hazırlanmak, başarıya giden en önemli adımdır. Konuları dikkatlice çalışmak, konu özetleri hazırlamak ve test çözme tekniklerini öğrenmek zaman yönetimini ve özgüveni artırır.</a:t>
            </a:r>
            <a:endParaRPr lang="en-US" sz="1750" dirty="0"/>
          </a:p>
        </p:txBody>
      </p:sp>
      <p:sp>
        <p:nvSpPr>
          <p:cNvPr id="6" name="Shape 4"/>
          <p:cNvSpPr/>
          <p:nvPr/>
        </p:nvSpPr>
        <p:spPr>
          <a:xfrm>
            <a:off x="7428667" y="2171700"/>
            <a:ext cx="6408063" cy="2410897"/>
          </a:xfrm>
          <a:prstGeom prst="roundRect">
            <a:avLst>
              <a:gd name="adj" fmla="val 3952"/>
            </a:avLst>
          </a:prstGeom>
          <a:solidFill>
            <a:srgbClr val="EBE2E0"/>
          </a:solidFill>
          <a:ln w="7620">
            <a:solidFill>
              <a:srgbClr val="D1C8C6"/>
            </a:solidFill>
            <a:prstDash val="solid"/>
          </a:ln>
        </p:spPr>
      </p:sp>
      <p:sp>
        <p:nvSpPr>
          <p:cNvPr id="7" name="Text 5"/>
          <p:cNvSpPr/>
          <p:nvPr/>
        </p:nvSpPr>
        <p:spPr>
          <a:xfrm>
            <a:off x="7663101" y="2406134"/>
            <a:ext cx="2835235" cy="354330"/>
          </a:xfrm>
          <a:prstGeom prst="rect">
            <a:avLst/>
          </a:prstGeom>
          <a:noFill/>
          <a:ln/>
        </p:spPr>
        <p:txBody>
          <a:bodyPr wrap="none" lIns="0" tIns="0" rIns="0" bIns="0" rtlCol="0" anchor="t"/>
          <a:lstStyle/>
          <a:p>
            <a:pPr indent="0" marL="0">
              <a:lnSpc>
                <a:spcPts val="2750"/>
              </a:lnSpc>
              <a:buNone/>
            </a:pPr>
            <a:r>
              <a:rPr lang="en-US" sz="2200" b="1" dirty="0">
                <a:solidFill>
                  <a:srgbClr val="443728"/>
                </a:solidFill>
                <a:latin typeface="Crimson Pro Bold" pitchFamily="34" charset="0"/>
                <a:ea typeface="Crimson Pro Bold" pitchFamily="34" charset="-122"/>
                <a:cs typeface="Crimson Pro Bold" pitchFamily="34" charset="-120"/>
              </a:rPr>
              <a:t>Zaman Yönetimi</a:t>
            </a:r>
            <a:endParaRPr lang="en-US" sz="2200" dirty="0"/>
          </a:p>
        </p:txBody>
      </p:sp>
      <p:sp>
        <p:nvSpPr>
          <p:cNvPr id="8" name="Text 6"/>
          <p:cNvSpPr/>
          <p:nvPr/>
        </p:nvSpPr>
        <p:spPr>
          <a:xfrm>
            <a:off x="7663101" y="2896553"/>
            <a:ext cx="5939195" cy="1451610"/>
          </a:xfrm>
          <a:prstGeom prst="rect">
            <a:avLst/>
          </a:prstGeom>
          <a:noFill/>
          <a:ln/>
        </p:spPr>
        <p:txBody>
          <a:bodyPr wrap="square" lIns="0" tIns="0" rIns="0" bIns="0" rtlCol="0" anchor="t"/>
          <a:lstStyle/>
          <a:p>
            <a:pPr indent="0" marL="0">
              <a:lnSpc>
                <a:spcPts val="2850"/>
              </a:lnSpc>
              <a:buNone/>
            </a:pPr>
            <a:r>
              <a:rPr lang="en-US" sz="1750" dirty="0">
                <a:solidFill>
                  <a:srgbClr val="443728"/>
                </a:solidFill>
                <a:latin typeface="Open Sans" pitchFamily="34" charset="0"/>
                <a:ea typeface="Open Sans" pitchFamily="34" charset="-122"/>
                <a:cs typeface="Open Sans" pitchFamily="34" charset="-120"/>
              </a:rPr>
              <a:t>Her soruyu çözmek için yeterli zaman ayırmak, sınav boyunca sakin ve odaklı kalmayı sağlar. Zamanı etkin kullanmak için testin tamamını hızlı bir şekilde gözden geçirmek ve zor soruları sonraya bırakmak önemlidir.</a:t>
            </a:r>
            <a:endParaRPr lang="en-US" sz="1750" dirty="0"/>
          </a:p>
        </p:txBody>
      </p:sp>
      <p:sp>
        <p:nvSpPr>
          <p:cNvPr id="9" name="Shape 7"/>
          <p:cNvSpPr/>
          <p:nvPr/>
        </p:nvSpPr>
        <p:spPr>
          <a:xfrm>
            <a:off x="793790" y="4809411"/>
            <a:ext cx="6408063" cy="2410897"/>
          </a:xfrm>
          <a:prstGeom prst="roundRect">
            <a:avLst>
              <a:gd name="adj" fmla="val 3952"/>
            </a:avLst>
          </a:prstGeom>
          <a:solidFill>
            <a:srgbClr val="EBE2E0"/>
          </a:solidFill>
          <a:ln w="7620">
            <a:solidFill>
              <a:srgbClr val="D1C8C6"/>
            </a:solidFill>
            <a:prstDash val="solid"/>
          </a:ln>
        </p:spPr>
      </p:sp>
      <p:sp>
        <p:nvSpPr>
          <p:cNvPr id="10" name="Text 8"/>
          <p:cNvSpPr/>
          <p:nvPr/>
        </p:nvSpPr>
        <p:spPr>
          <a:xfrm>
            <a:off x="1028224" y="5043845"/>
            <a:ext cx="3585924" cy="354330"/>
          </a:xfrm>
          <a:prstGeom prst="rect">
            <a:avLst/>
          </a:prstGeom>
          <a:noFill/>
          <a:ln/>
        </p:spPr>
        <p:txBody>
          <a:bodyPr wrap="none" lIns="0" tIns="0" rIns="0" bIns="0" rtlCol="0" anchor="t"/>
          <a:lstStyle/>
          <a:p>
            <a:pPr indent="0" marL="0">
              <a:lnSpc>
                <a:spcPts val="2750"/>
              </a:lnSpc>
              <a:buNone/>
            </a:pPr>
            <a:r>
              <a:rPr lang="en-US" sz="2200" b="1" dirty="0">
                <a:solidFill>
                  <a:srgbClr val="443728"/>
                </a:solidFill>
                <a:latin typeface="Crimson Pro Bold" pitchFamily="34" charset="0"/>
                <a:ea typeface="Crimson Pro Bold" pitchFamily="34" charset="-122"/>
                <a:cs typeface="Crimson Pro Bold" pitchFamily="34" charset="-120"/>
              </a:rPr>
              <a:t>Odaklanma ve Konsantrasyon</a:t>
            </a:r>
            <a:endParaRPr lang="en-US" sz="2200" dirty="0"/>
          </a:p>
        </p:txBody>
      </p:sp>
      <p:sp>
        <p:nvSpPr>
          <p:cNvPr id="11" name="Text 9"/>
          <p:cNvSpPr/>
          <p:nvPr/>
        </p:nvSpPr>
        <p:spPr>
          <a:xfrm>
            <a:off x="1028224" y="5534263"/>
            <a:ext cx="5939195" cy="1451610"/>
          </a:xfrm>
          <a:prstGeom prst="rect">
            <a:avLst/>
          </a:prstGeom>
          <a:noFill/>
          <a:ln/>
        </p:spPr>
        <p:txBody>
          <a:bodyPr wrap="square" lIns="0" tIns="0" rIns="0" bIns="0" rtlCol="0" anchor="t"/>
          <a:lstStyle/>
          <a:p>
            <a:pPr indent="0" marL="0">
              <a:lnSpc>
                <a:spcPts val="2850"/>
              </a:lnSpc>
              <a:buNone/>
            </a:pPr>
            <a:r>
              <a:rPr lang="en-US" sz="1750" dirty="0">
                <a:solidFill>
                  <a:srgbClr val="443728"/>
                </a:solidFill>
                <a:latin typeface="Open Sans" pitchFamily="34" charset="0"/>
                <a:ea typeface="Open Sans" pitchFamily="34" charset="-122"/>
                <a:cs typeface="Open Sans" pitchFamily="34" charset="-120"/>
              </a:rPr>
              <a:t>Sınav sırasında dikkati dağıtan unsurlardan uzak durmak ve sadece sorulara odaklanmak çok önemlidir. Çevreyi kontrol etmek, rahat bir pozisyon almak ve derin nefes almak odaklanmayı artırabilir.</a:t>
            </a:r>
            <a:endParaRPr lang="en-US" sz="1750" dirty="0"/>
          </a:p>
        </p:txBody>
      </p:sp>
      <p:sp>
        <p:nvSpPr>
          <p:cNvPr id="12" name="Shape 10"/>
          <p:cNvSpPr/>
          <p:nvPr/>
        </p:nvSpPr>
        <p:spPr>
          <a:xfrm>
            <a:off x="7428667" y="4809411"/>
            <a:ext cx="6408063" cy="2410897"/>
          </a:xfrm>
          <a:prstGeom prst="roundRect">
            <a:avLst>
              <a:gd name="adj" fmla="val 3952"/>
            </a:avLst>
          </a:prstGeom>
          <a:solidFill>
            <a:srgbClr val="EBE2E0"/>
          </a:solidFill>
          <a:ln w="7620">
            <a:solidFill>
              <a:srgbClr val="D1C8C6"/>
            </a:solidFill>
            <a:prstDash val="solid"/>
          </a:ln>
        </p:spPr>
      </p:sp>
      <p:sp>
        <p:nvSpPr>
          <p:cNvPr id="13" name="Text 11"/>
          <p:cNvSpPr/>
          <p:nvPr/>
        </p:nvSpPr>
        <p:spPr>
          <a:xfrm>
            <a:off x="7663101" y="5043845"/>
            <a:ext cx="2835235" cy="354330"/>
          </a:xfrm>
          <a:prstGeom prst="rect">
            <a:avLst/>
          </a:prstGeom>
          <a:noFill/>
          <a:ln/>
        </p:spPr>
        <p:txBody>
          <a:bodyPr wrap="none" lIns="0" tIns="0" rIns="0" bIns="0" rtlCol="0" anchor="t"/>
          <a:lstStyle/>
          <a:p>
            <a:pPr indent="0" marL="0">
              <a:lnSpc>
                <a:spcPts val="2750"/>
              </a:lnSpc>
              <a:buNone/>
            </a:pPr>
            <a:r>
              <a:rPr lang="en-US" sz="2200" b="1" dirty="0">
                <a:solidFill>
                  <a:srgbClr val="443728"/>
                </a:solidFill>
                <a:latin typeface="Crimson Pro Bold" pitchFamily="34" charset="0"/>
                <a:ea typeface="Crimson Pro Bold" pitchFamily="34" charset="-122"/>
                <a:cs typeface="Crimson Pro Bold" pitchFamily="34" charset="-120"/>
              </a:rPr>
              <a:t>Stres Yönetimi</a:t>
            </a:r>
            <a:endParaRPr lang="en-US" sz="2200" dirty="0"/>
          </a:p>
        </p:txBody>
      </p:sp>
      <p:sp>
        <p:nvSpPr>
          <p:cNvPr id="14" name="Text 12"/>
          <p:cNvSpPr/>
          <p:nvPr/>
        </p:nvSpPr>
        <p:spPr>
          <a:xfrm>
            <a:off x="7663101" y="5534263"/>
            <a:ext cx="5939195" cy="1451610"/>
          </a:xfrm>
          <a:prstGeom prst="rect">
            <a:avLst/>
          </a:prstGeom>
          <a:noFill/>
          <a:ln/>
        </p:spPr>
        <p:txBody>
          <a:bodyPr wrap="square" lIns="0" tIns="0" rIns="0" bIns="0" rtlCol="0" anchor="t"/>
          <a:lstStyle/>
          <a:p>
            <a:pPr indent="0" marL="0">
              <a:lnSpc>
                <a:spcPts val="2850"/>
              </a:lnSpc>
              <a:buNone/>
            </a:pPr>
            <a:r>
              <a:rPr lang="en-US" sz="1750" dirty="0">
                <a:solidFill>
                  <a:srgbClr val="443728"/>
                </a:solidFill>
                <a:latin typeface="Open Sans" pitchFamily="34" charset="0"/>
                <a:ea typeface="Open Sans" pitchFamily="34" charset="-122"/>
                <a:cs typeface="Open Sans" pitchFamily="34" charset="-120"/>
              </a:rPr>
              <a:t>Sınav stresiyle başa çıkmak, başarılı bir performans için gereklidir. Derin nefes almak, pozitif düşüncelerle motive olmak ve endişelerle mücadele etmek stres seviyesini düşürmeye yardımcı olur.</a:t>
            </a:r>
            <a:endParaRPr lang="en-US" sz="17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793790" y="947738"/>
            <a:ext cx="11780877" cy="708779"/>
          </a:xfrm>
          <a:prstGeom prst="rect">
            <a:avLst/>
          </a:prstGeom>
          <a:noFill/>
          <a:ln/>
        </p:spPr>
        <p:txBody>
          <a:bodyPr wrap="none" lIns="0" tIns="0" rIns="0" bIns="0" rtlCol="0" anchor="t"/>
          <a:lstStyle/>
          <a:p>
            <a:pPr indent="0" marL="0">
              <a:lnSpc>
                <a:spcPts val="5550"/>
              </a:lnSpc>
              <a:buNone/>
            </a:pPr>
            <a:r>
              <a:rPr lang="en-US" sz="4450" b="1" dirty="0">
                <a:solidFill>
                  <a:srgbClr val="443728"/>
                </a:solidFill>
                <a:latin typeface="Crimson Pro Bold" pitchFamily="34" charset="0"/>
                <a:ea typeface="Crimson Pro Bold" pitchFamily="34" charset="-122"/>
                <a:cs typeface="Crimson Pro Bold" pitchFamily="34" charset="-120"/>
              </a:rPr>
              <a:t>Sınava Hazırlanırken Dikkat Edilmesi Gerekenler</a:t>
            </a:r>
            <a:endParaRPr lang="en-US" sz="4450" dirty="0"/>
          </a:p>
        </p:txBody>
      </p:sp>
      <p:pic>
        <p:nvPicPr>
          <p:cNvPr id="3" name="Image 0" descr="preencoded.png">    </p:cNvPr>
          <p:cNvPicPr>
            <a:picLocks noChangeAspect="1"/>
          </p:cNvPicPr>
          <p:nvPr/>
        </p:nvPicPr>
        <p:blipFill>
          <a:blip r:embed="rId1"/>
          <a:stretch>
            <a:fillRect/>
          </a:stretch>
        </p:blipFill>
        <p:spPr>
          <a:xfrm>
            <a:off x="793790" y="2110145"/>
            <a:ext cx="3005495" cy="1857494"/>
          </a:xfrm>
          <a:prstGeom prst="rect">
            <a:avLst/>
          </a:prstGeom>
        </p:spPr>
      </p:pic>
      <p:sp>
        <p:nvSpPr>
          <p:cNvPr id="4" name="Text 1"/>
          <p:cNvSpPr/>
          <p:nvPr/>
        </p:nvSpPr>
        <p:spPr>
          <a:xfrm>
            <a:off x="793790" y="4251127"/>
            <a:ext cx="2835235" cy="354330"/>
          </a:xfrm>
          <a:prstGeom prst="rect">
            <a:avLst/>
          </a:prstGeom>
          <a:noFill/>
          <a:ln/>
        </p:spPr>
        <p:txBody>
          <a:bodyPr wrap="none" lIns="0" tIns="0" rIns="0" bIns="0" rtlCol="0" anchor="t"/>
          <a:lstStyle/>
          <a:p>
            <a:pPr algn="l" indent="0" marL="0">
              <a:lnSpc>
                <a:spcPts val="2750"/>
              </a:lnSpc>
              <a:buNone/>
            </a:pPr>
            <a:r>
              <a:rPr lang="en-US" sz="2200" b="1" dirty="0">
                <a:solidFill>
                  <a:srgbClr val="443728"/>
                </a:solidFill>
                <a:latin typeface="Crimson Pro Bold" pitchFamily="34" charset="0"/>
                <a:ea typeface="Crimson Pro Bold" pitchFamily="34" charset="-122"/>
                <a:cs typeface="Crimson Pro Bold" pitchFamily="34" charset="-120"/>
              </a:rPr>
              <a:t>Çalışma Programı</a:t>
            </a:r>
            <a:endParaRPr lang="en-US" sz="2200" dirty="0"/>
          </a:p>
        </p:txBody>
      </p:sp>
      <p:sp>
        <p:nvSpPr>
          <p:cNvPr id="5" name="Text 2"/>
          <p:cNvSpPr/>
          <p:nvPr/>
        </p:nvSpPr>
        <p:spPr>
          <a:xfrm>
            <a:off x="793790" y="4741545"/>
            <a:ext cx="3005495" cy="2540318"/>
          </a:xfrm>
          <a:prstGeom prst="rect">
            <a:avLst/>
          </a:prstGeom>
          <a:noFill/>
          <a:ln/>
        </p:spPr>
        <p:txBody>
          <a:bodyPr wrap="square" lIns="0" tIns="0" rIns="0" bIns="0" rtlCol="0" anchor="t"/>
          <a:lstStyle/>
          <a:p>
            <a:pPr algn="l" indent="0" marL="0">
              <a:lnSpc>
                <a:spcPts val="2850"/>
              </a:lnSpc>
              <a:buNone/>
            </a:pPr>
            <a:r>
              <a:rPr lang="en-US" sz="1750" dirty="0">
                <a:solidFill>
                  <a:srgbClr val="443728"/>
                </a:solidFill>
                <a:latin typeface="Open Sans" pitchFamily="34" charset="0"/>
                <a:ea typeface="Open Sans" pitchFamily="34" charset="-122"/>
                <a:cs typeface="Open Sans" pitchFamily="34" charset="-120"/>
              </a:rPr>
              <a:t>Sınava kadar olan zamanı etkili bir şekilde yönetmek için düzenli bir çalışma programı oluşturun. Her konu için yeterli zaman ayırın ve konuları düzenli olarak gözden geçirin.</a:t>
            </a:r>
            <a:endParaRPr lang="en-US" sz="1750" dirty="0"/>
          </a:p>
        </p:txBody>
      </p:sp>
      <p:pic>
        <p:nvPicPr>
          <p:cNvPr id="6" name="Image 1" descr="preencoded.png">    </p:cNvPr>
          <p:cNvPicPr>
            <a:picLocks noChangeAspect="1"/>
          </p:cNvPicPr>
          <p:nvPr/>
        </p:nvPicPr>
        <p:blipFill>
          <a:blip r:embed="rId2"/>
          <a:stretch>
            <a:fillRect/>
          </a:stretch>
        </p:blipFill>
        <p:spPr>
          <a:xfrm>
            <a:off x="4139446" y="2110145"/>
            <a:ext cx="3005614" cy="1857494"/>
          </a:xfrm>
          <a:prstGeom prst="rect">
            <a:avLst/>
          </a:prstGeom>
        </p:spPr>
      </p:pic>
      <p:sp>
        <p:nvSpPr>
          <p:cNvPr id="7" name="Text 3"/>
          <p:cNvSpPr/>
          <p:nvPr/>
        </p:nvSpPr>
        <p:spPr>
          <a:xfrm>
            <a:off x="4139446" y="4251127"/>
            <a:ext cx="2835235" cy="354330"/>
          </a:xfrm>
          <a:prstGeom prst="rect">
            <a:avLst/>
          </a:prstGeom>
          <a:noFill/>
          <a:ln/>
        </p:spPr>
        <p:txBody>
          <a:bodyPr wrap="none" lIns="0" tIns="0" rIns="0" bIns="0" rtlCol="0" anchor="t"/>
          <a:lstStyle/>
          <a:p>
            <a:pPr algn="l" indent="0" marL="0">
              <a:lnSpc>
                <a:spcPts val="2750"/>
              </a:lnSpc>
              <a:buNone/>
            </a:pPr>
            <a:r>
              <a:rPr lang="en-US" sz="2200" b="1" dirty="0">
                <a:solidFill>
                  <a:srgbClr val="443728"/>
                </a:solidFill>
                <a:latin typeface="Crimson Pro Bold" pitchFamily="34" charset="0"/>
                <a:ea typeface="Crimson Pro Bold" pitchFamily="34" charset="-122"/>
                <a:cs typeface="Crimson Pro Bold" pitchFamily="34" charset="-120"/>
              </a:rPr>
              <a:t>Yeterli Uyku</a:t>
            </a:r>
            <a:endParaRPr lang="en-US" sz="2200" dirty="0"/>
          </a:p>
        </p:txBody>
      </p:sp>
      <p:sp>
        <p:nvSpPr>
          <p:cNvPr id="8" name="Text 4"/>
          <p:cNvSpPr/>
          <p:nvPr/>
        </p:nvSpPr>
        <p:spPr>
          <a:xfrm>
            <a:off x="4139446" y="4741545"/>
            <a:ext cx="3005614" cy="2540318"/>
          </a:xfrm>
          <a:prstGeom prst="rect">
            <a:avLst/>
          </a:prstGeom>
          <a:noFill/>
          <a:ln/>
        </p:spPr>
        <p:txBody>
          <a:bodyPr wrap="square" lIns="0" tIns="0" rIns="0" bIns="0" rtlCol="0" anchor="t"/>
          <a:lstStyle/>
          <a:p>
            <a:pPr algn="l" indent="0" marL="0">
              <a:lnSpc>
                <a:spcPts val="2850"/>
              </a:lnSpc>
              <a:buNone/>
            </a:pPr>
            <a:r>
              <a:rPr lang="en-US" sz="1750" dirty="0">
                <a:solidFill>
                  <a:srgbClr val="443728"/>
                </a:solidFill>
                <a:latin typeface="Open Sans" pitchFamily="34" charset="0"/>
                <a:ea typeface="Open Sans" pitchFamily="34" charset="-122"/>
                <a:cs typeface="Open Sans" pitchFamily="34" charset="-120"/>
              </a:rPr>
              <a:t>Sınav günü zinde ve odaklanmış olmak için yeterli uykuya özen gösterin. Yetersiz uyku konsantrasyonunuzu ve performansınızı olumsuz etkileyebilir.</a:t>
            </a:r>
            <a:endParaRPr lang="en-US" sz="1750" dirty="0"/>
          </a:p>
        </p:txBody>
      </p:sp>
      <p:pic>
        <p:nvPicPr>
          <p:cNvPr id="9" name="Image 2" descr="preencoded.png">    </p:cNvPr>
          <p:cNvPicPr>
            <a:picLocks noChangeAspect="1"/>
          </p:cNvPicPr>
          <p:nvPr/>
        </p:nvPicPr>
        <p:blipFill>
          <a:blip r:embed="rId3"/>
          <a:stretch>
            <a:fillRect/>
          </a:stretch>
        </p:blipFill>
        <p:spPr>
          <a:xfrm>
            <a:off x="7485221" y="2110145"/>
            <a:ext cx="3005614" cy="1857494"/>
          </a:xfrm>
          <a:prstGeom prst="rect">
            <a:avLst/>
          </a:prstGeom>
        </p:spPr>
      </p:pic>
      <p:sp>
        <p:nvSpPr>
          <p:cNvPr id="10" name="Text 5"/>
          <p:cNvSpPr/>
          <p:nvPr/>
        </p:nvSpPr>
        <p:spPr>
          <a:xfrm>
            <a:off x="7485221" y="4251127"/>
            <a:ext cx="2835235" cy="354330"/>
          </a:xfrm>
          <a:prstGeom prst="rect">
            <a:avLst/>
          </a:prstGeom>
          <a:noFill/>
          <a:ln/>
        </p:spPr>
        <p:txBody>
          <a:bodyPr wrap="none" lIns="0" tIns="0" rIns="0" bIns="0" rtlCol="0" anchor="t"/>
          <a:lstStyle/>
          <a:p>
            <a:pPr algn="l" indent="0" marL="0">
              <a:lnSpc>
                <a:spcPts val="2750"/>
              </a:lnSpc>
              <a:buNone/>
            </a:pPr>
            <a:r>
              <a:rPr lang="en-US" sz="2200" b="1" dirty="0">
                <a:solidFill>
                  <a:srgbClr val="443728"/>
                </a:solidFill>
                <a:latin typeface="Crimson Pro Bold" pitchFamily="34" charset="0"/>
                <a:ea typeface="Crimson Pro Bold" pitchFamily="34" charset="-122"/>
                <a:cs typeface="Crimson Pro Bold" pitchFamily="34" charset="-120"/>
              </a:rPr>
              <a:t>Sağlıklı Beslenme</a:t>
            </a:r>
            <a:endParaRPr lang="en-US" sz="2200" dirty="0"/>
          </a:p>
        </p:txBody>
      </p:sp>
      <p:sp>
        <p:nvSpPr>
          <p:cNvPr id="11" name="Text 6"/>
          <p:cNvSpPr/>
          <p:nvPr/>
        </p:nvSpPr>
        <p:spPr>
          <a:xfrm>
            <a:off x="7485221" y="4741545"/>
            <a:ext cx="3005614" cy="2177415"/>
          </a:xfrm>
          <a:prstGeom prst="rect">
            <a:avLst/>
          </a:prstGeom>
          <a:noFill/>
          <a:ln/>
        </p:spPr>
        <p:txBody>
          <a:bodyPr wrap="square" lIns="0" tIns="0" rIns="0" bIns="0" rtlCol="0" anchor="t"/>
          <a:lstStyle/>
          <a:p>
            <a:pPr algn="l" indent="0" marL="0">
              <a:lnSpc>
                <a:spcPts val="2850"/>
              </a:lnSpc>
              <a:buNone/>
            </a:pPr>
            <a:r>
              <a:rPr lang="en-US" sz="1750" dirty="0">
                <a:solidFill>
                  <a:srgbClr val="443728"/>
                </a:solidFill>
                <a:latin typeface="Open Sans" pitchFamily="34" charset="0"/>
                <a:ea typeface="Open Sans" pitchFamily="34" charset="-122"/>
                <a:cs typeface="Open Sans" pitchFamily="34" charset="-120"/>
              </a:rPr>
              <a:t>Sınav süreci boyunca sağlıklı beslenmek önemlidir. Enerji seviyenizi yüksek tutmak ve konsantrasyonunuzu korumak için dengeli bir beslenme planı oluşturun.</a:t>
            </a:r>
            <a:endParaRPr lang="en-US" sz="1750" dirty="0"/>
          </a:p>
        </p:txBody>
      </p:sp>
      <p:pic>
        <p:nvPicPr>
          <p:cNvPr id="12" name="Image 3" descr="preencoded.png">    </p:cNvPr>
          <p:cNvPicPr>
            <a:picLocks noChangeAspect="1"/>
          </p:cNvPicPr>
          <p:nvPr/>
        </p:nvPicPr>
        <p:blipFill>
          <a:blip r:embed="rId4"/>
          <a:stretch>
            <a:fillRect/>
          </a:stretch>
        </p:blipFill>
        <p:spPr>
          <a:xfrm>
            <a:off x="10830997" y="2110145"/>
            <a:ext cx="3005614" cy="1857494"/>
          </a:xfrm>
          <a:prstGeom prst="rect">
            <a:avLst/>
          </a:prstGeom>
        </p:spPr>
      </p:pic>
      <p:sp>
        <p:nvSpPr>
          <p:cNvPr id="13" name="Text 7"/>
          <p:cNvSpPr/>
          <p:nvPr/>
        </p:nvSpPr>
        <p:spPr>
          <a:xfrm>
            <a:off x="10830997" y="4251127"/>
            <a:ext cx="2835235" cy="354330"/>
          </a:xfrm>
          <a:prstGeom prst="rect">
            <a:avLst/>
          </a:prstGeom>
          <a:noFill/>
          <a:ln/>
        </p:spPr>
        <p:txBody>
          <a:bodyPr wrap="none" lIns="0" tIns="0" rIns="0" bIns="0" rtlCol="0" anchor="t"/>
          <a:lstStyle/>
          <a:p>
            <a:pPr algn="l" indent="0" marL="0">
              <a:lnSpc>
                <a:spcPts val="2750"/>
              </a:lnSpc>
              <a:buNone/>
            </a:pPr>
            <a:r>
              <a:rPr lang="en-US" sz="2200" b="1" dirty="0">
                <a:solidFill>
                  <a:srgbClr val="443728"/>
                </a:solidFill>
                <a:latin typeface="Crimson Pro Bold" pitchFamily="34" charset="0"/>
                <a:ea typeface="Crimson Pro Bold" pitchFamily="34" charset="-122"/>
                <a:cs typeface="Crimson Pro Bold" pitchFamily="34" charset="-120"/>
              </a:rPr>
              <a:t>Stres Yönetimi</a:t>
            </a:r>
            <a:endParaRPr lang="en-US" sz="2200" dirty="0"/>
          </a:p>
        </p:txBody>
      </p:sp>
      <p:sp>
        <p:nvSpPr>
          <p:cNvPr id="14" name="Text 8"/>
          <p:cNvSpPr/>
          <p:nvPr/>
        </p:nvSpPr>
        <p:spPr>
          <a:xfrm>
            <a:off x="10830997" y="4741545"/>
            <a:ext cx="3005614" cy="2540318"/>
          </a:xfrm>
          <a:prstGeom prst="rect">
            <a:avLst/>
          </a:prstGeom>
          <a:noFill/>
          <a:ln/>
        </p:spPr>
        <p:txBody>
          <a:bodyPr wrap="square" lIns="0" tIns="0" rIns="0" bIns="0" rtlCol="0" anchor="t"/>
          <a:lstStyle/>
          <a:p>
            <a:pPr algn="l" indent="0" marL="0">
              <a:lnSpc>
                <a:spcPts val="2850"/>
              </a:lnSpc>
              <a:buNone/>
            </a:pPr>
            <a:r>
              <a:rPr lang="en-US" sz="1750" dirty="0">
                <a:solidFill>
                  <a:srgbClr val="443728"/>
                </a:solidFill>
                <a:latin typeface="Open Sans" pitchFamily="34" charset="0"/>
                <a:ea typeface="Open Sans" pitchFamily="34" charset="-122"/>
                <a:cs typeface="Open Sans" pitchFamily="34" charset="-120"/>
              </a:rPr>
              <a:t>Sınav öncesi stresle başa çıkmak için rahatlama tekniklerini öğrenin. Derin nefes alma, meditasyon veya yoga gibi teknikler stres seviyenizi düşürmeye yardımcı olabilir.</a:t>
            </a:r>
            <a:endParaRPr lang="en-US" sz="17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5486400" cy="8229600"/>
          </a:xfrm>
          <a:prstGeom prst="rect">
            <a:avLst/>
          </a:prstGeom>
        </p:spPr>
      </p:pic>
      <p:sp>
        <p:nvSpPr>
          <p:cNvPr id="3" name="Text 0"/>
          <p:cNvSpPr/>
          <p:nvPr/>
        </p:nvSpPr>
        <p:spPr>
          <a:xfrm>
            <a:off x="6056709" y="961906"/>
            <a:ext cx="7797046" cy="509230"/>
          </a:xfrm>
          <a:prstGeom prst="rect">
            <a:avLst/>
          </a:prstGeom>
          <a:noFill/>
          <a:ln/>
        </p:spPr>
        <p:txBody>
          <a:bodyPr wrap="none" lIns="0" tIns="0" rIns="0" bIns="0" rtlCol="0" anchor="t"/>
          <a:lstStyle/>
          <a:p>
            <a:pPr indent="0" marL="0">
              <a:lnSpc>
                <a:spcPts val="4000"/>
              </a:lnSpc>
              <a:buNone/>
            </a:pPr>
            <a:r>
              <a:rPr lang="en-US" sz="3200" b="1" dirty="0">
                <a:solidFill>
                  <a:srgbClr val="443728"/>
                </a:solidFill>
                <a:latin typeface="Crimson Pro Bold" pitchFamily="34" charset="0"/>
                <a:ea typeface="Crimson Pro Bold" pitchFamily="34" charset="-122"/>
                <a:cs typeface="Crimson Pro Bold" pitchFamily="34" charset="-120"/>
              </a:rPr>
              <a:t>Zaman Yönetimi: Dakikalarca Değerlendirme</a:t>
            </a:r>
            <a:endParaRPr lang="en-US" sz="3200" dirty="0"/>
          </a:p>
        </p:txBody>
      </p:sp>
      <p:sp>
        <p:nvSpPr>
          <p:cNvPr id="4" name="Text 1"/>
          <p:cNvSpPr/>
          <p:nvPr/>
        </p:nvSpPr>
        <p:spPr>
          <a:xfrm>
            <a:off x="6056709" y="1715572"/>
            <a:ext cx="8003381" cy="782241"/>
          </a:xfrm>
          <a:prstGeom prst="rect">
            <a:avLst/>
          </a:prstGeom>
          <a:noFill/>
          <a:ln/>
        </p:spPr>
        <p:txBody>
          <a:bodyPr wrap="square" lIns="0" tIns="0" rIns="0" bIns="0" rtlCol="0" anchor="t"/>
          <a:lstStyle/>
          <a:p>
            <a:pPr indent="0" marL="0">
              <a:lnSpc>
                <a:spcPts val="2050"/>
              </a:lnSpc>
              <a:buNone/>
            </a:pPr>
            <a:r>
              <a:rPr lang="en-US" sz="1250" dirty="0">
                <a:solidFill>
                  <a:srgbClr val="443728"/>
                </a:solidFill>
                <a:latin typeface="Open Sans" pitchFamily="34" charset="0"/>
                <a:ea typeface="Open Sans" pitchFamily="34" charset="-122"/>
                <a:cs typeface="Open Sans" pitchFamily="34" charset="-120"/>
              </a:rPr>
              <a:t>Sınav süresi sınırlıdır, bu yüzden zamanı etkili bir şekilde yönetmek çok önemlidir. Her soruyu çözmek için ayırmanız gereken ortalama süreyi hesaplayın. Kolay sorulara fazla zaman harcamayın, zor sorulara ise daha fazla zaman ayırın. Zamandan tasarruf etmek için dikkat dağıtıcı unsurlardan uzak durun.</a:t>
            </a:r>
            <a:endParaRPr lang="en-US" sz="1250" dirty="0"/>
          </a:p>
        </p:txBody>
      </p:sp>
      <p:sp>
        <p:nvSpPr>
          <p:cNvPr id="5" name="Text 2"/>
          <p:cNvSpPr/>
          <p:nvPr/>
        </p:nvSpPr>
        <p:spPr>
          <a:xfrm>
            <a:off x="6056709" y="2681049"/>
            <a:ext cx="8003381" cy="782241"/>
          </a:xfrm>
          <a:prstGeom prst="rect">
            <a:avLst/>
          </a:prstGeom>
          <a:noFill/>
          <a:ln/>
        </p:spPr>
        <p:txBody>
          <a:bodyPr wrap="square" lIns="0" tIns="0" rIns="0" bIns="0" rtlCol="0" anchor="t"/>
          <a:lstStyle/>
          <a:p>
            <a:pPr indent="0" marL="0">
              <a:lnSpc>
                <a:spcPts val="2050"/>
              </a:lnSpc>
              <a:buNone/>
            </a:pPr>
            <a:r>
              <a:rPr lang="en-US" sz="1250" dirty="0">
                <a:solidFill>
                  <a:srgbClr val="443728"/>
                </a:solidFill>
                <a:latin typeface="Open Sans" pitchFamily="34" charset="0"/>
                <a:ea typeface="Open Sans" pitchFamily="34" charset="-122"/>
                <a:cs typeface="Open Sans" pitchFamily="34" charset="-120"/>
              </a:rPr>
              <a:t>Öncelikle, tüm soruları gözden geçirin ve kolay olanları önce çözün. Zor sorulara daha sonra zaman ayırabilirsiniz. Sizi strese sokan soruları atlayın ve sonrasında geri dönün. Panik yapmayın ve zamanınızın sizin için çalışmasına izin verin.</a:t>
            </a:r>
            <a:endParaRPr lang="en-US" sz="1250" dirty="0"/>
          </a:p>
        </p:txBody>
      </p:sp>
      <p:sp>
        <p:nvSpPr>
          <p:cNvPr id="6" name="Text 3"/>
          <p:cNvSpPr/>
          <p:nvPr/>
        </p:nvSpPr>
        <p:spPr>
          <a:xfrm>
            <a:off x="6056709" y="3727966"/>
            <a:ext cx="3879413" cy="537686"/>
          </a:xfrm>
          <a:prstGeom prst="rect">
            <a:avLst/>
          </a:prstGeom>
          <a:noFill/>
          <a:ln/>
        </p:spPr>
        <p:txBody>
          <a:bodyPr wrap="none" lIns="0" tIns="0" rIns="0" bIns="0" rtlCol="0" anchor="t"/>
          <a:lstStyle/>
          <a:p>
            <a:pPr algn="ctr" indent="0" marL="0">
              <a:lnSpc>
                <a:spcPts val="4200"/>
              </a:lnSpc>
              <a:buNone/>
            </a:pPr>
            <a:r>
              <a:rPr lang="en-US" sz="4200" b="1" dirty="0">
                <a:solidFill>
                  <a:srgbClr val="443728"/>
                </a:solidFill>
                <a:latin typeface="Crimson Pro Bold" pitchFamily="34" charset="0"/>
                <a:ea typeface="Crimson Pro Bold" pitchFamily="34" charset="-122"/>
                <a:cs typeface="Crimson Pro Bold" pitchFamily="34" charset="-120"/>
              </a:rPr>
              <a:t>10</a:t>
            </a:r>
            <a:endParaRPr lang="en-US" sz="4200" dirty="0"/>
          </a:p>
        </p:txBody>
      </p:sp>
      <p:sp>
        <p:nvSpPr>
          <p:cNvPr id="7" name="Text 4"/>
          <p:cNvSpPr/>
          <p:nvPr/>
        </p:nvSpPr>
        <p:spPr>
          <a:xfrm>
            <a:off x="6977896" y="4469249"/>
            <a:ext cx="2036921" cy="254556"/>
          </a:xfrm>
          <a:prstGeom prst="rect">
            <a:avLst/>
          </a:prstGeom>
          <a:noFill/>
          <a:ln/>
        </p:spPr>
        <p:txBody>
          <a:bodyPr wrap="none" lIns="0" tIns="0" rIns="0" bIns="0" rtlCol="0" anchor="t"/>
          <a:lstStyle/>
          <a:p>
            <a:pPr algn="ctr" indent="0" marL="0">
              <a:lnSpc>
                <a:spcPts val="2000"/>
              </a:lnSpc>
              <a:buNone/>
            </a:pPr>
            <a:r>
              <a:rPr lang="en-US" sz="1600" b="1" dirty="0">
                <a:solidFill>
                  <a:srgbClr val="443728"/>
                </a:solidFill>
                <a:latin typeface="Crimson Pro Bold" pitchFamily="34" charset="0"/>
                <a:ea typeface="Crimson Pro Bold" pitchFamily="34" charset="-122"/>
                <a:cs typeface="Crimson Pro Bold" pitchFamily="34" charset="-120"/>
              </a:rPr>
              <a:t>Dakika</a:t>
            </a:r>
            <a:endParaRPr lang="en-US" sz="1600" dirty="0"/>
          </a:p>
        </p:txBody>
      </p:sp>
      <p:sp>
        <p:nvSpPr>
          <p:cNvPr id="8" name="Text 5"/>
          <p:cNvSpPr/>
          <p:nvPr/>
        </p:nvSpPr>
        <p:spPr>
          <a:xfrm>
            <a:off x="6056709" y="4821555"/>
            <a:ext cx="3879413" cy="521494"/>
          </a:xfrm>
          <a:prstGeom prst="rect">
            <a:avLst/>
          </a:prstGeom>
          <a:noFill/>
          <a:ln/>
        </p:spPr>
        <p:txBody>
          <a:bodyPr wrap="square" lIns="0" tIns="0" rIns="0" bIns="0" rtlCol="0" anchor="t"/>
          <a:lstStyle/>
          <a:p>
            <a:pPr algn="ctr" indent="0" marL="0">
              <a:lnSpc>
                <a:spcPts val="2050"/>
              </a:lnSpc>
              <a:buNone/>
            </a:pPr>
            <a:r>
              <a:rPr lang="en-US" sz="1250" dirty="0">
                <a:solidFill>
                  <a:srgbClr val="443728"/>
                </a:solidFill>
                <a:latin typeface="Open Sans" pitchFamily="34" charset="0"/>
                <a:ea typeface="Open Sans" pitchFamily="34" charset="-122"/>
                <a:cs typeface="Open Sans" pitchFamily="34" charset="-120"/>
              </a:rPr>
              <a:t>Sınavda her 10 dakika boyunca 10 soruyu çözmek için zaman ayırın.</a:t>
            </a:r>
            <a:endParaRPr lang="en-US" sz="1250" dirty="0"/>
          </a:p>
        </p:txBody>
      </p:sp>
      <p:sp>
        <p:nvSpPr>
          <p:cNvPr id="9" name="Text 6"/>
          <p:cNvSpPr/>
          <p:nvPr/>
        </p:nvSpPr>
        <p:spPr>
          <a:xfrm>
            <a:off x="10180558" y="3727966"/>
            <a:ext cx="3879532" cy="537686"/>
          </a:xfrm>
          <a:prstGeom prst="rect">
            <a:avLst/>
          </a:prstGeom>
          <a:noFill/>
          <a:ln/>
        </p:spPr>
        <p:txBody>
          <a:bodyPr wrap="none" lIns="0" tIns="0" rIns="0" bIns="0" rtlCol="0" anchor="t"/>
          <a:lstStyle/>
          <a:p>
            <a:pPr algn="ctr" indent="0" marL="0">
              <a:lnSpc>
                <a:spcPts val="4200"/>
              </a:lnSpc>
              <a:buNone/>
            </a:pPr>
            <a:r>
              <a:rPr lang="en-US" sz="4200" b="1" dirty="0">
                <a:solidFill>
                  <a:srgbClr val="443728"/>
                </a:solidFill>
                <a:latin typeface="Crimson Pro Bold" pitchFamily="34" charset="0"/>
                <a:ea typeface="Crimson Pro Bold" pitchFamily="34" charset="-122"/>
                <a:cs typeface="Crimson Pro Bold" pitchFamily="34" charset="-120"/>
              </a:rPr>
              <a:t>5</a:t>
            </a:r>
            <a:endParaRPr lang="en-US" sz="4200" dirty="0"/>
          </a:p>
        </p:txBody>
      </p:sp>
      <p:sp>
        <p:nvSpPr>
          <p:cNvPr id="10" name="Text 7"/>
          <p:cNvSpPr/>
          <p:nvPr/>
        </p:nvSpPr>
        <p:spPr>
          <a:xfrm>
            <a:off x="11101864" y="4469249"/>
            <a:ext cx="2036921" cy="254556"/>
          </a:xfrm>
          <a:prstGeom prst="rect">
            <a:avLst/>
          </a:prstGeom>
          <a:noFill/>
          <a:ln/>
        </p:spPr>
        <p:txBody>
          <a:bodyPr wrap="none" lIns="0" tIns="0" rIns="0" bIns="0" rtlCol="0" anchor="t"/>
          <a:lstStyle/>
          <a:p>
            <a:pPr algn="ctr" indent="0" marL="0">
              <a:lnSpc>
                <a:spcPts val="2000"/>
              </a:lnSpc>
              <a:buNone/>
            </a:pPr>
            <a:r>
              <a:rPr lang="en-US" sz="1600" b="1" dirty="0">
                <a:solidFill>
                  <a:srgbClr val="443728"/>
                </a:solidFill>
                <a:latin typeface="Crimson Pro Bold" pitchFamily="34" charset="0"/>
                <a:ea typeface="Crimson Pro Bold" pitchFamily="34" charset="-122"/>
                <a:cs typeface="Crimson Pro Bold" pitchFamily="34" charset="-120"/>
              </a:rPr>
              <a:t>Dakika</a:t>
            </a:r>
            <a:endParaRPr lang="en-US" sz="1600" dirty="0"/>
          </a:p>
        </p:txBody>
      </p:sp>
      <p:sp>
        <p:nvSpPr>
          <p:cNvPr id="11" name="Text 8"/>
          <p:cNvSpPr/>
          <p:nvPr/>
        </p:nvSpPr>
        <p:spPr>
          <a:xfrm>
            <a:off x="10180558" y="4821555"/>
            <a:ext cx="3879532" cy="521494"/>
          </a:xfrm>
          <a:prstGeom prst="rect">
            <a:avLst/>
          </a:prstGeom>
          <a:noFill/>
          <a:ln/>
        </p:spPr>
        <p:txBody>
          <a:bodyPr wrap="square" lIns="0" tIns="0" rIns="0" bIns="0" rtlCol="0" anchor="t"/>
          <a:lstStyle/>
          <a:p>
            <a:pPr algn="ctr" indent="0" marL="0">
              <a:lnSpc>
                <a:spcPts val="2050"/>
              </a:lnSpc>
              <a:buNone/>
            </a:pPr>
            <a:r>
              <a:rPr lang="en-US" sz="1250" dirty="0">
                <a:solidFill>
                  <a:srgbClr val="443728"/>
                </a:solidFill>
                <a:latin typeface="Open Sans" pitchFamily="34" charset="0"/>
                <a:ea typeface="Open Sans" pitchFamily="34" charset="-122"/>
                <a:cs typeface="Open Sans" pitchFamily="34" charset="-120"/>
              </a:rPr>
              <a:t>Kolay sorulara 5 dakikadan daha fazla zaman harcamayın.</a:t>
            </a:r>
            <a:endParaRPr lang="en-US" sz="1250" dirty="0"/>
          </a:p>
        </p:txBody>
      </p:sp>
      <p:sp>
        <p:nvSpPr>
          <p:cNvPr id="12" name="Text 9"/>
          <p:cNvSpPr/>
          <p:nvPr/>
        </p:nvSpPr>
        <p:spPr>
          <a:xfrm>
            <a:off x="6056709" y="5913358"/>
            <a:ext cx="3879413" cy="537686"/>
          </a:xfrm>
          <a:prstGeom prst="rect">
            <a:avLst/>
          </a:prstGeom>
          <a:noFill/>
          <a:ln/>
        </p:spPr>
        <p:txBody>
          <a:bodyPr wrap="none" lIns="0" tIns="0" rIns="0" bIns="0" rtlCol="0" anchor="t"/>
          <a:lstStyle/>
          <a:p>
            <a:pPr algn="ctr" indent="0" marL="0">
              <a:lnSpc>
                <a:spcPts val="4200"/>
              </a:lnSpc>
              <a:buNone/>
            </a:pPr>
            <a:r>
              <a:rPr lang="en-US" sz="4200" b="1" dirty="0">
                <a:solidFill>
                  <a:srgbClr val="443728"/>
                </a:solidFill>
                <a:latin typeface="Crimson Pro Bold" pitchFamily="34" charset="0"/>
                <a:ea typeface="Crimson Pro Bold" pitchFamily="34" charset="-122"/>
                <a:cs typeface="Crimson Pro Bold" pitchFamily="34" charset="-120"/>
              </a:rPr>
              <a:t>15</a:t>
            </a:r>
            <a:endParaRPr lang="en-US" sz="4200" dirty="0"/>
          </a:p>
        </p:txBody>
      </p:sp>
      <p:sp>
        <p:nvSpPr>
          <p:cNvPr id="13" name="Text 10"/>
          <p:cNvSpPr/>
          <p:nvPr/>
        </p:nvSpPr>
        <p:spPr>
          <a:xfrm>
            <a:off x="6977896" y="6654641"/>
            <a:ext cx="2036921" cy="254556"/>
          </a:xfrm>
          <a:prstGeom prst="rect">
            <a:avLst/>
          </a:prstGeom>
          <a:noFill/>
          <a:ln/>
        </p:spPr>
        <p:txBody>
          <a:bodyPr wrap="none" lIns="0" tIns="0" rIns="0" bIns="0" rtlCol="0" anchor="t"/>
          <a:lstStyle/>
          <a:p>
            <a:pPr algn="ctr" indent="0" marL="0">
              <a:lnSpc>
                <a:spcPts val="2000"/>
              </a:lnSpc>
              <a:buNone/>
            </a:pPr>
            <a:r>
              <a:rPr lang="en-US" sz="1600" b="1" dirty="0">
                <a:solidFill>
                  <a:srgbClr val="443728"/>
                </a:solidFill>
                <a:latin typeface="Crimson Pro Bold" pitchFamily="34" charset="0"/>
                <a:ea typeface="Crimson Pro Bold" pitchFamily="34" charset="-122"/>
                <a:cs typeface="Crimson Pro Bold" pitchFamily="34" charset="-120"/>
              </a:rPr>
              <a:t>Dakika</a:t>
            </a:r>
            <a:endParaRPr lang="en-US" sz="1600" dirty="0"/>
          </a:p>
        </p:txBody>
      </p:sp>
      <p:sp>
        <p:nvSpPr>
          <p:cNvPr id="14" name="Text 11"/>
          <p:cNvSpPr/>
          <p:nvPr/>
        </p:nvSpPr>
        <p:spPr>
          <a:xfrm>
            <a:off x="6056709" y="7006947"/>
            <a:ext cx="3879413" cy="260747"/>
          </a:xfrm>
          <a:prstGeom prst="rect">
            <a:avLst/>
          </a:prstGeom>
          <a:noFill/>
          <a:ln/>
        </p:spPr>
        <p:txBody>
          <a:bodyPr wrap="none" lIns="0" tIns="0" rIns="0" bIns="0" rtlCol="0" anchor="t"/>
          <a:lstStyle/>
          <a:p>
            <a:pPr algn="ctr" indent="0" marL="0">
              <a:lnSpc>
                <a:spcPts val="2050"/>
              </a:lnSpc>
              <a:buNone/>
            </a:pPr>
            <a:r>
              <a:rPr lang="en-US" sz="1250" dirty="0">
                <a:solidFill>
                  <a:srgbClr val="443728"/>
                </a:solidFill>
                <a:latin typeface="Open Sans" pitchFamily="34" charset="0"/>
                <a:ea typeface="Open Sans" pitchFamily="34" charset="-122"/>
                <a:cs typeface="Open Sans" pitchFamily="34" charset="-120"/>
              </a:rPr>
              <a:t>Zor sorulara 15 dakikadan fazla zaman ayırmayın.</a:t>
            </a:r>
            <a:endParaRPr lang="en-US" sz="1250" dirty="0"/>
          </a:p>
        </p:txBody>
      </p:sp>
      <p:sp>
        <p:nvSpPr>
          <p:cNvPr id="15" name="Text 12"/>
          <p:cNvSpPr/>
          <p:nvPr/>
        </p:nvSpPr>
        <p:spPr>
          <a:xfrm>
            <a:off x="10180558" y="5913358"/>
            <a:ext cx="3879532" cy="537686"/>
          </a:xfrm>
          <a:prstGeom prst="rect">
            <a:avLst/>
          </a:prstGeom>
          <a:noFill/>
          <a:ln/>
        </p:spPr>
        <p:txBody>
          <a:bodyPr wrap="none" lIns="0" tIns="0" rIns="0" bIns="0" rtlCol="0" anchor="t"/>
          <a:lstStyle/>
          <a:p>
            <a:pPr algn="ctr" indent="0" marL="0">
              <a:lnSpc>
                <a:spcPts val="4200"/>
              </a:lnSpc>
              <a:buNone/>
            </a:pPr>
            <a:r>
              <a:rPr lang="en-US" sz="4200" b="1" dirty="0">
                <a:solidFill>
                  <a:srgbClr val="443728"/>
                </a:solidFill>
                <a:latin typeface="Crimson Pro Bold" pitchFamily="34" charset="0"/>
                <a:ea typeface="Crimson Pro Bold" pitchFamily="34" charset="-122"/>
                <a:cs typeface="Crimson Pro Bold" pitchFamily="34" charset="-120"/>
              </a:rPr>
              <a:t>2</a:t>
            </a:r>
            <a:endParaRPr lang="en-US" sz="4200" dirty="0"/>
          </a:p>
        </p:txBody>
      </p:sp>
      <p:sp>
        <p:nvSpPr>
          <p:cNvPr id="16" name="Text 13"/>
          <p:cNvSpPr/>
          <p:nvPr/>
        </p:nvSpPr>
        <p:spPr>
          <a:xfrm>
            <a:off x="11101864" y="6654641"/>
            <a:ext cx="2036921" cy="254556"/>
          </a:xfrm>
          <a:prstGeom prst="rect">
            <a:avLst/>
          </a:prstGeom>
          <a:noFill/>
          <a:ln/>
        </p:spPr>
        <p:txBody>
          <a:bodyPr wrap="none" lIns="0" tIns="0" rIns="0" bIns="0" rtlCol="0" anchor="t"/>
          <a:lstStyle/>
          <a:p>
            <a:pPr algn="ctr" indent="0" marL="0">
              <a:lnSpc>
                <a:spcPts val="2000"/>
              </a:lnSpc>
              <a:buNone/>
            </a:pPr>
            <a:r>
              <a:rPr lang="en-US" sz="1600" b="1" dirty="0">
                <a:solidFill>
                  <a:srgbClr val="443728"/>
                </a:solidFill>
                <a:latin typeface="Crimson Pro Bold" pitchFamily="34" charset="0"/>
                <a:ea typeface="Crimson Pro Bold" pitchFamily="34" charset="-122"/>
                <a:cs typeface="Crimson Pro Bold" pitchFamily="34" charset="-120"/>
              </a:rPr>
              <a:t>Dakika</a:t>
            </a:r>
            <a:endParaRPr lang="en-US" sz="1600" dirty="0"/>
          </a:p>
        </p:txBody>
      </p:sp>
      <p:sp>
        <p:nvSpPr>
          <p:cNvPr id="17" name="Text 14"/>
          <p:cNvSpPr/>
          <p:nvPr/>
        </p:nvSpPr>
        <p:spPr>
          <a:xfrm>
            <a:off x="10180558" y="7006947"/>
            <a:ext cx="3879532" cy="260747"/>
          </a:xfrm>
          <a:prstGeom prst="rect">
            <a:avLst/>
          </a:prstGeom>
          <a:noFill/>
          <a:ln/>
        </p:spPr>
        <p:txBody>
          <a:bodyPr wrap="none" lIns="0" tIns="0" rIns="0" bIns="0" rtlCol="0" anchor="t"/>
          <a:lstStyle/>
          <a:p>
            <a:pPr algn="ctr" indent="0" marL="0">
              <a:lnSpc>
                <a:spcPts val="2050"/>
              </a:lnSpc>
              <a:buNone/>
            </a:pPr>
            <a:r>
              <a:rPr lang="en-US" sz="1250" dirty="0">
                <a:solidFill>
                  <a:srgbClr val="443728"/>
                </a:solidFill>
                <a:latin typeface="Open Sans" pitchFamily="34" charset="0"/>
                <a:ea typeface="Open Sans" pitchFamily="34" charset="-122"/>
                <a:cs typeface="Open Sans" pitchFamily="34" charset="-120"/>
              </a:rPr>
              <a:t>Her 2 dakikada bir, kalan süreyi kontrol edin.</a:t>
            </a:r>
            <a:endParaRPr lang="en-US" sz="12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0972800" y="0"/>
            <a:ext cx="3657600" cy="8231267"/>
          </a:xfrm>
          <a:prstGeom prst="rect">
            <a:avLst/>
          </a:prstGeom>
        </p:spPr>
      </p:pic>
      <p:sp>
        <p:nvSpPr>
          <p:cNvPr id="3" name="Text 0"/>
          <p:cNvSpPr/>
          <p:nvPr/>
        </p:nvSpPr>
        <p:spPr>
          <a:xfrm>
            <a:off x="781526" y="614005"/>
            <a:ext cx="6967299" cy="697825"/>
          </a:xfrm>
          <a:prstGeom prst="rect">
            <a:avLst/>
          </a:prstGeom>
          <a:noFill/>
          <a:ln/>
        </p:spPr>
        <p:txBody>
          <a:bodyPr wrap="none" lIns="0" tIns="0" rIns="0" bIns="0" rtlCol="0" anchor="t"/>
          <a:lstStyle/>
          <a:p>
            <a:pPr indent="0" marL="0">
              <a:lnSpc>
                <a:spcPts val="5450"/>
              </a:lnSpc>
              <a:buNone/>
            </a:pPr>
            <a:r>
              <a:rPr lang="en-US" sz="4350" b="1" dirty="0">
                <a:solidFill>
                  <a:srgbClr val="443728"/>
                </a:solidFill>
                <a:latin typeface="Crimson Pro Bold" pitchFamily="34" charset="0"/>
                <a:ea typeface="Crimson Pro Bold" pitchFamily="34" charset="-122"/>
                <a:cs typeface="Crimson Pro Bold" pitchFamily="34" charset="-120"/>
              </a:rPr>
              <a:t>Okuma ve Anlama Stratejileri</a:t>
            </a:r>
            <a:endParaRPr lang="en-US" sz="4350" dirty="0"/>
          </a:p>
        </p:txBody>
      </p:sp>
      <p:sp>
        <p:nvSpPr>
          <p:cNvPr id="4" name="Shape 1"/>
          <p:cNvSpPr/>
          <p:nvPr/>
        </p:nvSpPr>
        <p:spPr>
          <a:xfrm>
            <a:off x="781526" y="1897975"/>
            <a:ext cx="502444" cy="502444"/>
          </a:xfrm>
          <a:prstGeom prst="roundRect">
            <a:avLst>
              <a:gd name="adj" fmla="val 18667"/>
            </a:avLst>
          </a:prstGeom>
          <a:solidFill>
            <a:srgbClr val="EBE2E0"/>
          </a:solidFill>
          <a:ln w="7620">
            <a:solidFill>
              <a:srgbClr val="D1C8C6"/>
            </a:solidFill>
            <a:prstDash val="solid"/>
          </a:ln>
        </p:spPr>
      </p:sp>
      <p:sp>
        <p:nvSpPr>
          <p:cNvPr id="5" name="Text 2"/>
          <p:cNvSpPr/>
          <p:nvPr/>
        </p:nvSpPr>
        <p:spPr>
          <a:xfrm>
            <a:off x="970121" y="1981676"/>
            <a:ext cx="125254" cy="334923"/>
          </a:xfrm>
          <a:prstGeom prst="rect">
            <a:avLst/>
          </a:prstGeom>
          <a:noFill/>
          <a:ln/>
        </p:spPr>
        <p:txBody>
          <a:bodyPr wrap="none" lIns="0" tIns="0" rIns="0" bIns="0" rtlCol="0" anchor="t"/>
          <a:lstStyle/>
          <a:p>
            <a:pPr algn="ctr" indent="0" marL="0">
              <a:lnSpc>
                <a:spcPts val="2600"/>
              </a:lnSpc>
              <a:buNone/>
            </a:pPr>
            <a:r>
              <a:rPr lang="en-US" sz="2600" b="1" dirty="0">
                <a:solidFill>
                  <a:srgbClr val="443728"/>
                </a:solidFill>
                <a:latin typeface="Crimson Pro Bold" pitchFamily="34" charset="0"/>
                <a:ea typeface="Crimson Pro Bold" pitchFamily="34" charset="-122"/>
                <a:cs typeface="Crimson Pro Bold" pitchFamily="34" charset="-120"/>
              </a:rPr>
              <a:t>1</a:t>
            </a:r>
            <a:endParaRPr lang="en-US" sz="2600" dirty="0"/>
          </a:p>
        </p:txBody>
      </p:sp>
      <p:sp>
        <p:nvSpPr>
          <p:cNvPr id="6" name="Text 3"/>
          <p:cNvSpPr/>
          <p:nvPr/>
        </p:nvSpPr>
        <p:spPr>
          <a:xfrm>
            <a:off x="1507212" y="1897975"/>
            <a:ext cx="2791301" cy="348853"/>
          </a:xfrm>
          <a:prstGeom prst="rect">
            <a:avLst/>
          </a:prstGeom>
          <a:noFill/>
          <a:ln/>
        </p:spPr>
        <p:txBody>
          <a:bodyPr wrap="none" lIns="0" tIns="0" rIns="0" bIns="0" rtlCol="0" anchor="t"/>
          <a:lstStyle/>
          <a:p>
            <a:pPr indent="0" marL="0">
              <a:lnSpc>
                <a:spcPts val="2700"/>
              </a:lnSpc>
              <a:buNone/>
            </a:pPr>
            <a:r>
              <a:rPr lang="en-US" sz="2150" b="1" dirty="0">
                <a:solidFill>
                  <a:srgbClr val="443728"/>
                </a:solidFill>
                <a:latin typeface="Crimson Pro Bold" pitchFamily="34" charset="0"/>
                <a:ea typeface="Crimson Pro Bold" pitchFamily="34" charset="-122"/>
                <a:cs typeface="Crimson Pro Bold" pitchFamily="34" charset="-120"/>
              </a:rPr>
              <a:t>1. Tarayarak Okumak</a:t>
            </a:r>
            <a:endParaRPr lang="en-US" sz="2150" dirty="0"/>
          </a:p>
        </p:txBody>
      </p:sp>
      <p:sp>
        <p:nvSpPr>
          <p:cNvPr id="7" name="Text 4"/>
          <p:cNvSpPr/>
          <p:nvPr/>
        </p:nvSpPr>
        <p:spPr>
          <a:xfrm>
            <a:off x="1507212" y="2380774"/>
            <a:ext cx="3867626" cy="1429226"/>
          </a:xfrm>
          <a:prstGeom prst="rect">
            <a:avLst/>
          </a:prstGeom>
          <a:noFill/>
          <a:ln/>
        </p:spPr>
        <p:txBody>
          <a:bodyPr wrap="square" lIns="0" tIns="0" rIns="0" bIns="0" rtlCol="0" anchor="t"/>
          <a:lstStyle/>
          <a:p>
            <a:pPr indent="0" marL="0">
              <a:lnSpc>
                <a:spcPts val="2800"/>
              </a:lnSpc>
              <a:buNone/>
            </a:pPr>
            <a:r>
              <a:rPr lang="en-US" sz="1750" dirty="0">
                <a:solidFill>
                  <a:srgbClr val="443728"/>
                </a:solidFill>
                <a:latin typeface="Open Sans" pitchFamily="34" charset="0"/>
                <a:ea typeface="Open Sans" pitchFamily="34" charset="-122"/>
                <a:cs typeface="Open Sans" pitchFamily="34" charset="-120"/>
              </a:rPr>
              <a:t>Sınav sorularını hızlıca gözden geçirin. Önemli kelimeler ve ipuçlarını belirleyin. Soru türlerini ve zorluk seviyesini değerlendirin.</a:t>
            </a:r>
            <a:endParaRPr lang="en-US" sz="1750" dirty="0"/>
          </a:p>
        </p:txBody>
      </p:sp>
      <p:sp>
        <p:nvSpPr>
          <p:cNvPr id="8" name="Shape 5"/>
          <p:cNvSpPr/>
          <p:nvPr/>
        </p:nvSpPr>
        <p:spPr>
          <a:xfrm>
            <a:off x="5598081" y="1897975"/>
            <a:ext cx="502444" cy="502444"/>
          </a:xfrm>
          <a:prstGeom prst="roundRect">
            <a:avLst>
              <a:gd name="adj" fmla="val 18667"/>
            </a:avLst>
          </a:prstGeom>
          <a:solidFill>
            <a:srgbClr val="EBE2E0"/>
          </a:solidFill>
          <a:ln w="7620">
            <a:solidFill>
              <a:srgbClr val="D1C8C6"/>
            </a:solidFill>
            <a:prstDash val="solid"/>
          </a:ln>
        </p:spPr>
      </p:sp>
      <p:sp>
        <p:nvSpPr>
          <p:cNvPr id="9" name="Text 6"/>
          <p:cNvSpPr/>
          <p:nvPr/>
        </p:nvSpPr>
        <p:spPr>
          <a:xfrm>
            <a:off x="5763935" y="1981676"/>
            <a:ext cx="170736" cy="334923"/>
          </a:xfrm>
          <a:prstGeom prst="rect">
            <a:avLst/>
          </a:prstGeom>
          <a:noFill/>
          <a:ln/>
        </p:spPr>
        <p:txBody>
          <a:bodyPr wrap="none" lIns="0" tIns="0" rIns="0" bIns="0" rtlCol="0" anchor="t"/>
          <a:lstStyle/>
          <a:p>
            <a:pPr algn="ctr" indent="0" marL="0">
              <a:lnSpc>
                <a:spcPts val="2600"/>
              </a:lnSpc>
              <a:buNone/>
            </a:pPr>
            <a:r>
              <a:rPr lang="en-US" sz="2600" b="1" dirty="0">
                <a:solidFill>
                  <a:srgbClr val="443728"/>
                </a:solidFill>
                <a:latin typeface="Crimson Pro Bold" pitchFamily="34" charset="0"/>
                <a:ea typeface="Crimson Pro Bold" pitchFamily="34" charset="-122"/>
                <a:cs typeface="Crimson Pro Bold" pitchFamily="34" charset="-120"/>
              </a:rPr>
              <a:t>2</a:t>
            </a:r>
            <a:endParaRPr lang="en-US" sz="2600" dirty="0"/>
          </a:p>
        </p:txBody>
      </p:sp>
      <p:sp>
        <p:nvSpPr>
          <p:cNvPr id="10" name="Text 7"/>
          <p:cNvSpPr/>
          <p:nvPr/>
        </p:nvSpPr>
        <p:spPr>
          <a:xfrm>
            <a:off x="6323767" y="1897975"/>
            <a:ext cx="3513177" cy="348853"/>
          </a:xfrm>
          <a:prstGeom prst="rect">
            <a:avLst/>
          </a:prstGeom>
          <a:noFill/>
          <a:ln/>
        </p:spPr>
        <p:txBody>
          <a:bodyPr wrap="none" lIns="0" tIns="0" rIns="0" bIns="0" rtlCol="0" anchor="t"/>
          <a:lstStyle/>
          <a:p>
            <a:pPr indent="0" marL="0">
              <a:lnSpc>
                <a:spcPts val="2700"/>
              </a:lnSpc>
              <a:buNone/>
            </a:pPr>
            <a:r>
              <a:rPr lang="en-US" sz="2150" b="1" dirty="0">
                <a:solidFill>
                  <a:srgbClr val="443728"/>
                </a:solidFill>
                <a:latin typeface="Crimson Pro Bold" pitchFamily="34" charset="0"/>
                <a:ea typeface="Crimson Pro Bold" pitchFamily="34" charset="-122"/>
                <a:cs typeface="Crimson Pro Bold" pitchFamily="34" charset="-120"/>
              </a:rPr>
              <a:t>2. Anahtar Kelimeleri Bulmak</a:t>
            </a:r>
            <a:endParaRPr lang="en-US" sz="2150" dirty="0"/>
          </a:p>
        </p:txBody>
      </p:sp>
      <p:sp>
        <p:nvSpPr>
          <p:cNvPr id="11" name="Text 8"/>
          <p:cNvSpPr/>
          <p:nvPr/>
        </p:nvSpPr>
        <p:spPr>
          <a:xfrm>
            <a:off x="6323767" y="2380774"/>
            <a:ext cx="3867626" cy="1786533"/>
          </a:xfrm>
          <a:prstGeom prst="rect">
            <a:avLst/>
          </a:prstGeom>
          <a:noFill/>
          <a:ln/>
        </p:spPr>
        <p:txBody>
          <a:bodyPr wrap="square" lIns="0" tIns="0" rIns="0" bIns="0" rtlCol="0" anchor="t"/>
          <a:lstStyle/>
          <a:p>
            <a:pPr indent="0" marL="0">
              <a:lnSpc>
                <a:spcPts val="2800"/>
              </a:lnSpc>
              <a:buNone/>
            </a:pPr>
            <a:r>
              <a:rPr lang="en-US" sz="1750" dirty="0">
                <a:solidFill>
                  <a:srgbClr val="443728"/>
                </a:solidFill>
                <a:latin typeface="Open Sans" pitchFamily="34" charset="0"/>
                <a:ea typeface="Open Sans" pitchFamily="34" charset="-122"/>
                <a:cs typeface="Open Sans" pitchFamily="34" charset="-120"/>
              </a:rPr>
              <a:t>Paragraflarda önemli kelimeleri ve cümleleri alt çizerek işaretleyin. Bu kelimeler, soruları anlamak ve cevapları bulmak için size yardımcı olacaktır.</a:t>
            </a:r>
            <a:endParaRPr lang="en-US" sz="1750" dirty="0"/>
          </a:p>
        </p:txBody>
      </p:sp>
      <p:sp>
        <p:nvSpPr>
          <p:cNvPr id="12" name="Shape 9"/>
          <p:cNvSpPr/>
          <p:nvPr/>
        </p:nvSpPr>
        <p:spPr>
          <a:xfrm>
            <a:off x="781526" y="4641771"/>
            <a:ext cx="502444" cy="502444"/>
          </a:xfrm>
          <a:prstGeom prst="roundRect">
            <a:avLst>
              <a:gd name="adj" fmla="val 18667"/>
            </a:avLst>
          </a:prstGeom>
          <a:solidFill>
            <a:srgbClr val="EBE2E0"/>
          </a:solidFill>
          <a:ln w="7620">
            <a:solidFill>
              <a:srgbClr val="D1C8C6"/>
            </a:solidFill>
            <a:prstDash val="solid"/>
          </a:ln>
        </p:spPr>
      </p:sp>
      <p:sp>
        <p:nvSpPr>
          <p:cNvPr id="13" name="Text 10"/>
          <p:cNvSpPr/>
          <p:nvPr/>
        </p:nvSpPr>
        <p:spPr>
          <a:xfrm>
            <a:off x="950952" y="4725472"/>
            <a:ext cx="163592" cy="334923"/>
          </a:xfrm>
          <a:prstGeom prst="rect">
            <a:avLst/>
          </a:prstGeom>
          <a:noFill/>
          <a:ln/>
        </p:spPr>
        <p:txBody>
          <a:bodyPr wrap="none" lIns="0" tIns="0" rIns="0" bIns="0" rtlCol="0" anchor="t"/>
          <a:lstStyle/>
          <a:p>
            <a:pPr algn="ctr" indent="0" marL="0">
              <a:lnSpc>
                <a:spcPts val="2600"/>
              </a:lnSpc>
              <a:buNone/>
            </a:pPr>
            <a:r>
              <a:rPr lang="en-US" sz="2600" b="1" dirty="0">
                <a:solidFill>
                  <a:srgbClr val="443728"/>
                </a:solidFill>
                <a:latin typeface="Crimson Pro Bold" pitchFamily="34" charset="0"/>
                <a:ea typeface="Crimson Pro Bold" pitchFamily="34" charset="-122"/>
                <a:cs typeface="Crimson Pro Bold" pitchFamily="34" charset="-120"/>
              </a:rPr>
              <a:t>3</a:t>
            </a:r>
            <a:endParaRPr lang="en-US" sz="2600" dirty="0"/>
          </a:p>
        </p:txBody>
      </p:sp>
      <p:sp>
        <p:nvSpPr>
          <p:cNvPr id="14" name="Text 11"/>
          <p:cNvSpPr/>
          <p:nvPr/>
        </p:nvSpPr>
        <p:spPr>
          <a:xfrm>
            <a:off x="1507212" y="4641771"/>
            <a:ext cx="3867626" cy="697706"/>
          </a:xfrm>
          <a:prstGeom prst="rect">
            <a:avLst/>
          </a:prstGeom>
          <a:noFill/>
          <a:ln/>
        </p:spPr>
        <p:txBody>
          <a:bodyPr wrap="square" lIns="0" tIns="0" rIns="0" bIns="0" rtlCol="0" anchor="t"/>
          <a:lstStyle/>
          <a:p>
            <a:pPr indent="0" marL="0">
              <a:lnSpc>
                <a:spcPts val="2700"/>
              </a:lnSpc>
              <a:buNone/>
            </a:pPr>
            <a:r>
              <a:rPr lang="en-US" sz="2150" b="1" dirty="0">
                <a:solidFill>
                  <a:srgbClr val="443728"/>
                </a:solidFill>
                <a:latin typeface="Crimson Pro Bold" pitchFamily="34" charset="0"/>
                <a:ea typeface="Crimson Pro Bold" pitchFamily="34" charset="-122"/>
                <a:cs typeface="Crimson Pro Bold" pitchFamily="34" charset="-120"/>
              </a:rPr>
              <a:t>3. Paragraflardan Sonuç Çıkarma</a:t>
            </a:r>
            <a:endParaRPr lang="en-US" sz="2150" dirty="0"/>
          </a:p>
        </p:txBody>
      </p:sp>
      <p:sp>
        <p:nvSpPr>
          <p:cNvPr id="15" name="Text 12"/>
          <p:cNvSpPr/>
          <p:nvPr/>
        </p:nvSpPr>
        <p:spPr>
          <a:xfrm>
            <a:off x="1507212" y="5473422"/>
            <a:ext cx="3867626" cy="2143839"/>
          </a:xfrm>
          <a:prstGeom prst="rect">
            <a:avLst/>
          </a:prstGeom>
          <a:noFill/>
          <a:ln/>
        </p:spPr>
        <p:txBody>
          <a:bodyPr wrap="square" lIns="0" tIns="0" rIns="0" bIns="0" rtlCol="0" anchor="t"/>
          <a:lstStyle/>
          <a:p>
            <a:pPr indent="0" marL="0">
              <a:lnSpc>
                <a:spcPts val="2800"/>
              </a:lnSpc>
              <a:buNone/>
            </a:pPr>
            <a:r>
              <a:rPr lang="en-US" sz="1750" dirty="0">
                <a:solidFill>
                  <a:srgbClr val="443728"/>
                </a:solidFill>
                <a:latin typeface="Open Sans" pitchFamily="34" charset="0"/>
                <a:ea typeface="Open Sans" pitchFamily="34" charset="-122"/>
                <a:cs typeface="Open Sans" pitchFamily="34" charset="-120"/>
              </a:rPr>
              <a:t>Okuduğunuz metinlerden bilgiyi özümseyin ve sorulara uygun cevapları bulun. Okuduğunuzda, kendinize sorular sorarak ve cevapları düşünerek aktif olarak öğrenin.</a:t>
            </a:r>
            <a:endParaRPr lang="en-US" sz="1750" dirty="0"/>
          </a:p>
        </p:txBody>
      </p:sp>
      <p:sp>
        <p:nvSpPr>
          <p:cNvPr id="16" name="Shape 13"/>
          <p:cNvSpPr/>
          <p:nvPr/>
        </p:nvSpPr>
        <p:spPr>
          <a:xfrm>
            <a:off x="5598081" y="4641771"/>
            <a:ext cx="502444" cy="502444"/>
          </a:xfrm>
          <a:prstGeom prst="roundRect">
            <a:avLst>
              <a:gd name="adj" fmla="val 18667"/>
            </a:avLst>
          </a:prstGeom>
          <a:solidFill>
            <a:srgbClr val="EBE2E0"/>
          </a:solidFill>
          <a:ln w="7620">
            <a:solidFill>
              <a:srgbClr val="D1C8C6"/>
            </a:solidFill>
            <a:prstDash val="solid"/>
          </a:ln>
        </p:spPr>
      </p:sp>
      <p:sp>
        <p:nvSpPr>
          <p:cNvPr id="17" name="Text 14"/>
          <p:cNvSpPr/>
          <p:nvPr/>
        </p:nvSpPr>
        <p:spPr>
          <a:xfrm>
            <a:off x="5759053" y="4725472"/>
            <a:ext cx="180499" cy="334923"/>
          </a:xfrm>
          <a:prstGeom prst="rect">
            <a:avLst/>
          </a:prstGeom>
          <a:noFill/>
          <a:ln/>
        </p:spPr>
        <p:txBody>
          <a:bodyPr wrap="none" lIns="0" tIns="0" rIns="0" bIns="0" rtlCol="0" anchor="t"/>
          <a:lstStyle/>
          <a:p>
            <a:pPr algn="ctr" indent="0" marL="0">
              <a:lnSpc>
                <a:spcPts val="2600"/>
              </a:lnSpc>
              <a:buNone/>
            </a:pPr>
            <a:r>
              <a:rPr lang="en-US" sz="2600" b="1" dirty="0">
                <a:solidFill>
                  <a:srgbClr val="443728"/>
                </a:solidFill>
                <a:latin typeface="Crimson Pro Bold" pitchFamily="34" charset="0"/>
                <a:ea typeface="Crimson Pro Bold" pitchFamily="34" charset="-122"/>
                <a:cs typeface="Crimson Pro Bold" pitchFamily="34" charset="-120"/>
              </a:rPr>
              <a:t>4</a:t>
            </a:r>
            <a:endParaRPr lang="en-US" sz="2600" dirty="0"/>
          </a:p>
        </p:txBody>
      </p:sp>
      <p:sp>
        <p:nvSpPr>
          <p:cNvPr id="18" name="Text 15"/>
          <p:cNvSpPr/>
          <p:nvPr/>
        </p:nvSpPr>
        <p:spPr>
          <a:xfrm>
            <a:off x="6323767" y="4641771"/>
            <a:ext cx="2791301" cy="348853"/>
          </a:xfrm>
          <a:prstGeom prst="rect">
            <a:avLst/>
          </a:prstGeom>
          <a:noFill/>
          <a:ln/>
        </p:spPr>
        <p:txBody>
          <a:bodyPr wrap="none" lIns="0" tIns="0" rIns="0" bIns="0" rtlCol="0" anchor="t"/>
          <a:lstStyle/>
          <a:p>
            <a:pPr indent="0" marL="0">
              <a:lnSpc>
                <a:spcPts val="2700"/>
              </a:lnSpc>
              <a:buNone/>
            </a:pPr>
            <a:r>
              <a:rPr lang="en-US" sz="2150" b="1" dirty="0">
                <a:solidFill>
                  <a:srgbClr val="443728"/>
                </a:solidFill>
                <a:latin typeface="Crimson Pro Bold" pitchFamily="34" charset="0"/>
                <a:ea typeface="Crimson Pro Bold" pitchFamily="34" charset="-122"/>
                <a:cs typeface="Crimson Pro Bold" pitchFamily="34" charset="-120"/>
              </a:rPr>
              <a:t>4. Zaman Yönetimi</a:t>
            </a:r>
            <a:endParaRPr lang="en-US" sz="2150" dirty="0"/>
          </a:p>
        </p:txBody>
      </p:sp>
      <p:sp>
        <p:nvSpPr>
          <p:cNvPr id="19" name="Text 16"/>
          <p:cNvSpPr/>
          <p:nvPr/>
        </p:nvSpPr>
        <p:spPr>
          <a:xfrm>
            <a:off x="6323767" y="5124569"/>
            <a:ext cx="3867626" cy="2143839"/>
          </a:xfrm>
          <a:prstGeom prst="rect">
            <a:avLst/>
          </a:prstGeom>
          <a:noFill/>
          <a:ln/>
        </p:spPr>
        <p:txBody>
          <a:bodyPr wrap="square" lIns="0" tIns="0" rIns="0" bIns="0" rtlCol="0" anchor="t"/>
          <a:lstStyle/>
          <a:p>
            <a:pPr indent="0" marL="0">
              <a:lnSpc>
                <a:spcPts val="2800"/>
              </a:lnSpc>
              <a:buNone/>
            </a:pPr>
            <a:r>
              <a:rPr lang="en-US" sz="1750" dirty="0">
                <a:solidFill>
                  <a:srgbClr val="443728"/>
                </a:solidFill>
                <a:latin typeface="Open Sans" pitchFamily="34" charset="0"/>
                <a:ea typeface="Open Sans" pitchFamily="34" charset="-122"/>
                <a:cs typeface="Open Sans" pitchFamily="34" charset="-120"/>
              </a:rPr>
              <a:t>Her soruyu çözmek için kendinize bir zaman sınırı belirleyin. Okuduğunuz metinlerde gereksiz kelimeleri atlayarak zaman kazanın. Bu stratejiler, zamanınızın en verimli şekilde kullanılmasını sağlar.</a:t>
            </a:r>
            <a:endParaRPr lang="en-US" sz="17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2205514"/>
          </a:xfrm>
          <a:prstGeom prst="rect">
            <a:avLst/>
          </a:prstGeom>
        </p:spPr>
      </p:pic>
      <p:sp>
        <p:nvSpPr>
          <p:cNvPr id="3" name="Text 0"/>
          <p:cNvSpPr/>
          <p:nvPr/>
        </p:nvSpPr>
        <p:spPr>
          <a:xfrm>
            <a:off x="617458" y="2692360"/>
            <a:ext cx="7753469" cy="551378"/>
          </a:xfrm>
          <a:prstGeom prst="rect">
            <a:avLst/>
          </a:prstGeom>
          <a:noFill/>
          <a:ln/>
        </p:spPr>
        <p:txBody>
          <a:bodyPr wrap="none" lIns="0" tIns="0" rIns="0" bIns="0" rtlCol="0" anchor="t"/>
          <a:lstStyle/>
          <a:p>
            <a:pPr indent="0" marL="0">
              <a:lnSpc>
                <a:spcPts val="4300"/>
              </a:lnSpc>
              <a:buNone/>
            </a:pPr>
            <a:r>
              <a:rPr lang="en-US" sz="3450" b="1" dirty="0">
                <a:solidFill>
                  <a:srgbClr val="443728"/>
                </a:solidFill>
                <a:latin typeface="Crimson Pro Bold" pitchFamily="34" charset="0"/>
                <a:ea typeface="Crimson Pro Bold" pitchFamily="34" charset="-122"/>
                <a:cs typeface="Crimson Pro Bold" pitchFamily="34" charset="-120"/>
              </a:rPr>
              <a:t>Soruları Hızlı Bir Şekilde Gözden Geçirme</a:t>
            </a:r>
            <a:endParaRPr lang="en-US" sz="3450" dirty="0"/>
          </a:p>
        </p:txBody>
      </p:sp>
      <p:pic>
        <p:nvPicPr>
          <p:cNvPr id="4" name="Image 1" descr="preencoded.png">    </p:cNvPr>
          <p:cNvPicPr>
            <a:picLocks noChangeAspect="1"/>
          </p:cNvPicPr>
          <p:nvPr/>
        </p:nvPicPr>
        <p:blipFill>
          <a:blip r:embed="rId2"/>
          <a:stretch>
            <a:fillRect/>
          </a:stretch>
        </p:blipFill>
        <p:spPr>
          <a:xfrm>
            <a:off x="617458" y="3508296"/>
            <a:ext cx="882134" cy="1411486"/>
          </a:xfrm>
          <a:prstGeom prst="rect">
            <a:avLst/>
          </a:prstGeom>
        </p:spPr>
      </p:pic>
      <p:sp>
        <p:nvSpPr>
          <p:cNvPr id="5" name="Text 1"/>
          <p:cNvSpPr/>
          <p:nvPr/>
        </p:nvSpPr>
        <p:spPr>
          <a:xfrm>
            <a:off x="1764149" y="3684627"/>
            <a:ext cx="2667833" cy="275630"/>
          </a:xfrm>
          <a:prstGeom prst="rect">
            <a:avLst/>
          </a:prstGeom>
          <a:noFill/>
          <a:ln/>
        </p:spPr>
        <p:txBody>
          <a:bodyPr wrap="none" lIns="0" tIns="0" rIns="0" bIns="0" rtlCol="0" anchor="t"/>
          <a:lstStyle/>
          <a:p>
            <a:pPr algn="l" indent="0" marL="0">
              <a:lnSpc>
                <a:spcPts val="2150"/>
              </a:lnSpc>
              <a:buNone/>
            </a:pPr>
            <a:r>
              <a:rPr lang="en-US" sz="1700" b="1" dirty="0">
                <a:solidFill>
                  <a:srgbClr val="443728"/>
                </a:solidFill>
                <a:latin typeface="Crimson Pro Bold" pitchFamily="34" charset="0"/>
                <a:ea typeface="Crimson Pro Bold" pitchFamily="34" charset="-122"/>
                <a:cs typeface="Crimson Pro Bold" pitchFamily="34" charset="-120"/>
              </a:rPr>
              <a:t>Sınavın Genel Bakışını Yapın</a:t>
            </a:r>
            <a:endParaRPr lang="en-US" sz="1700" dirty="0"/>
          </a:p>
        </p:txBody>
      </p:sp>
      <p:sp>
        <p:nvSpPr>
          <p:cNvPr id="6" name="Text 2"/>
          <p:cNvSpPr/>
          <p:nvPr/>
        </p:nvSpPr>
        <p:spPr>
          <a:xfrm>
            <a:off x="1764149" y="4066103"/>
            <a:ext cx="12248793" cy="564594"/>
          </a:xfrm>
          <a:prstGeom prst="rect">
            <a:avLst/>
          </a:prstGeom>
          <a:noFill/>
          <a:ln/>
        </p:spPr>
        <p:txBody>
          <a:bodyPr wrap="square" lIns="0" tIns="0" rIns="0" bIns="0" rtlCol="0" anchor="t"/>
          <a:lstStyle/>
          <a:p>
            <a:pPr algn="l" indent="0" marL="0">
              <a:lnSpc>
                <a:spcPts val="2200"/>
              </a:lnSpc>
              <a:buNone/>
            </a:pPr>
            <a:r>
              <a:rPr lang="en-US" sz="1350" dirty="0">
                <a:solidFill>
                  <a:srgbClr val="443728"/>
                </a:solidFill>
                <a:latin typeface="Open Sans" pitchFamily="34" charset="0"/>
                <a:ea typeface="Open Sans" pitchFamily="34" charset="-122"/>
                <a:cs typeface="Open Sans" pitchFamily="34" charset="-120"/>
              </a:rPr>
              <a:t>Sınavın tüm sorularını kısaca tarayın. Zorluğa göre sıralayın. Kolay soruları önce yapın. Bu sizi rahatlatacak ve zamanı daha iyi yönetmenize yardımcı olacaktır.</a:t>
            </a:r>
            <a:endParaRPr lang="en-US" sz="1350" dirty="0"/>
          </a:p>
        </p:txBody>
      </p:sp>
      <p:pic>
        <p:nvPicPr>
          <p:cNvPr id="7" name="Image 2" descr="preencoded.png">    </p:cNvPr>
          <p:cNvPicPr>
            <a:picLocks noChangeAspect="1"/>
          </p:cNvPicPr>
          <p:nvPr/>
        </p:nvPicPr>
        <p:blipFill>
          <a:blip r:embed="rId3"/>
          <a:stretch>
            <a:fillRect/>
          </a:stretch>
        </p:blipFill>
        <p:spPr>
          <a:xfrm>
            <a:off x="617458" y="4919782"/>
            <a:ext cx="882134" cy="1411486"/>
          </a:xfrm>
          <a:prstGeom prst="rect">
            <a:avLst/>
          </a:prstGeom>
        </p:spPr>
      </p:pic>
      <p:sp>
        <p:nvSpPr>
          <p:cNvPr id="8" name="Text 3"/>
          <p:cNvSpPr/>
          <p:nvPr/>
        </p:nvSpPr>
        <p:spPr>
          <a:xfrm>
            <a:off x="1764149" y="5096113"/>
            <a:ext cx="2284809" cy="275630"/>
          </a:xfrm>
          <a:prstGeom prst="rect">
            <a:avLst/>
          </a:prstGeom>
          <a:noFill/>
          <a:ln/>
        </p:spPr>
        <p:txBody>
          <a:bodyPr wrap="none" lIns="0" tIns="0" rIns="0" bIns="0" rtlCol="0" anchor="t"/>
          <a:lstStyle/>
          <a:p>
            <a:pPr algn="l" indent="0" marL="0">
              <a:lnSpc>
                <a:spcPts val="2150"/>
              </a:lnSpc>
              <a:buNone/>
            </a:pPr>
            <a:r>
              <a:rPr lang="en-US" sz="1700" b="1" dirty="0">
                <a:solidFill>
                  <a:srgbClr val="443728"/>
                </a:solidFill>
                <a:latin typeface="Crimson Pro Bold" pitchFamily="34" charset="0"/>
                <a:ea typeface="Crimson Pro Bold" pitchFamily="34" charset="-122"/>
                <a:cs typeface="Crimson Pro Bold" pitchFamily="34" charset="-120"/>
              </a:rPr>
              <a:t>Soru Türlerini Belirleyin</a:t>
            </a:r>
            <a:endParaRPr lang="en-US" sz="1700" dirty="0"/>
          </a:p>
        </p:txBody>
      </p:sp>
      <p:sp>
        <p:nvSpPr>
          <p:cNvPr id="9" name="Text 4"/>
          <p:cNvSpPr/>
          <p:nvPr/>
        </p:nvSpPr>
        <p:spPr>
          <a:xfrm>
            <a:off x="1764149" y="5477589"/>
            <a:ext cx="12248793" cy="564594"/>
          </a:xfrm>
          <a:prstGeom prst="rect">
            <a:avLst/>
          </a:prstGeom>
          <a:noFill/>
          <a:ln/>
        </p:spPr>
        <p:txBody>
          <a:bodyPr wrap="square" lIns="0" tIns="0" rIns="0" bIns="0" rtlCol="0" anchor="t"/>
          <a:lstStyle/>
          <a:p>
            <a:pPr algn="l" indent="0" marL="0">
              <a:lnSpc>
                <a:spcPts val="2200"/>
              </a:lnSpc>
              <a:buNone/>
            </a:pPr>
            <a:r>
              <a:rPr lang="en-US" sz="1350" dirty="0">
                <a:solidFill>
                  <a:srgbClr val="443728"/>
                </a:solidFill>
                <a:latin typeface="Open Sans" pitchFamily="34" charset="0"/>
                <a:ea typeface="Open Sans" pitchFamily="34" charset="-122"/>
                <a:cs typeface="Open Sans" pitchFamily="34" charset="-120"/>
              </a:rPr>
              <a:t>Sınavda hangi tür soruların daha fazla olduğunu tespit edin. Örneğin, çoktan seçmeli sorular mı yoksa açık uçlu sorular mı? Bu size stratejinizi oluşturmada yardımcı olacaktır.</a:t>
            </a:r>
            <a:endParaRPr lang="en-US" sz="1350" dirty="0"/>
          </a:p>
        </p:txBody>
      </p:sp>
      <p:pic>
        <p:nvPicPr>
          <p:cNvPr id="10" name="Image 3" descr="preencoded.png">    </p:cNvPr>
          <p:cNvPicPr>
            <a:picLocks noChangeAspect="1"/>
          </p:cNvPicPr>
          <p:nvPr/>
        </p:nvPicPr>
        <p:blipFill>
          <a:blip r:embed="rId4"/>
          <a:stretch>
            <a:fillRect/>
          </a:stretch>
        </p:blipFill>
        <p:spPr>
          <a:xfrm>
            <a:off x="617458" y="6331268"/>
            <a:ext cx="882134" cy="1411486"/>
          </a:xfrm>
          <a:prstGeom prst="rect">
            <a:avLst/>
          </a:prstGeom>
        </p:spPr>
      </p:pic>
      <p:sp>
        <p:nvSpPr>
          <p:cNvPr id="11" name="Text 5"/>
          <p:cNvSpPr/>
          <p:nvPr/>
        </p:nvSpPr>
        <p:spPr>
          <a:xfrm>
            <a:off x="1764149" y="6507599"/>
            <a:ext cx="2660094" cy="275630"/>
          </a:xfrm>
          <a:prstGeom prst="rect">
            <a:avLst/>
          </a:prstGeom>
          <a:noFill/>
          <a:ln/>
        </p:spPr>
        <p:txBody>
          <a:bodyPr wrap="none" lIns="0" tIns="0" rIns="0" bIns="0" rtlCol="0" anchor="t"/>
          <a:lstStyle/>
          <a:p>
            <a:pPr algn="l" indent="0" marL="0">
              <a:lnSpc>
                <a:spcPts val="2150"/>
              </a:lnSpc>
              <a:buNone/>
            </a:pPr>
            <a:r>
              <a:rPr lang="en-US" sz="1700" b="1" dirty="0">
                <a:solidFill>
                  <a:srgbClr val="443728"/>
                </a:solidFill>
                <a:latin typeface="Crimson Pro Bold" pitchFamily="34" charset="0"/>
                <a:ea typeface="Crimson Pro Bold" pitchFamily="34" charset="-122"/>
                <a:cs typeface="Crimson Pro Bold" pitchFamily="34" charset="-120"/>
              </a:rPr>
              <a:t>Zaman Yönetimini Planlayın</a:t>
            </a:r>
            <a:endParaRPr lang="en-US" sz="1700" dirty="0"/>
          </a:p>
        </p:txBody>
      </p:sp>
      <p:sp>
        <p:nvSpPr>
          <p:cNvPr id="12" name="Text 6"/>
          <p:cNvSpPr/>
          <p:nvPr/>
        </p:nvSpPr>
        <p:spPr>
          <a:xfrm>
            <a:off x="1764149" y="6889075"/>
            <a:ext cx="12248793" cy="564594"/>
          </a:xfrm>
          <a:prstGeom prst="rect">
            <a:avLst/>
          </a:prstGeom>
          <a:noFill/>
          <a:ln/>
        </p:spPr>
        <p:txBody>
          <a:bodyPr wrap="square" lIns="0" tIns="0" rIns="0" bIns="0" rtlCol="0" anchor="t"/>
          <a:lstStyle/>
          <a:p>
            <a:pPr algn="l" indent="0" marL="0">
              <a:lnSpc>
                <a:spcPts val="2200"/>
              </a:lnSpc>
              <a:buNone/>
            </a:pPr>
            <a:r>
              <a:rPr lang="en-US" sz="1350" dirty="0">
                <a:solidFill>
                  <a:srgbClr val="443728"/>
                </a:solidFill>
                <a:latin typeface="Open Sans" pitchFamily="34" charset="0"/>
                <a:ea typeface="Open Sans" pitchFamily="34" charset="-122"/>
                <a:cs typeface="Open Sans" pitchFamily="34" charset="-120"/>
              </a:rPr>
              <a:t>Her soru için harcayacağınız zamanı önceden belirleyin. Özellikle zorlu sorularda zamanı aşmamaya özen gösterin. Zamanı iyi yönetmek başarının anahtarıdır.</a:t>
            </a:r>
            <a:endParaRPr lang="en-US" sz="13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619006" y="486370"/>
            <a:ext cx="7234357" cy="552688"/>
          </a:xfrm>
          <a:prstGeom prst="rect">
            <a:avLst/>
          </a:prstGeom>
          <a:noFill/>
          <a:ln/>
        </p:spPr>
        <p:txBody>
          <a:bodyPr wrap="none" lIns="0" tIns="0" rIns="0" bIns="0" rtlCol="0" anchor="t"/>
          <a:lstStyle/>
          <a:p>
            <a:pPr indent="0" marL="0">
              <a:lnSpc>
                <a:spcPts val="4350"/>
              </a:lnSpc>
              <a:buNone/>
            </a:pPr>
            <a:r>
              <a:rPr lang="en-US" sz="3450" b="1" dirty="0">
                <a:solidFill>
                  <a:srgbClr val="443728"/>
                </a:solidFill>
                <a:latin typeface="Crimson Pro Bold" pitchFamily="34" charset="0"/>
                <a:ea typeface="Crimson Pro Bold" pitchFamily="34" charset="-122"/>
                <a:cs typeface="Crimson Pro Bold" pitchFamily="34" charset="-120"/>
              </a:rPr>
              <a:t>İşlem Basamaklarını Dikkatlice İzleme</a:t>
            </a:r>
            <a:endParaRPr lang="en-US" sz="3450" dirty="0"/>
          </a:p>
        </p:txBody>
      </p:sp>
      <p:sp>
        <p:nvSpPr>
          <p:cNvPr id="3" name="Text 1"/>
          <p:cNvSpPr/>
          <p:nvPr/>
        </p:nvSpPr>
        <p:spPr>
          <a:xfrm>
            <a:off x="619006" y="1392793"/>
            <a:ext cx="13392388" cy="566023"/>
          </a:xfrm>
          <a:prstGeom prst="rect">
            <a:avLst/>
          </a:prstGeom>
          <a:noFill/>
          <a:ln/>
        </p:spPr>
        <p:txBody>
          <a:bodyPr wrap="square" lIns="0" tIns="0" rIns="0" bIns="0" rtlCol="0" anchor="t"/>
          <a:lstStyle/>
          <a:p>
            <a:pPr indent="0" marL="0">
              <a:lnSpc>
                <a:spcPts val="2200"/>
              </a:lnSpc>
              <a:buNone/>
            </a:pPr>
            <a:r>
              <a:rPr lang="en-US" sz="1350" dirty="0">
                <a:solidFill>
                  <a:srgbClr val="443728"/>
                </a:solidFill>
                <a:latin typeface="Open Sans" pitchFamily="34" charset="0"/>
                <a:ea typeface="Open Sans" pitchFamily="34" charset="-122"/>
                <a:cs typeface="Open Sans" pitchFamily="34" charset="-120"/>
              </a:rPr>
              <a:t>Test sorularını çözmek için verilen talimatları dikkatlice okumanın önemi, birçok öğrenci tarafından göz ardı edilir. Ancak, her adımın doğru bir şekilde anlaşılması, başarılı çözüme giden yolun anahtarıdır.</a:t>
            </a:r>
            <a:endParaRPr lang="en-US" sz="1350" dirty="0"/>
          </a:p>
        </p:txBody>
      </p:sp>
      <p:sp>
        <p:nvSpPr>
          <p:cNvPr id="4" name="Text 2"/>
          <p:cNvSpPr/>
          <p:nvPr/>
        </p:nvSpPr>
        <p:spPr>
          <a:xfrm>
            <a:off x="619006" y="2157770"/>
            <a:ext cx="13392388" cy="566023"/>
          </a:xfrm>
          <a:prstGeom prst="rect">
            <a:avLst/>
          </a:prstGeom>
          <a:noFill/>
          <a:ln/>
        </p:spPr>
        <p:txBody>
          <a:bodyPr wrap="square" lIns="0" tIns="0" rIns="0" bIns="0" rtlCol="0" anchor="t"/>
          <a:lstStyle/>
          <a:p>
            <a:pPr indent="0" marL="0">
              <a:lnSpc>
                <a:spcPts val="2200"/>
              </a:lnSpc>
              <a:buNone/>
            </a:pPr>
            <a:r>
              <a:rPr lang="en-US" sz="1350" dirty="0">
                <a:solidFill>
                  <a:srgbClr val="443728"/>
                </a:solidFill>
                <a:latin typeface="Open Sans" pitchFamily="34" charset="0"/>
                <a:ea typeface="Open Sans" pitchFamily="34" charset="-122"/>
                <a:cs typeface="Open Sans" pitchFamily="34" charset="-120"/>
              </a:rPr>
              <a:t>Bazı test soruları, çözüm için belirli bir sırada izlenmesi gereken adımlar içerir. Bu adımları atlamadan veya farklı bir sırada izleyerek, yanlış sonuçlar elde edebilirsiniz. Örneğin, bir matematik probleminde, denklemi çözmek için belirli bir sırada işlemler uygulanması gerekebilir.</a:t>
            </a:r>
            <a:endParaRPr lang="en-US" sz="1350" dirty="0"/>
          </a:p>
        </p:txBody>
      </p:sp>
      <p:sp>
        <p:nvSpPr>
          <p:cNvPr id="5" name="Shape 3"/>
          <p:cNvSpPr/>
          <p:nvPr/>
        </p:nvSpPr>
        <p:spPr>
          <a:xfrm>
            <a:off x="619006" y="2922746"/>
            <a:ext cx="1674019" cy="1019056"/>
          </a:xfrm>
          <a:prstGeom prst="roundRect">
            <a:avLst>
              <a:gd name="adj" fmla="val 7290"/>
            </a:avLst>
          </a:prstGeom>
          <a:solidFill>
            <a:srgbClr val="EBE2E0"/>
          </a:solidFill>
          <a:ln w="7620">
            <a:solidFill>
              <a:srgbClr val="D1C8C6"/>
            </a:solidFill>
            <a:prstDash val="solid"/>
          </a:ln>
        </p:spPr>
      </p:sp>
      <p:sp>
        <p:nvSpPr>
          <p:cNvPr id="6" name="Text 4"/>
          <p:cNvSpPr/>
          <p:nvPr/>
        </p:nvSpPr>
        <p:spPr>
          <a:xfrm>
            <a:off x="803434" y="3255407"/>
            <a:ext cx="82748" cy="353735"/>
          </a:xfrm>
          <a:prstGeom prst="rect">
            <a:avLst/>
          </a:prstGeom>
          <a:noFill/>
          <a:ln/>
        </p:spPr>
        <p:txBody>
          <a:bodyPr wrap="none" lIns="0" tIns="0" rIns="0" bIns="0" rtlCol="0" anchor="t"/>
          <a:lstStyle/>
          <a:p>
            <a:pPr algn="ctr" indent="0" marL="0">
              <a:lnSpc>
                <a:spcPts val="2750"/>
              </a:lnSpc>
              <a:buNone/>
            </a:pPr>
            <a:r>
              <a:rPr lang="en-US" sz="1700" b="1" dirty="0">
                <a:solidFill>
                  <a:srgbClr val="443728"/>
                </a:solidFill>
                <a:latin typeface="Crimson Pro Bold" pitchFamily="34" charset="0"/>
                <a:ea typeface="Crimson Pro Bold" pitchFamily="34" charset="-122"/>
                <a:cs typeface="Crimson Pro Bold" pitchFamily="34" charset="-120"/>
              </a:rPr>
              <a:t>1</a:t>
            </a:r>
            <a:endParaRPr lang="en-US" sz="1700" dirty="0"/>
          </a:p>
        </p:txBody>
      </p:sp>
      <p:sp>
        <p:nvSpPr>
          <p:cNvPr id="7" name="Text 5"/>
          <p:cNvSpPr/>
          <p:nvPr/>
        </p:nvSpPr>
        <p:spPr>
          <a:xfrm>
            <a:off x="2469833" y="3099554"/>
            <a:ext cx="2210872" cy="276344"/>
          </a:xfrm>
          <a:prstGeom prst="rect">
            <a:avLst/>
          </a:prstGeom>
          <a:noFill/>
          <a:ln/>
        </p:spPr>
        <p:txBody>
          <a:bodyPr wrap="none" lIns="0" tIns="0" rIns="0" bIns="0" rtlCol="0" anchor="t"/>
          <a:lstStyle/>
          <a:p>
            <a:pPr algn="l" indent="0" marL="0">
              <a:lnSpc>
                <a:spcPts val="2150"/>
              </a:lnSpc>
              <a:buNone/>
            </a:pPr>
            <a:r>
              <a:rPr lang="en-US" sz="1700" b="1" dirty="0">
                <a:solidFill>
                  <a:srgbClr val="443728"/>
                </a:solidFill>
                <a:latin typeface="Crimson Pro Bold" pitchFamily="34" charset="0"/>
                <a:ea typeface="Crimson Pro Bold" pitchFamily="34" charset="-122"/>
                <a:cs typeface="Crimson Pro Bold" pitchFamily="34" charset="-120"/>
              </a:rPr>
              <a:t>Talimatları Oku</a:t>
            </a:r>
            <a:endParaRPr lang="en-US" sz="1700" dirty="0"/>
          </a:p>
        </p:txBody>
      </p:sp>
      <p:sp>
        <p:nvSpPr>
          <p:cNvPr id="8" name="Text 6"/>
          <p:cNvSpPr/>
          <p:nvPr/>
        </p:nvSpPr>
        <p:spPr>
          <a:xfrm>
            <a:off x="2469833" y="3481983"/>
            <a:ext cx="2440781" cy="283012"/>
          </a:xfrm>
          <a:prstGeom prst="rect">
            <a:avLst/>
          </a:prstGeom>
          <a:noFill/>
          <a:ln/>
        </p:spPr>
        <p:txBody>
          <a:bodyPr wrap="none" lIns="0" tIns="0" rIns="0" bIns="0" rtlCol="0" anchor="t"/>
          <a:lstStyle/>
          <a:p>
            <a:pPr algn="l" indent="0" marL="0">
              <a:lnSpc>
                <a:spcPts val="2200"/>
              </a:lnSpc>
              <a:buNone/>
            </a:pPr>
            <a:r>
              <a:rPr lang="en-US" sz="1350" dirty="0">
                <a:solidFill>
                  <a:srgbClr val="443728"/>
                </a:solidFill>
                <a:latin typeface="Open Sans" pitchFamily="34" charset="0"/>
                <a:ea typeface="Open Sans" pitchFamily="34" charset="-122"/>
                <a:cs typeface="Open Sans" pitchFamily="34" charset="-120"/>
              </a:rPr>
              <a:t>Her soruyu dikkatlice okuyun.</a:t>
            </a:r>
            <a:endParaRPr lang="en-US" sz="1350" dirty="0"/>
          </a:p>
        </p:txBody>
      </p:sp>
      <p:sp>
        <p:nvSpPr>
          <p:cNvPr id="9" name="Shape 7"/>
          <p:cNvSpPr/>
          <p:nvPr/>
        </p:nvSpPr>
        <p:spPr>
          <a:xfrm>
            <a:off x="2381369" y="3932277"/>
            <a:ext cx="11541681" cy="11430"/>
          </a:xfrm>
          <a:prstGeom prst="roundRect">
            <a:avLst>
              <a:gd name="adj" fmla="val 649938"/>
            </a:avLst>
          </a:prstGeom>
          <a:solidFill>
            <a:srgbClr val="D1C8C6"/>
          </a:solidFill>
          <a:ln/>
        </p:spPr>
      </p:sp>
      <p:sp>
        <p:nvSpPr>
          <p:cNvPr id="10" name="Shape 8"/>
          <p:cNvSpPr/>
          <p:nvPr/>
        </p:nvSpPr>
        <p:spPr>
          <a:xfrm>
            <a:off x="619006" y="4030147"/>
            <a:ext cx="3348037" cy="1019056"/>
          </a:xfrm>
          <a:prstGeom prst="roundRect">
            <a:avLst>
              <a:gd name="adj" fmla="val 7290"/>
            </a:avLst>
          </a:prstGeom>
          <a:solidFill>
            <a:srgbClr val="EBE2E0"/>
          </a:solidFill>
          <a:ln w="7620">
            <a:solidFill>
              <a:srgbClr val="D1C8C6"/>
            </a:solidFill>
            <a:prstDash val="solid"/>
          </a:ln>
        </p:spPr>
      </p:sp>
      <p:sp>
        <p:nvSpPr>
          <p:cNvPr id="11" name="Text 9"/>
          <p:cNvSpPr/>
          <p:nvPr/>
        </p:nvSpPr>
        <p:spPr>
          <a:xfrm>
            <a:off x="803434" y="4362807"/>
            <a:ext cx="112752" cy="353735"/>
          </a:xfrm>
          <a:prstGeom prst="rect">
            <a:avLst/>
          </a:prstGeom>
          <a:noFill/>
          <a:ln/>
        </p:spPr>
        <p:txBody>
          <a:bodyPr wrap="none" lIns="0" tIns="0" rIns="0" bIns="0" rtlCol="0" anchor="t"/>
          <a:lstStyle/>
          <a:p>
            <a:pPr algn="ctr" indent="0" marL="0">
              <a:lnSpc>
                <a:spcPts val="2750"/>
              </a:lnSpc>
              <a:buNone/>
            </a:pPr>
            <a:r>
              <a:rPr lang="en-US" sz="1700" b="1" dirty="0">
                <a:solidFill>
                  <a:srgbClr val="443728"/>
                </a:solidFill>
                <a:latin typeface="Crimson Pro Bold" pitchFamily="34" charset="0"/>
                <a:ea typeface="Crimson Pro Bold" pitchFamily="34" charset="-122"/>
                <a:cs typeface="Crimson Pro Bold" pitchFamily="34" charset="-120"/>
              </a:rPr>
              <a:t>2</a:t>
            </a:r>
            <a:endParaRPr lang="en-US" sz="1700" dirty="0"/>
          </a:p>
        </p:txBody>
      </p:sp>
      <p:sp>
        <p:nvSpPr>
          <p:cNvPr id="12" name="Text 10"/>
          <p:cNvSpPr/>
          <p:nvPr/>
        </p:nvSpPr>
        <p:spPr>
          <a:xfrm>
            <a:off x="4143851" y="4206954"/>
            <a:ext cx="2210872" cy="276344"/>
          </a:xfrm>
          <a:prstGeom prst="rect">
            <a:avLst/>
          </a:prstGeom>
          <a:noFill/>
          <a:ln/>
        </p:spPr>
        <p:txBody>
          <a:bodyPr wrap="none" lIns="0" tIns="0" rIns="0" bIns="0" rtlCol="0" anchor="t"/>
          <a:lstStyle/>
          <a:p>
            <a:pPr algn="l" indent="0" marL="0">
              <a:lnSpc>
                <a:spcPts val="2150"/>
              </a:lnSpc>
              <a:buNone/>
            </a:pPr>
            <a:r>
              <a:rPr lang="en-US" sz="1700" b="1" dirty="0">
                <a:solidFill>
                  <a:srgbClr val="443728"/>
                </a:solidFill>
                <a:latin typeface="Crimson Pro Bold" pitchFamily="34" charset="0"/>
                <a:ea typeface="Crimson Pro Bold" pitchFamily="34" charset="-122"/>
                <a:cs typeface="Crimson Pro Bold" pitchFamily="34" charset="-120"/>
              </a:rPr>
              <a:t>Adımları Belirle</a:t>
            </a:r>
            <a:endParaRPr lang="en-US" sz="1700" dirty="0"/>
          </a:p>
        </p:txBody>
      </p:sp>
      <p:sp>
        <p:nvSpPr>
          <p:cNvPr id="13" name="Text 11"/>
          <p:cNvSpPr/>
          <p:nvPr/>
        </p:nvSpPr>
        <p:spPr>
          <a:xfrm>
            <a:off x="4143851" y="4589383"/>
            <a:ext cx="3181826" cy="283012"/>
          </a:xfrm>
          <a:prstGeom prst="rect">
            <a:avLst/>
          </a:prstGeom>
          <a:noFill/>
          <a:ln/>
        </p:spPr>
        <p:txBody>
          <a:bodyPr wrap="none" lIns="0" tIns="0" rIns="0" bIns="0" rtlCol="0" anchor="t"/>
          <a:lstStyle/>
          <a:p>
            <a:pPr algn="l" indent="0" marL="0">
              <a:lnSpc>
                <a:spcPts val="2200"/>
              </a:lnSpc>
              <a:buNone/>
            </a:pPr>
            <a:r>
              <a:rPr lang="en-US" sz="1350" dirty="0">
                <a:solidFill>
                  <a:srgbClr val="443728"/>
                </a:solidFill>
                <a:latin typeface="Open Sans" pitchFamily="34" charset="0"/>
                <a:ea typeface="Open Sans" pitchFamily="34" charset="-122"/>
                <a:cs typeface="Open Sans" pitchFamily="34" charset="-120"/>
              </a:rPr>
              <a:t>Çözüm için gereken adımları belirleyin.</a:t>
            </a:r>
            <a:endParaRPr lang="en-US" sz="1350" dirty="0"/>
          </a:p>
        </p:txBody>
      </p:sp>
      <p:sp>
        <p:nvSpPr>
          <p:cNvPr id="14" name="Shape 12"/>
          <p:cNvSpPr/>
          <p:nvPr/>
        </p:nvSpPr>
        <p:spPr>
          <a:xfrm>
            <a:off x="4055388" y="5039678"/>
            <a:ext cx="9867662" cy="11430"/>
          </a:xfrm>
          <a:prstGeom prst="roundRect">
            <a:avLst>
              <a:gd name="adj" fmla="val 649938"/>
            </a:avLst>
          </a:prstGeom>
          <a:solidFill>
            <a:srgbClr val="D1C8C6"/>
          </a:solidFill>
          <a:ln/>
        </p:spPr>
      </p:sp>
      <p:sp>
        <p:nvSpPr>
          <p:cNvPr id="15" name="Shape 13"/>
          <p:cNvSpPr/>
          <p:nvPr/>
        </p:nvSpPr>
        <p:spPr>
          <a:xfrm>
            <a:off x="619006" y="5137547"/>
            <a:ext cx="5022056" cy="1019056"/>
          </a:xfrm>
          <a:prstGeom prst="roundRect">
            <a:avLst>
              <a:gd name="adj" fmla="val 7290"/>
            </a:avLst>
          </a:prstGeom>
          <a:solidFill>
            <a:srgbClr val="EBE2E0"/>
          </a:solidFill>
          <a:ln w="7620">
            <a:solidFill>
              <a:srgbClr val="D1C8C6"/>
            </a:solidFill>
            <a:prstDash val="solid"/>
          </a:ln>
        </p:spPr>
      </p:sp>
      <p:sp>
        <p:nvSpPr>
          <p:cNvPr id="16" name="Text 14"/>
          <p:cNvSpPr/>
          <p:nvPr/>
        </p:nvSpPr>
        <p:spPr>
          <a:xfrm>
            <a:off x="803434" y="5470208"/>
            <a:ext cx="107990" cy="353735"/>
          </a:xfrm>
          <a:prstGeom prst="rect">
            <a:avLst/>
          </a:prstGeom>
          <a:noFill/>
          <a:ln/>
        </p:spPr>
        <p:txBody>
          <a:bodyPr wrap="none" lIns="0" tIns="0" rIns="0" bIns="0" rtlCol="0" anchor="t"/>
          <a:lstStyle/>
          <a:p>
            <a:pPr algn="ctr" indent="0" marL="0">
              <a:lnSpc>
                <a:spcPts val="2750"/>
              </a:lnSpc>
              <a:buNone/>
            </a:pPr>
            <a:r>
              <a:rPr lang="en-US" sz="1700" b="1" dirty="0">
                <a:solidFill>
                  <a:srgbClr val="443728"/>
                </a:solidFill>
                <a:latin typeface="Crimson Pro Bold" pitchFamily="34" charset="0"/>
                <a:ea typeface="Crimson Pro Bold" pitchFamily="34" charset="-122"/>
                <a:cs typeface="Crimson Pro Bold" pitchFamily="34" charset="-120"/>
              </a:rPr>
              <a:t>3</a:t>
            </a:r>
            <a:endParaRPr lang="en-US" sz="1700" dirty="0"/>
          </a:p>
        </p:txBody>
      </p:sp>
      <p:sp>
        <p:nvSpPr>
          <p:cNvPr id="17" name="Text 15"/>
          <p:cNvSpPr/>
          <p:nvPr/>
        </p:nvSpPr>
        <p:spPr>
          <a:xfrm>
            <a:off x="5817870" y="5314355"/>
            <a:ext cx="2210872" cy="276344"/>
          </a:xfrm>
          <a:prstGeom prst="rect">
            <a:avLst/>
          </a:prstGeom>
          <a:noFill/>
          <a:ln/>
        </p:spPr>
        <p:txBody>
          <a:bodyPr wrap="none" lIns="0" tIns="0" rIns="0" bIns="0" rtlCol="0" anchor="t"/>
          <a:lstStyle/>
          <a:p>
            <a:pPr algn="l" indent="0" marL="0">
              <a:lnSpc>
                <a:spcPts val="2150"/>
              </a:lnSpc>
              <a:buNone/>
            </a:pPr>
            <a:r>
              <a:rPr lang="en-US" sz="1700" b="1" dirty="0">
                <a:solidFill>
                  <a:srgbClr val="443728"/>
                </a:solidFill>
                <a:latin typeface="Crimson Pro Bold" pitchFamily="34" charset="0"/>
                <a:ea typeface="Crimson Pro Bold" pitchFamily="34" charset="-122"/>
                <a:cs typeface="Crimson Pro Bold" pitchFamily="34" charset="-120"/>
              </a:rPr>
              <a:t>Sırayı Takip Et</a:t>
            </a:r>
            <a:endParaRPr lang="en-US" sz="1700" dirty="0"/>
          </a:p>
        </p:txBody>
      </p:sp>
      <p:sp>
        <p:nvSpPr>
          <p:cNvPr id="18" name="Text 16"/>
          <p:cNvSpPr/>
          <p:nvPr/>
        </p:nvSpPr>
        <p:spPr>
          <a:xfrm>
            <a:off x="5817870" y="5696783"/>
            <a:ext cx="2655332" cy="283012"/>
          </a:xfrm>
          <a:prstGeom prst="rect">
            <a:avLst/>
          </a:prstGeom>
          <a:noFill/>
          <a:ln/>
        </p:spPr>
        <p:txBody>
          <a:bodyPr wrap="none" lIns="0" tIns="0" rIns="0" bIns="0" rtlCol="0" anchor="t"/>
          <a:lstStyle/>
          <a:p>
            <a:pPr algn="l" indent="0" marL="0">
              <a:lnSpc>
                <a:spcPts val="2200"/>
              </a:lnSpc>
              <a:buNone/>
            </a:pPr>
            <a:r>
              <a:rPr lang="en-US" sz="1350" dirty="0">
                <a:solidFill>
                  <a:srgbClr val="443728"/>
                </a:solidFill>
                <a:latin typeface="Open Sans" pitchFamily="34" charset="0"/>
                <a:ea typeface="Open Sans" pitchFamily="34" charset="-122"/>
                <a:cs typeface="Open Sans" pitchFamily="34" charset="-120"/>
              </a:rPr>
              <a:t>Adımları doğru sırada uygulayın.</a:t>
            </a:r>
            <a:endParaRPr lang="en-US" sz="1350" dirty="0"/>
          </a:p>
        </p:txBody>
      </p:sp>
      <p:sp>
        <p:nvSpPr>
          <p:cNvPr id="19" name="Shape 17"/>
          <p:cNvSpPr/>
          <p:nvPr/>
        </p:nvSpPr>
        <p:spPr>
          <a:xfrm>
            <a:off x="5729407" y="6147078"/>
            <a:ext cx="8193643" cy="11430"/>
          </a:xfrm>
          <a:prstGeom prst="roundRect">
            <a:avLst>
              <a:gd name="adj" fmla="val 649938"/>
            </a:avLst>
          </a:prstGeom>
          <a:solidFill>
            <a:srgbClr val="D1C8C6"/>
          </a:solidFill>
          <a:ln/>
        </p:spPr>
      </p:sp>
      <p:sp>
        <p:nvSpPr>
          <p:cNvPr id="20" name="Shape 18"/>
          <p:cNvSpPr/>
          <p:nvPr/>
        </p:nvSpPr>
        <p:spPr>
          <a:xfrm>
            <a:off x="619006" y="6244947"/>
            <a:ext cx="6696194" cy="1019056"/>
          </a:xfrm>
          <a:prstGeom prst="roundRect">
            <a:avLst>
              <a:gd name="adj" fmla="val 7290"/>
            </a:avLst>
          </a:prstGeom>
          <a:solidFill>
            <a:srgbClr val="EBE2E0"/>
          </a:solidFill>
          <a:ln w="7620">
            <a:solidFill>
              <a:srgbClr val="D1C8C6"/>
            </a:solidFill>
            <a:prstDash val="solid"/>
          </a:ln>
        </p:spPr>
      </p:sp>
      <p:sp>
        <p:nvSpPr>
          <p:cNvPr id="21" name="Text 19"/>
          <p:cNvSpPr/>
          <p:nvPr/>
        </p:nvSpPr>
        <p:spPr>
          <a:xfrm>
            <a:off x="803434" y="6577608"/>
            <a:ext cx="119182" cy="353735"/>
          </a:xfrm>
          <a:prstGeom prst="rect">
            <a:avLst/>
          </a:prstGeom>
          <a:noFill/>
          <a:ln/>
        </p:spPr>
        <p:txBody>
          <a:bodyPr wrap="none" lIns="0" tIns="0" rIns="0" bIns="0" rtlCol="0" anchor="t"/>
          <a:lstStyle/>
          <a:p>
            <a:pPr algn="ctr" indent="0" marL="0">
              <a:lnSpc>
                <a:spcPts val="2750"/>
              </a:lnSpc>
              <a:buNone/>
            </a:pPr>
            <a:r>
              <a:rPr lang="en-US" sz="1700" b="1" dirty="0">
                <a:solidFill>
                  <a:srgbClr val="443728"/>
                </a:solidFill>
                <a:latin typeface="Crimson Pro Bold" pitchFamily="34" charset="0"/>
                <a:ea typeface="Crimson Pro Bold" pitchFamily="34" charset="-122"/>
                <a:cs typeface="Crimson Pro Bold" pitchFamily="34" charset="-120"/>
              </a:rPr>
              <a:t>4</a:t>
            </a:r>
            <a:endParaRPr lang="en-US" sz="1700" dirty="0"/>
          </a:p>
        </p:txBody>
      </p:sp>
      <p:sp>
        <p:nvSpPr>
          <p:cNvPr id="22" name="Text 20"/>
          <p:cNvSpPr/>
          <p:nvPr/>
        </p:nvSpPr>
        <p:spPr>
          <a:xfrm>
            <a:off x="7492008" y="6421755"/>
            <a:ext cx="2210872" cy="276344"/>
          </a:xfrm>
          <a:prstGeom prst="rect">
            <a:avLst/>
          </a:prstGeom>
          <a:noFill/>
          <a:ln/>
        </p:spPr>
        <p:txBody>
          <a:bodyPr wrap="none" lIns="0" tIns="0" rIns="0" bIns="0" rtlCol="0" anchor="t"/>
          <a:lstStyle/>
          <a:p>
            <a:pPr algn="l" indent="0" marL="0">
              <a:lnSpc>
                <a:spcPts val="2150"/>
              </a:lnSpc>
              <a:buNone/>
            </a:pPr>
            <a:r>
              <a:rPr lang="en-US" sz="1700" b="1" dirty="0">
                <a:solidFill>
                  <a:srgbClr val="443728"/>
                </a:solidFill>
                <a:latin typeface="Crimson Pro Bold" pitchFamily="34" charset="0"/>
                <a:ea typeface="Crimson Pro Bold" pitchFamily="34" charset="-122"/>
                <a:cs typeface="Crimson Pro Bold" pitchFamily="34" charset="-120"/>
              </a:rPr>
              <a:t>Sonucu Kontrol Et</a:t>
            </a:r>
            <a:endParaRPr lang="en-US" sz="1700" dirty="0"/>
          </a:p>
        </p:txBody>
      </p:sp>
      <p:sp>
        <p:nvSpPr>
          <p:cNvPr id="23" name="Text 21"/>
          <p:cNvSpPr/>
          <p:nvPr/>
        </p:nvSpPr>
        <p:spPr>
          <a:xfrm>
            <a:off x="7492008" y="6804184"/>
            <a:ext cx="2250043" cy="283012"/>
          </a:xfrm>
          <a:prstGeom prst="rect">
            <a:avLst/>
          </a:prstGeom>
          <a:noFill/>
          <a:ln/>
        </p:spPr>
        <p:txBody>
          <a:bodyPr wrap="none" lIns="0" tIns="0" rIns="0" bIns="0" rtlCol="0" anchor="t"/>
          <a:lstStyle/>
          <a:p>
            <a:pPr algn="l" indent="0" marL="0">
              <a:lnSpc>
                <a:spcPts val="2200"/>
              </a:lnSpc>
              <a:buNone/>
            </a:pPr>
            <a:r>
              <a:rPr lang="en-US" sz="1350" dirty="0">
                <a:solidFill>
                  <a:srgbClr val="443728"/>
                </a:solidFill>
                <a:latin typeface="Open Sans" pitchFamily="34" charset="0"/>
                <a:ea typeface="Open Sans" pitchFamily="34" charset="-122"/>
                <a:cs typeface="Open Sans" pitchFamily="34" charset="-120"/>
              </a:rPr>
              <a:t>Sonucu tekrar kontrol edin.</a:t>
            </a:r>
            <a:endParaRPr lang="en-US" sz="1350" dirty="0"/>
          </a:p>
        </p:txBody>
      </p:sp>
      <p:sp>
        <p:nvSpPr>
          <p:cNvPr id="24" name="Text 22"/>
          <p:cNvSpPr/>
          <p:nvPr/>
        </p:nvSpPr>
        <p:spPr>
          <a:xfrm>
            <a:off x="619006" y="7462957"/>
            <a:ext cx="13392388" cy="283012"/>
          </a:xfrm>
          <a:prstGeom prst="rect">
            <a:avLst/>
          </a:prstGeom>
          <a:noFill/>
          <a:ln/>
        </p:spPr>
        <p:txBody>
          <a:bodyPr wrap="none" lIns="0" tIns="0" rIns="0" bIns="0" rtlCol="0" anchor="t"/>
          <a:lstStyle/>
          <a:p>
            <a:pPr indent="0" marL="0">
              <a:lnSpc>
                <a:spcPts val="2200"/>
              </a:lnSpc>
              <a:buNone/>
            </a:pPr>
            <a:r>
              <a:rPr lang="en-US" sz="1350" dirty="0">
                <a:solidFill>
                  <a:srgbClr val="443728"/>
                </a:solidFill>
                <a:latin typeface="Open Sans" pitchFamily="34" charset="0"/>
                <a:ea typeface="Open Sans" pitchFamily="34" charset="-122"/>
                <a:cs typeface="Open Sans" pitchFamily="34" charset="-120"/>
              </a:rPr>
              <a:t>Test çözümü sırasında dikkatli bir şekilde işlem basamaklarını takip etmek, hataları en aza indirecek ve başarı şansınızı artıracaktır.</a:t>
            </a:r>
            <a:endParaRPr lang="en-US" sz="13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3657600" cy="8229600"/>
          </a:xfrm>
          <a:prstGeom prst="rect">
            <a:avLst/>
          </a:prstGeom>
        </p:spPr>
      </p:pic>
      <p:sp>
        <p:nvSpPr>
          <p:cNvPr id="3" name="Text 0"/>
          <p:cNvSpPr/>
          <p:nvPr/>
        </p:nvSpPr>
        <p:spPr>
          <a:xfrm>
            <a:off x="4451390" y="1678067"/>
            <a:ext cx="7036356" cy="708779"/>
          </a:xfrm>
          <a:prstGeom prst="rect">
            <a:avLst/>
          </a:prstGeom>
          <a:noFill/>
          <a:ln/>
        </p:spPr>
        <p:txBody>
          <a:bodyPr wrap="none" lIns="0" tIns="0" rIns="0" bIns="0" rtlCol="0" anchor="t"/>
          <a:lstStyle/>
          <a:p>
            <a:pPr indent="0" marL="0">
              <a:lnSpc>
                <a:spcPts val="5550"/>
              </a:lnSpc>
              <a:buNone/>
            </a:pPr>
            <a:r>
              <a:rPr lang="en-US" sz="4450" b="1" dirty="0">
                <a:solidFill>
                  <a:srgbClr val="443728"/>
                </a:solidFill>
                <a:latin typeface="Crimson Pro Bold" pitchFamily="34" charset="0"/>
                <a:ea typeface="Crimson Pro Bold" pitchFamily="34" charset="-122"/>
                <a:cs typeface="Crimson Pro Bold" pitchFamily="34" charset="-120"/>
              </a:rPr>
              <a:t>Boş Kalan Soruları Atlamama</a:t>
            </a:r>
            <a:endParaRPr lang="en-US" sz="4450" dirty="0"/>
          </a:p>
        </p:txBody>
      </p:sp>
      <p:pic>
        <p:nvPicPr>
          <p:cNvPr id="4" name="Image 1" descr="preencoded.png">    </p:cNvPr>
          <p:cNvPicPr>
            <a:picLocks noChangeAspect="1"/>
          </p:cNvPicPr>
          <p:nvPr/>
        </p:nvPicPr>
        <p:blipFill>
          <a:blip r:embed="rId2"/>
          <a:stretch>
            <a:fillRect/>
          </a:stretch>
        </p:blipFill>
        <p:spPr>
          <a:xfrm>
            <a:off x="4451390" y="2727008"/>
            <a:ext cx="566976" cy="566976"/>
          </a:xfrm>
          <a:prstGeom prst="rect">
            <a:avLst/>
          </a:prstGeom>
        </p:spPr>
      </p:pic>
      <p:sp>
        <p:nvSpPr>
          <p:cNvPr id="5" name="Text 1"/>
          <p:cNvSpPr/>
          <p:nvPr/>
        </p:nvSpPr>
        <p:spPr>
          <a:xfrm>
            <a:off x="4451390" y="3520797"/>
            <a:ext cx="3258264" cy="354330"/>
          </a:xfrm>
          <a:prstGeom prst="rect">
            <a:avLst/>
          </a:prstGeom>
          <a:noFill/>
          <a:ln/>
        </p:spPr>
        <p:txBody>
          <a:bodyPr wrap="none" lIns="0" tIns="0" rIns="0" bIns="0" rtlCol="0" anchor="t"/>
          <a:lstStyle/>
          <a:p>
            <a:pPr algn="l" indent="0" marL="0">
              <a:lnSpc>
                <a:spcPts val="2750"/>
              </a:lnSpc>
              <a:buNone/>
            </a:pPr>
            <a:r>
              <a:rPr lang="en-US" sz="2200" b="1" dirty="0">
                <a:solidFill>
                  <a:srgbClr val="443728"/>
                </a:solidFill>
                <a:latin typeface="Crimson Pro Bold" pitchFamily="34" charset="0"/>
                <a:ea typeface="Crimson Pro Bold" pitchFamily="34" charset="-122"/>
                <a:cs typeface="Crimson Pro Bold" pitchFamily="34" charset="-120"/>
              </a:rPr>
              <a:t>Tüm Soruları Gözden Geçir</a:t>
            </a:r>
            <a:endParaRPr lang="en-US" sz="2200" dirty="0"/>
          </a:p>
        </p:txBody>
      </p:sp>
      <p:sp>
        <p:nvSpPr>
          <p:cNvPr id="6" name="Text 2"/>
          <p:cNvSpPr/>
          <p:nvPr/>
        </p:nvSpPr>
        <p:spPr>
          <a:xfrm>
            <a:off x="4451390" y="4011216"/>
            <a:ext cx="4522470" cy="2540318"/>
          </a:xfrm>
          <a:prstGeom prst="rect">
            <a:avLst/>
          </a:prstGeom>
          <a:noFill/>
          <a:ln/>
        </p:spPr>
        <p:txBody>
          <a:bodyPr wrap="square" lIns="0" tIns="0" rIns="0" bIns="0" rtlCol="0" anchor="t"/>
          <a:lstStyle/>
          <a:p>
            <a:pPr algn="l" indent="0" marL="0">
              <a:lnSpc>
                <a:spcPts val="2850"/>
              </a:lnSpc>
              <a:buNone/>
            </a:pPr>
            <a:r>
              <a:rPr lang="en-US" sz="1750" dirty="0">
                <a:solidFill>
                  <a:srgbClr val="443728"/>
                </a:solidFill>
                <a:latin typeface="Open Sans" pitchFamily="34" charset="0"/>
                <a:ea typeface="Open Sans" pitchFamily="34" charset="-122"/>
                <a:cs typeface="Open Sans" pitchFamily="34" charset="-120"/>
              </a:rPr>
              <a:t>Sınav sonunda zamanınız varsa, boş bıraktığınız soruları tekrar gözden geçirin. Soruları tekrar okuyun, mantıksal olarak analiz edin ve cevabı bulmaya çalışın. Bazen ilk bakışta kaçırdığınız detaylar veya yeni bir bakış açısı size doğru cevabı bulmanıza yardımcı olabilir.</a:t>
            </a:r>
            <a:endParaRPr lang="en-US" sz="1750" dirty="0"/>
          </a:p>
        </p:txBody>
      </p:sp>
      <p:pic>
        <p:nvPicPr>
          <p:cNvPr id="7" name="Image 2" descr="preencoded.png">    </p:cNvPr>
          <p:cNvPicPr>
            <a:picLocks noChangeAspect="1"/>
          </p:cNvPicPr>
          <p:nvPr/>
        </p:nvPicPr>
        <p:blipFill>
          <a:blip r:embed="rId3"/>
          <a:stretch>
            <a:fillRect/>
          </a:stretch>
        </p:blipFill>
        <p:spPr>
          <a:xfrm>
            <a:off x="9314021" y="2727008"/>
            <a:ext cx="566976" cy="566976"/>
          </a:xfrm>
          <a:prstGeom prst="rect">
            <a:avLst/>
          </a:prstGeom>
        </p:spPr>
      </p:pic>
      <p:sp>
        <p:nvSpPr>
          <p:cNvPr id="8" name="Text 3"/>
          <p:cNvSpPr/>
          <p:nvPr/>
        </p:nvSpPr>
        <p:spPr>
          <a:xfrm>
            <a:off x="9314021" y="3520797"/>
            <a:ext cx="3276481" cy="354330"/>
          </a:xfrm>
          <a:prstGeom prst="rect">
            <a:avLst/>
          </a:prstGeom>
          <a:noFill/>
          <a:ln/>
        </p:spPr>
        <p:txBody>
          <a:bodyPr wrap="none" lIns="0" tIns="0" rIns="0" bIns="0" rtlCol="0" anchor="t"/>
          <a:lstStyle/>
          <a:p>
            <a:pPr algn="l" indent="0" marL="0">
              <a:lnSpc>
                <a:spcPts val="2750"/>
              </a:lnSpc>
              <a:buNone/>
            </a:pPr>
            <a:r>
              <a:rPr lang="en-US" sz="2200" b="1" dirty="0">
                <a:solidFill>
                  <a:srgbClr val="443728"/>
                </a:solidFill>
                <a:latin typeface="Crimson Pro Bold" pitchFamily="34" charset="0"/>
                <a:ea typeface="Crimson Pro Bold" pitchFamily="34" charset="-122"/>
                <a:cs typeface="Crimson Pro Bold" pitchFamily="34" charset="-120"/>
              </a:rPr>
              <a:t>Doğru Cevaplar İçin Çabala</a:t>
            </a:r>
            <a:endParaRPr lang="en-US" sz="2200" dirty="0"/>
          </a:p>
        </p:txBody>
      </p:sp>
      <p:sp>
        <p:nvSpPr>
          <p:cNvPr id="9" name="Text 4"/>
          <p:cNvSpPr/>
          <p:nvPr/>
        </p:nvSpPr>
        <p:spPr>
          <a:xfrm>
            <a:off x="9314021" y="4011216"/>
            <a:ext cx="4522589" cy="2177415"/>
          </a:xfrm>
          <a:prstGeom prst="rect">
            <a:avLst/>
          </a:prstGeom>
          <a:noFill/>
          <a:ln/>
        </p:spPr>
        <p:txBody>
          <a:bodyPr wrap="square" lIns="0" tIns="0" rIns="0" bIns="0" rtlCol="0" anchor="t"/>
          <a:lstStyle/>
          <a:p>
            <a:pPr algn="l" indent="0" marL="0">
              <a:lnSpc>
                <a:spcPts val="2850"/>
              </a:lnSpc>
              <a:buNone/>
            </a:pPr>
            <a:r>
              <a:rPr lang="en-US" sz="1750" dirty="0">
                <a:solidFill>
                  <a:srgbClr val="443728"/>
                </a:solidFill>
                <a:latin typeface="Open Sans" pitchFamily="34" charset="0"/>
                <a:ea typeface="Open Sans" pitchFamily="34" charset="-122"/>
                <a:cs typeface="Open Sans" pitchFamily="34" charset="-120"/>
              </a:rPr>
              <a:t>Her sorunun doğru cevabını bulmaya çalışın, zamanınız olsa bile. Boş bıraktığınız soruların, doğru cevaplanmamış sorularla aynı ağırlıkta olduğunu unutmayın. Son dakika çabalarınızla ek puan kazanma şansınızı artırın.</a:t>
            </a:r>
            <a:endParaRPr lang="en-US" sz="17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793790" y="1451253"/>
            <a:ext cx="10620851" cy="708779"/>
          </a:xfrm>
          <a:prstGeom prst="rect">
            <a:avLst/>
          </a:prstGeom>
          <a:noFill/>
          <a:ln/>
        </p:spPr>
        <p:txBody>
          <a:bodyPr wrap="none" lIns="0" tIns="0" rIns="0" bIns="0" rtlCol="0" anchor="t"/>
          <a:lstStyle/>
          <a:p>
            <a:pPr indent="0" marL="0">
              <a:lnSpc>
                <a:spcPts val="5550"/>
              </a:lnSpc>
              <a:buNone/>
            </a:pPr>
            <a:r>
              <a:rPr lang="en-US" sz="4450" b="1" dirty="0">
                <a:solidFill>
                  <a:srgbClr val="443728"/>
                </a:solidFill>
                <a:latin typeface="Crimson Pro Bold" pitchFamily="34" charset="0"/>
                <a:ea typeface="Crimson Pro Bold" pitchFamily="34" charset="-122"/>
                <a:cs typeface="Crimson Pro Bold" pitchFamily="34" charset="-120"/>
              </a:rPr>
              <a:t>Mantık Yürütme ve Tahmin Etme Teknikleri</a:t>
            </a:r>
            <a:endParaRPr lang="en-US" sz="4450" dirty="0"/>
          </a:p>
        </p:txBody>
      </p:sp>
      <p:sp>
        <p:nvSpPr>
          <p:cNvPr id="3" name="Text 1"/>
          <p:cNvSpPr/>
          <p:nvPr/>
        </p:nvSpPr>
        <p:spPr>
          <a:xfrm>
            <a:off x="793790" y="2727008"/>
            <a:ext cx="2835235" cy="354330"/>
          </a:xfrm>
          <a:prstGeom prst="rect">
            <a:avLst/>
          </a:prstGeom>
          <a:noFill/>
          <a:ln/>
        </p:spPr>
        <p:txBody>
          <a:bodyPr wrap="none" lIns="0" tIns="0" rIns="0" bIns="0" rtlCol="0" anchor="t"/>
          <a:lstStyle/>
          <a:p>
            <a:pPr indent="0" marL="0">
              <a:lnSpc>
                <a:spcPts val="2750"/>
              </a:lnSpc>
              <a:buNone/>
            </a:pPr>
            <a:r>
              <a:rPr lang="en-US" sz="2200" b="1" dirty="0">
                <a:solidFill>
                  <a:srgbClr val="443728"/>
                </a:solidFill>
                <a:latin typeface="Crimson Pro Bold" pitchFamily="34" charset="0"/>
                <a:ea typeface="Crimson Pro Bold" pitchFamily="34" charset="-122"/>
                <a:cs typeface="Crimson Pro Bold" pitchFamily="34" charset="-120"/>
              </a:rPr>
              <a:t>Mantık Yürütme</a:t>
            </a:r>
            <a:endParaRPr lang="en-US" sz="2200" dirty="0"/>
          </a:p>
        </p:txBody>
      </p:sp>
      <p:sp>
        <p:nvSpPr>
          <p:cNvPr id="4" name="Text 2"/>
          <p:cNvSpPr/>
          <p:nvPr/>
        </p:nvSpPr>
        <p:spPr>
          <a:xfrm>
            <a:off x="793790" y="3308152"/>
            <a:ext cx="3978116" cy="3266123"/>
          </a:xfrm>
          <a:prstGeom prst="rect">
            <a:avLst/>
          </a:prstGeom>
          <a:noFill/>
          <a:ln/>
        </p:spPr>
        <p:txBody>
          <a:bodyPr wrap="square" lIns="0" tIns="0" rIns="0" bIns="0" rtlCol="0" anchor="t"/>
          <a:lstStyle/>
          <a:p>
            <a:pPr indent="0" marL="0">
              <a:lnSpc>
                <a:spcPts val="2850"/>
              </a:lnSpc>
              <a:buNone/>
            </a:pPr>
            <a:r>
              <a:rPr lang="en-US" sz="1750" dirty="0">
                <a:solidFill>
                  <a:srgbClr val="443728"/>
                </a:solidFill>
                <a:latin typeface="Open Sans" pitchFamily="34" charset="0"/>
                <a:ea typeface="Open Sans" pitchFamily="34" charset="-122"/>
                <a:cs typeface="Open Sans" pitchFamily="34" charset="-120"/>
              </a:rPr>
              <a:t>Sınav sorularını dikkatlice okuyarak, anahtar kelimeleri ve sorunun özünü belirleyin. Bilginizi kullanarak sorunun cevabını mantıksal olarak çıkarımlayarak çözmeye çalışın. Eliminasyon yöntemini kullanarak olası yanıtları eleyin ve kalan seçenekler arasında en mantıklı olanı seçin.</a:t>
            </a:r>
            <a:endParaRPr lang="en-US" sz="1750" dirty="0"/>
          </a:p>
        </p:txBody>
      </p:sp>
      <p:sp>
        <p:nvSpPr>
          <p:cNvPr id="5" name="Text 3"/>
          <p:cNvSpPr/>
          <p:nvPr/>
        </p:nvSpPr>
        <p:spPr>
          <a:xfrm>
            <a:off x="5332928" y="2727008"/>
            <a:ext cx="2835235" cy="354330"/>
          </a:xfrm>
          <a:prstGeom prst="rect">
            <a:avLst/>
          </a:prstGeom>
          <a:noFill/>
          <a:ln/>
        </p:spPr>
        <p:txBody>
          <a:bodyPr wrap="none" lIns="0" tIns="0" rIns="0" bIns="0" rtlCol="0" anchor="t"/>
          <a:lstStyle/>
          <a:p>
            <a:pPr indent="0" marL="0">
              <a:lnSpc>
                <a:spcPts val="2750"/>
              </a:lnSpc>
              <a:buNone/>
            </a:pPr>
            <a:r>
              <a:rPr lang="en-US" sz="2200" b="1" dirty="0">
                <a:solidFill>
                  <a:srgbClr val="443728"/>
                </a:solidFill>
                <a:latin typeface="Crimson Pro Bold" pitchFamily="34" charset="0"/>
                <a:ea typeface="Crimson Pro Bold" pitchFamily="34" charset="-122"/>
                <a:cs typeface="Crimson Pro Bold" pitchFamily="34" charset="-120"/>
              </a:rPr>
              <a:t>Tahmin Etme</a:t>
            </a:r>
            <a:endParaRPr lang="en-US" sz="2200" dirty="0"/>
          </a:p>
        </p:txBody>
      </p:sp>
      <p:sp>
        <p:nvSpPr>
          <p:cNvPr id="6" name="Text 4"/>
          <p:cNvSpPr/>
          <p:nvPr/>
        </p:nvSpPr>
        <p:spPr>
          <a:xfrm>
            <a:off x="5332928" y="3308152"/>
            <a:ext cx="3978116" cy="2540318"/>
          </a:xfrm>
          <a:prstGeom prst="rect">
            <a:avLst/>
          </a:prstGeom>
          <a:noFill/>
          <a:ln/>
        </p:spPr>
        <p:txBody>
          <a:bodyPr wrap="square" lIns="0" tIns="0" rIns="0" bIns="0" rtlCol="0" anchor="t"/>
          <a:lstStyle/>
          <a:p>
            <a:pPr indent="0" marL="0">
              <a:lnSpc>
                <a:spcPts val="2850"/>
              </a:lnSpc>
              <a:buNone/>
            </a:pPr>
            <a:r>
              <a:rPr lang="en-US" sz="1750" dirty="0">
                <a:solidFill>
                  <a:srgbClr val="443728"/>
                </a:solidFill>
                <a:latin typeface="Open Sans" pitchFamily="34" charset="0"/>
                <a:ea typeface="Open Sans" pitchFamily="34" charset="-122"/>
                <a:cs typeface="Open Sans" pitchFamily="34" charset="-120"/>
              </a:rPr>
              <a:t>Bazı durumlarda sorunun cevabını bilmiyor olsanız bile, mantıksal çıkarım ve olasılıklara dayalı olarak tahminde bulunabilirsiniz. Tüm seçenekleri gözden geçirin ve en olası cevabı seçin. Özellikle zamanınız sınırlıysa, bu teknik işinize yarayabilir.</a:t>
            </a:r>
            <a:endParaRPr lang="en-US" sz="1750" dirty="0"/>
          </a:p>
        </p:txBody>
      </p:sp>
      <p:pic>
        <p:nvPicPr>
          <p:cNvPr id="7" name="Image 0" descr="preencoded.png">    </p:cNvPr>
          <p:cNvPicPr>
            <a:picLocks noChangeAspect="1"/>
          </p:cNvPicPr>
          <p:nvPr/>
        </p:nvPicPr>
        <p:blipFill>
          <a:blip r:embed="rId1"/>
          <a:stretch>
            <a:fillRect/>
          </a:stretch>
        </p:blipFill>
        <p:spPr>
          <a:xfrm>
            <a:off x="9872067" y="2755344"/>
            <a:ext cx="3978116" cy="226826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15</Slides>
  <Notes>15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2024-12-05T08:39:28Z</dcterms:created>
  <dcterms:modified xsi:type="dcterms:W3CDTF">2024-12-05T08:39:28Z</dcterms:modified>
</cp:coreProperties>
</file>