
<file path=[Content_Types].xml><?xml version="1.0" encoding="utf-8"?>
<Types xmlns="http://schemas.openxmlformats.org/package/2006/content-types">
  <Default Extension="fntdata" ContentType="application/x-fontdata"/>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notesMasterIdLst>
    <p:notesMasterId r:id="rId17"/>
  </p:notesMasterIdLst>
  <p:sldSz cx="14630400" cy="8229600"/>
  <p:notesSz cx="8229600" cy="14630400"/>
  <p:embeddedFontLst>
    <p:embeddedFont>
      <p:font typeface="Kanit Light"/>
      <p:regular r:id="rId22"/>
    </p:embeddedFont>
    <p:embeddedFont>
      <p:font typeface="Kanit Light"/>
      <p:regular r:id="rId23"/>
    </p:embeddedFont>
    <p:embeddedFont>
      <p:font typeface="Kanit Light"/>
      <p:regular r:id="rId24"/>
    </p:embeddedFont>
    <p:embeddedFont>
      <p:font typeface="Kanit Light"/>
      <p:regular r:id="rId25"/>
    </p:embeddedFont>
    <p:embeddedFont>
      <p:font typeface="Kanit Light"/>
      <p:regular r:id="rId26"/>
    </p:embeddedFont>
    <p:embeddedFont>
      <p:font typeface="Kanit Light"/>
      <p:regular r:id="rId27"/>
    </p:embeddedFont>
    <p:embeddedFont>
      <p:font typeface="Kanit Light"/>
      <p:regular r:id="rId28"/>
    </p:embeddedFont>
    <p:embeddedFont>
      <p:font typeface="Kanit Light"/>
      <p:regular r:id="rId29"/>
    </p:embeddedFont>
    <p:embeddedFont>
      <p:font typeface="Martel Sans"/>
      <p:regular r:id="rId30"/>
    </p:embeddedFont>
    <p:embeddedFont>
      <p:font typeface="Martel Sans"/>
      <p:regular r:id="rId31"/>
    </p:embeddedFont>
    <p:embeddedFont>
      <p:font typeface="Martel Sans"/>
      <p:regular r:id="rId32"/>
    </p:embeddedFont>
    <p:embeddedFont>
      <p:font typeface="Martel Sans"/>
      <p:regular r:id="rId33"/>
    </p:embeddedFont>
  </p:embeddedFon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presProps" Target="presProps.xml"/><Relationship Id="rId19" Type="http://schemas.openxmlformats.org/officeDocument/2006/relationships/viewProps" Target="viewProps.xml"/><Relationship Id="rId20" Type="http://schemas.openxmlformats.org/officeDocument/2006/relationships/theme" Target="theme/theme1.xml"/><Relationship Id="rId21" Type="http://schemas.openxmlformats.org/officeDocument/2006/relationships/tableStyles" Target="tableStyles.xml"/><Relationship Id="rId22" Type="http://schemas.openxmlformats.org/officeDocument/2006/relationships/font" Target="fonts/font1.fntdata"/><Relationship Id="rId23" Type="http://schemas.openxmlformats.org/officeDocument/2006/relationships/font" Target="fonts/font2.fntdata"/><Relationship Id="rId24" Type="http://schemas.openxmlformats.org/officeDocument/2006/relationships/font" Target="fonts/font3.fntdata"/><Relationship Id="rId25" Type="http://schemas.openxmlformats.org/officeDocument/2006/relationships/font" Target="fonts/font4.fntdata"/><Relationship Id="rId26" Type="http://schemas.openxmlformats.org/officeDocument/2006/relationships/font" Target="fonts/font5.fntdata"/><Relationship Id="rId27" Type="http://schemas.openxmlformats.org/officeDocument/2006/relationships/font" Target="fonts/font6.fntdata"/><Relationship Id="rId28" Type="http://schemas.openxmlformats.org/officeDocument/2006/relationships/font" Target="fonts/font7.fntdata"/><Relationship Id="rId29" Type="http://schemas.openxmlformats.org/officeDocument/2006/relationships/font" Target="fonts/font8.fntdata"/><Relationship Id="rId30" Type="http://schemas.openxmlformats.org/officeDocument/2006/relationships/font" Target="fonts/font9.fntdata"/><Relationship Id="rId31" Type="http://schemas.openxmlformats.org/officeDocument/2006/relationships/font" Target="fonts/font10.fntdata"/><Relationship Id="rId32" Type="http://schemas.openxmlformats.org/officeDocument/2006/relationships/font" Target="fonts/font11.fntdata"/><Relationship Id="rId33" Type="http://schemas.openxmlformats.org/officeDocument/2006/relationships/font" Target="fonts/font12.fntdata"/></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BF4F3"/>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BF4F3"/>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lide 1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BF4F3"/>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lide 1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BF4F3"/>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lide 1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BF4F3"/>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lide 1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BF4F3"/>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lide 1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BF4F3"/>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BF4F3"/>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BF4F3"/>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BF4F3"/>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BF4F3"/>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BF4F3"/>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BF4F3"/>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BF4F3"/>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BF4F3"/>
          </a:solidFill>
          <a:ln/>
        </p:spPr>
      </p:sp>
      <p:sp>
        <p:nvSpPr>
          <p:cNvPr id="3" name="Shape 1"/>
          <p:cNvSpPr/>
          <p:nvPr/>
        </p:nvSpPr>
        <p:spPr>
          <a:xfrm>
            <a:off x="0" y="0"/>
            <a:ext cx="14630400" cy="8229600"/>
          </a:xfrm>
          <a:prstGeom prst="rect">
            <a:avLst/>
          </a:prstGeom>
          <a:solidFill>
            <a:srgbClr val="FFFFFF"/>
          </a:solidFill>
          <a:ln/>
        </p:spPr>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slideLayout" Target="../slideLayouts/slideLayout2.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slideLayout" Target="../slideLayouts/slideLayout11.xml"/><Relationship Id="rId3"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slideLayout" Target="../slideLayouts/slideLayout13.xml"/><Relationship Id="rId5"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image" Target="../media/image-13-4.png"/><Relationship Id="rId5" Type="http://schemas.openxmlformats.org/officeDocument/2006/relationships/slideLayout" Target="../slideLayouts/slideLayout14.xml"/><Relationship Id="rId6"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slideLayout" Target="../slideLayouts/slideLayout3.xml"/><Relationship Id="rId6"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slideLayout" Target="../slideLayouts/slideLayout4.xml"/><Relationship Id="rId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slideLayout" Target="../slideLayouts/slideLayout5.xml"/><Relationship Id="rId3"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slideLayout" Target="../slideLayouts/slideLayout6.xml"/><Relationship Id="rId3"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slideLayout" Target="../slideLayouts/slideLayout8.xml"/><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slideLayout" Target="../slideLayouts/slideLayout9.xml"/><Relationship Id="rId3"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slideLayout" Target="../slideLayouts/slideLayout10.xml"/><Relationship Id="rId3"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9144000" y="0"/>
            <a:ext cx="5486400" cy="8229600"/>
          </a:xfrm>
          <a:prstGeom prst="rect">
            <a:avLst/>
          </a:prstGeom>
        </p:spPr>
      </p:pic>
      <p:sp>
        <p:nvSpPr>
          <p:cNvPr id="3" name="Text 0"/>
          <p:cNvSpPr/>
          <p:nvPr/>
        </p:nvSpPr>
        <p:spPr>
          <a:xfrm>
            <a:off x="793790" y="2403753"/>
            <a:ext cx="7556421" cy="978218"/>
          </a:xfrm>
          <a:prstGeom prst="rect">
            <a:avLst/>
          </a:prstGeom>
          <a:noFill/>
          <a:ln/>
        </p:spPr>
        <p:txBody>
          <a:bodyPr wrap="none" lIns="0" tIns="0" rIns="0" bIns="0" rtlCol="0" anchor="t"/>
          <a:lstStyle/>
          <a:p>
            <a:pPr indent="0" marL="0">
              <a:lnSpc>
                <a:spcPts val="7700"/>
              </a:lnSpc>
              <a:buNone/>
            </a:pPr>
            <a:r>
              <a:rPr lang="en-US" sz="6150" dirty="0">
                <a:solidFill>
                  <a:srgbClr val="272D45"/>
                </a:solidFill>
                <a:latin typeface="Kanit Light" pitchFamily="34" charset="0"/>
                <a:ea typeface="Kanit Light" pitchFamily="34" charset="-122"/>
                <a:cs typeface="Kanit Light" pitchFamily="34" charset="-120"/>
              </a:rPr>
              <a:t>Siber Zorbalık Nedir?</a:t>
            </a:r>
            <a:endParaRPr lang="en-US" sz="6150" dirty="0"/>
          </a:p>
        </p:txBody>
      </p:sp>
      <p:sp>
        <p:nvSpPr>
          <p:cNvPr id="4" name="Text 1"/>
          <p:cNvSpPr/>
          <p:nvPr/>
        </p:nvSpPr>
        <p:spPr>
          <a:xfrm>
            <a:off x="793790" y="3722132"/>
            <a:ext cx="7556421" cy="1451610"/>
          </a:xfrm>
          <a:prstGeom prst="rect">
            <a:avLst/>
          </a:prstGeom>
          <a:noFill/>
          <a:ln/>
        </p:spPr>
        <p:txBody>
          <a:bodyPr wrap="square" lIns="0" tIns="0" rIns="0" bIns="0" rtlCol="0" anchor="t"/>
          <a:lstStyle/>
          <a:p>
            <a:pPr indent="0" marL="0">
              <a:lnSpc>
                <a:spcPts val="2850"/>
              </a:lnSpc>
              <a:buNone/>
            </a:pPr>
            <a:r>
              <a:rPr lang="en-US" sz="1750" dirty="0">
                <a:solidFill>
                  <a:srgbClr val="2C3249"/>
                </a:solidFill>
                <a:latin typeface="Martel Sans" pitchFamily="34" charset="0"/>
                <a:ea typeface="Martel Sans" pitchFamily="34" charset="-122"/>
                <a:cs typeface="Martel Sans" pitchFamily="34" charset="-120"/>
              </a:rPr>
              <a:t>Siber zorbalık, internet ve dijital teknolojiler kullanılarak gerçekleştirilen kasıtlı, tekrarlanan ve zarar verici davranışlardır. Bu tür zorbalık, mağdurun özel hayatını, saygınlığını ve güvenliğini tehlikeye atan eylemleri kapsar.</a:t>
            </a:r>
            <a:endParaRPr lang="en-US" sz="1750" dirty="0"/>
          </a:p>
        </p:txBody>
      </p:sp>
      <p:sp>
        <p:nvSpPr>
          <p:cNvPr id="5" name="Shape 2"/>
          <p:cNvSpPr/>
          <p:nvPr/>
        </p:nvSpPr>
        <p:spPr>
          <a:xfrm>
            <a:off x="793790" y="5445800"/>
            <a:ext cx="362903" cy="362903"/>
          </a:xfrm>
          <a:prstGeom prst="roundRect">
            <a:avLst>
              <a:gd name="adj" fmla="val 25194296"/>
            </a:avLst>
          </a:prstGeom>
          <a:noFill/>
          <a:ln w="7620">
            <a:solidFill>
              <a:srgbClr val="FFFFFF"/>
            </a:solidFill>
            <a:prstDash val="solid"/>
          </a:ln>
        </p:spPr>
      </p:sp>
      <p:pic>
        <p:nvPicPr>
          <p:cNvPr id="6" name="Image 1" descr="preencoded.png">    </p:cNvPr>
          <p:cNvPicPr>
            <a:picLocks noChangeAspect="1"/>
          </p:cNvPicPr>
          <p:nvPr/>
        </p:nvPicPr>
        <p:blipFill>
          <a:blip r:embed="rId2"/>
          <a:stretch>
            <a:fillRect/>
          </a:stretch>
        </p:blipFill>
        <p:spPr>
          <a:xfrm>
            <a:off x="801410" y="5453420"/>
            <a:ext cx="347663" cy="347663"/>
          </a:xfrm>
          <a:prstGeom prst="rect">
            <a:avLst/>
          </a:prstGeom>
        </p:spPr>
      </p:pic>
      <p:sp>
        <p:nvSpPr>
          <p:cNvPr id="7" name="Text 3"/>
          <p:cNvSpPr/>
          <p:nvPr/>
        </p:nvSpPr>
        <p:spPr>
          <a:xfrm>
            <a:off x="1270040" y="5428893"/>
            <a:ext cx="2396490" cy="396835"/>
          </a:xfrm>
          <a:prstGeom prst="rect">
            <a:avLst/>
          </a:prstGeom>
          <a:noFill/>
          <a:ln/>
        </p:spPr>
        <p:txBody>
          <a:bodyPr wrap="none" lIns="0" tIns="0" rIns="0" bIns="0" rtlCol="0" anchor="t"/>
          <a:lstStyle/>
          <a:p>
            <a:pPr algn="l" indent="0" marL="0">
              <a:lnSpc>
                <a:spcPts val="3100"/>
              </a:lnSpc>
              <a:buNone/>
            </a:pPr>
            <a:r>
              <a:rPr lang="en-US" sz="2200" b="1" dirty="0">
                <a:solidFill>
                  <a:srgbClr val="2C3249"/>
                </a:solidFill>
                <a:latin typeface="Martel Sans Bold" pitchFamily="34" charset="0"/>
                <a:ea typeface="Martel Sans Bold" pitchFamily="34" charset="-122"/>
                <a:cs typeface="Martel Sans Bold" pitchFamily="34" charset="-120"/>
              </a:rPr>
              <a:t>by Onur ULUSOY</a:t>
            </a:r>
            <a:endParaRPr lang="en-US" sz="2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5486400" cy="8229600"/>
          </a:xfrm>
          <a:prstGeom prst="rect">
            <a:avLst/>
          </a:prstGeom>
        </p:spPr>
      </p:pic>
      <p:sp>
        <p:nvSpPr>
          <p:cNvPr id="3" name="Text 0"/>
          <p:cNvSpPr/>
          <p:nvPr/>
        </p:nvSpPr>
        <p:spPr>
          <a:xfrm>
            <a:off x="6280190" y="707350"/>
            <a:ext cx="5670590" cy="708779"/>
          </a:xfrm>
          <a:prstGeom prst="rect">
            <a:avLst/>
          </a:prstGeom>
          <a:noFill/>
          <a:ln/>
        </p:spPr>
        <p:txBody>
          <a:bodyPr wrap="none" lIns="0" tIns="0" rIns="0" bIns="0" rtlCol="0" anchor="t"/>
          <a:lstStyle/>
          <a:p>
            <a:pPr indent="0" marL="0">
              <a:lnSpc>
                <a:spcPts val="5550"/>
              </a:lnSpc>
              <a:buNone/>
            </a:pPr>
            <a:r>
              <a:rPr lang="en-US" sz="4450" dirty="0">
                <a:solidFill>
                  <a:srgbClr val="272D45"/>
                </a:solidFill>
                <a:latin typeface="Kanit Light" pitchFamily="34" charset="0"/>
                <a:ea typeface="Kanit Light" pitchFamily="34" charset="-122"/>
                <a:cs typeface="Kanit Light" pitchFamily="34" charset="-120"/>
              </a:rPr>
              <a:t>Dijital İletişim Kuralları</a:t>
            </a:r>
            <a:endParaRPr lang="en-US" sz="4450" dirty="0"/>
          </a:p>
        </p:txBody>
      </p:sp>
      <p:sp>
        <p:nvSpPr>
          <p:cNvPr id="4" name="Shape 1"/>
          <p:cNvSpPr/>
          <p:nvPr/>
        </p:nvSpPr>
        <p:spPr>
          <a:xfrm>
            <a:off x="6280190" y="1756291"/>
            <a:ext cx="3664863" cy="3128129"/>
          </a:xfrm>
          <a:prstGeom prst="roundRect">
            <a:avLst>
              <a:gd name="adj" fmla="val 3046"/>
            </a:avLst>
          </a:prstGeom>
          <a:solidFill>
            <a:srgbClr val="DFECE9"/>
          </a:solidFill>
          <a:ln w="7620">
            <a:solidFill>
              <a:srgbClr val="C5D2CF"/>
            </a:solidFill>
            <a:prstDash val="solid"/>
          </a:ln>
        </p:spPr>
      </p:sp>
      <p:sp>
        <p:nvSpPr>
          <p:cNvPr id="5" name="Text 2"/>
          <p:cNvSpPr/>
          <p:nvPr/>
        </p:nvSpPr>
        <p:spPr>
          <a:xfrm>
            <a:off x="6514624" y="1990725"/>
            <a:ext cx="2835235" cy="354330"/>
          </a:xfrm>
          <a:prstGeom prst="rect">
            <a:avLst/>
          </a:prstGeom>
          <a:noFill/>
          <a:ln/>
        </p:spPr>
        <p:txBody>
          <a:bodyPr wrap="none" lIns="0" tIns="0" rIns="0" bIns="0" rtlCol="0" anchor="t"/>
          <a:lstStyle/>
          <a:p>
            <a:pPr indent="0" marL="0">
              <a:lnSpc>
                <a:spcPts val="2750"/>
              </a:lnSpc>
              <a:buNone/>
            </a:pPr>
            <a:r>
              <a:rPr lang="en-US" sz="2200" dirty="0">
                <a:solidFill>
                  <a:srgbClr val="2C3249"/>
                </a:solidFill>
                <a:latin typeface="Kanit Light" pitchFamily="34" charset="0"/>
                <a:ea typeface="Kanit Light" pitchFamily="34" charset="-122"/>
                <a:cs typeface="Kanit Light" pitchFamily="34" charset="-120"/>
              </a:rPr>
              <a:t>Saygılı Dil</a:t>
            </a:r>
            <a:endParaRPr lang="en-US" sz="2200" dirty="0"/>
          </a:p>
        </p:txBody>
      </p:sp>
      <p:sp>
        <p:nvSpPr>
          <p:cNvPr id="6" name="Text 3"/>
          <p:cNvSpPr/>
          <p:nvPr/>
        </p:nvSpPr>
        <p:spPr>
          <a:xfrm>
            <a:off x="6514624" y="2481143"/>
            <a:ext cx="3195995" cy="1814513"/>
          </a:xfrm>
          <a:prstGeom prst="rect">
            <a:avLst/>
          </a:prstGeom>
          <a:noFill/>
          <a:ln/>
        </p:spPr>
        <p:txBody>
          <a:bodyPr wrap="square" lIns="0" tIns="0" rIns="0" bIns="0" rtlCol="0" anchor="t"/>
          <a:lstStyle/>
          <a:p>
            <a:pPr indent="0" marL="0">
              <a:lnSpc>
                <a:spcPts val="2850"/>
              </a:lnSpc>
              <a:buNone/>
            </a:pPr>
            <a:r>
              <a:rPr lang="en-US" sz="1750" dirty="0">
                <a:solidFill>
                  <a:srgbClr val="2C3249"/>
                </a:solidFill>
                <a:latin typeface="Martel Sans" pitchFamily="34" charset="0"/>
                <a:ea typeface="Martel Sans" pitchFamily="34" charset="-122"/>
                <a:cs typeface="Martel Sans" pitchFamily="34" charset="-120"/>
              </a:rPr>
              <a:t>Dijital iletişimde saygılı, özenli ve nazik bir dil kullanmak önemlidir. Hakaret, küfür ve aşağılayıcı ifadelerden kaçınılmalıdır.</a:t>
            </a:r>
            <a:endParaRPr lang="en-US" sz="1750" dirty="0"/>
          </a:p>
        </p:txBody>
      </p:sp>
      <p:sp>
        <p:nvSpPr>
          <p:cNvPr id="7" name="Shape 4"/>
          <p:cNvSpPr/>
          <p:nvPr/>
        </p:nvSpPr>
        <p:spPr>
          <a:xfrm>
            <a:off x="10171867" y="1756291"/>
            <a:ext cx="3664863" cy="3128129"/>
          </a:xfrm>
          <a:prstGeom prst="roundRect">
            <a:avLst>
              <a:gd name="adj" fmla="val 3046"/>
            </a:avLst>
          </a:prstGeom>
          <a:solidFill>
            <a:srgbClr val="DFECE9"/>
          </a:solidFill>
          <a:ln w="7620">
            <a:solidFill>
              <a:srgbClr val="C5D2CF"/>
            </a:solidFill>
            <a:prstDash val="solid"/>
          </a:ln>
        </p:spPr>
      </p:sp>
      <p:sp>
        <p:nvSpPr>
          <p:cNvPr id="8" name="Text 5"/>
          <p:cNvSpPr/>
          <p:nvPr/>
        </p:nvSpPr>
        <p:spPr>
          <a:xfrm>
            <a:off x="10406301" y="1990725"/>
            <a:ext cx="3195995" cy="708660"/>
          </a:xfrm>
          <a:prstGeom prst="rect">
            <a:avLst/>
          </a:prstGeom>
          <a:noFill/>
          <a:ln/>
        </p:spPr>
        <p:txBody>
          <a:bodyPr wrap="square" lIns="0" tIns="0" rIns="0" bIns="0" rtlCol="0" anchor="t"/>
          <a:lstStyle/>
          <a:p>
            <a:pPr indent="0" marL="0">
              <a:lnSpc>
                <a:spcPts val="2750"/>
              </a:lnSpc>
              <a:buNone/>
            </a:pPr>
            <a:r>
              <a:rPr lang="en-US" sz="2200" dirty="0">
                <a:solidFill>
                  <a:srgbClr val="2C3249"/>
                </a:solidFill>
                <a:latin typeface="Kanit Light" pitchFamily="34" charset="0"/>
                <a:ea typeface="Kanit Light" pitchFamily="34" charset="-122"/>
                <a:cs typeface="Kanit Light" pitchFamily="34" charset="-120"/>
              </a:rPr>
              <a:t>Kişisel Bilgilerin Paylaşımı</a:t>
            </a:r>
            <a:endParaRPr lang="en-US" sz="2200" dirty="0"/>
          </a:p>
        </p:txBody>
      </p:sp>
      <p:sp>
        <p:nvSpPr>
          <p:cNvPr id="9" name="Text 6"/>
          <p:cNvSpPr/>
          <p:nvPr/>
        </p:nvSpPr>
        <p:spPr>
          <a:xfrm>
            <a:off x="10406301" y="2835473"/>
            <a:ext cx="3195995" cy="1814513"/>
          </a:xfrm>
          <a:prstGeom prst="rect">
            <a:avLst/>
          </a:prstGeom>
          <a:noFill/>
          <a:ln/>
        </p:spPr>
        <p:txBody>
          <a:bodyPr wrap="square" lIns="0" tIns="0" rIns="0" bIns="0" rtlCol="0" anchor="t"/>
          <a:lstStyle/>
          <a:p>
            <a:pPr indent="0" marL="0">
              <a:lnSpc>
                <a:spcPts val="2850"/>
              </a:lnSpc>
              <a:buNone/>
            </a:pPr>
            <a:r>
              <a:rPr lang="en-US" sz="1750" dirty="0">
                <a:solidFill>
                  <a:srgbClr val="2C3249"/>
                </a:solidFill>
                <a:latin typeface="Martel Sans" pitchFamily="34" charset="0"/>
                <a:ea typeface="Martel Sans" pitchFamily="34" charset="-122"/>
                <a:cs typeface="Martel Sans" pitchFamily="34" charset="-120"/>
              </a:rPr>
              <a:t>Kişisel bilgiler, konum, fotoğraf gibi hassas veriler sadece ihtiyaç duyanlarla ve onların izniyle paylaşılmalıdır.</a:t>
            </a:r>
            <a:endParaRPr lang="en-US" sz="1750" dirty="0"/>
          </a:p>
        </p:txBody>
      </p:sp>
      <p:sp>
        <p:nvSpPr>
          <p:cNvPr id="10" name="Shape 7"/>
          <p:cNvSpPr/>
          <p:nvPr/>
        </p:nvSpPr>
        <p:spPr>
          <a:xfrm>
            <a:off x="6280190" y="5111234"/>
            <a:ext cx="3664863" cy="2410897"/>
          </a:xfrm>
          <a:prstGeom prst="roundRect">
            <a:avLst>
              <a:gd name="adj" fmla="val 3952"/>
            </a:avLst>
          </a:prstGeom>
          <a:solidFill>
            <a:srgbClr val="DFECE9"/>
          </a:solidFill>
          <a:ln w="7620">
            <a:solidFill>
              <a:srgbClr val="C5D2CF"/>
            </a:solidFill>
            <a:prstDash val="solid"/>
          </a:ln>
        </p:spPr>
      </p:sp>
      <p:sp>
        <p:nvSpPr>
          <p:cNvPr id="11" name="Text 8"/>
          <p:cNvSpPr/>
          <p:nvPr/>
        </p:nvSpPr>
        <p:spPr>
          <a:xfrm>
            <a:off x="6514624" y="5345668"/>
            <a:ext cx="2835235" cy="354330"/>
          </a:xfrm>
          <a:prstGeom prst="rect">
            <a:avLst/>
          </a:prstGeom>
          <a:noFill/>
          <a:ln/>
        </p:spPr>
        <p:txBody>
          <a:bodyPr wrap="none" lIns="0" tIns="0" rIns="0" bIns="0" rtlCol="0" anchor="t"/>
          <a:lstStyle/>
          <a:p>
            <a:pPr indent="0" marL="0">
              <a:lnSpc>
                <a:spcPts val="2750"/>
              </a:lnSpc>
              <a:buNone/>
            </a:pPr>
            <a:r>
              <a:rPr lang="en-US" sz="2200" dirty="0">
                <a:solidFill>
                  <a:srgbClr val="2C3249"/>
                </a:solidFill>
                <a:latin typeface="Kanit Light" pitchFamily="34" charset="0"/>
                <a:ea typeface="Kanit Light" pitchFamily="34" charset="-122"/>
                <a:cs typeface="Kanit Light" pitchFamily="34" charset="-120"/>
              </a:rPr>
              <a:t>Zamanında Yanıt</a:t>
            </a:r>
            <a:endParaRPr lang="en-US" sz="2200" dirty="0"/>
          </a:p>
        </p:txBody>
      </p:sp>
      <p:sp>
        <p:nvSpPr>
          <p:cNvPr id="12" name="Text 9"/>
          <p:cNvSpPr/>
          <p:nvPr/>
        </p:nvSpPr>
        <p:spPr>
          <a:xfrm>
            <a:off x="6514624" y="5836087"/>
            <a:ext cx="3195995" cy="1451610"/>
          </a:xfrm>
          <a:prstGeom prst="rect">
            <a:avLst/>
          </a:prstGeom>
          <a:noFill/>
          <a:ln/>
        </p:spPr>
        <p:txBody>
          <a:bodyPr wrap="square" lIns="0" tIns="0" rIns="0" bIns="0" rtlCol="0" anchor="t"/>
          <a:lstStyle/>
          <a:p>
            <a:pPr indent="0" marL="0">
              <a:lnSpc>
                <a:spcPts val="2850"/>
              </a:lnSpc>
              <a:buNone/>
            </a:pPr>
            <a:r>
              <a:rPr lang="en-US" sz="1750" dirty="0">
                <a:solidFill>
                  <a:srgbClr val="2C3249"/>
                </a:solidFill>
                <a:latin typeface="Martel Sans" pitchFamily="34" charset="0"/>
                <a:ea typeface="Martel Sans" pitchFamily="34" charset="-122"/>
                <a:cs typeface="Martel Sans" pitchFamily="34" charset="-120"/>
              </a:rPr>
              <a:t>Gelen mesajlara ve iletilere makul bir süre içinde yanıt vermek, dijital iletişimin sağlıklı yürümesini sağlar.</a:t>
            </a:r>
            <a:endParaRPr lang="en-US" sz="1750" dirty="0"/>
          </a:p>
        </p:txBody>
      </p:sp>
      <p:sp>
        <p:nvSpPr>
          <p:cNvPr id="13" name="Shape 10"/>
          <p:cNvSpPr/>
          <p:nvPr/>
        </p:nvSpPr>
        <p:spPr>
          <a:xfrm>
            <a:off x="10171867" y="5111234"/>
            <a:ext cx="3664863" cy="2410897"/>
          </a:xfrm>
          <a:prstGeom prst="roundRect">
            <a:avLst>
              <a:gd name="adj" fmla="val 3952"/>
            </a:avLst>
          </a:prstGeom>
          <a:solidFill>
            <a:srgbClr val="DFECE9"/>
          </a:solidFill>
          <a:ln w="7620">
            <a:solidFill>
              <a:srgbClr val="C5D2CF"/>
            </a:solidFill>
            <a:prstDash val="solid"/>
          </a:ln>
        </p:spPr>
      </p:sp>
      <p:sp>
        <p:nvSpPr>
          <p:cNvPr id="14" name="Text 11"/>
          <p:cNvSpPr/>
          <p:nvPr/>
        </p:nvSpPr>
        <p:spPr>
          <a:xfrm>
            <a:off x="10406301" y="5345668"/>
            <a:ext cx="2835235" cy="354330"/>
          </a:xfrm>
          <a:prstGeom prst="rect">
            <a:avLst/>
          </a:prstGeom>
          <a:noFill/>
          <a:ln/>
        </p:spPr>
        <p:txBody>
          <a:bodyPr wrap="none" lIns="0" tIns="0" rIns="0" bIns="0" rtlCol="0" anchor="t"/>
          <a:lstStyle/>
          <a:p>
            <a:pPr indent="0" marL="0">
              <a:lnSpc>
                <a:spcPts val="2750"/>
              </a:lnSpc>
              <a:buNone/>
            </a:pPr>
            <a:r>
              <a:rPr lang="en-US" sz="2200" dirty="0">
                <a:solidFill>
                  <a:srgbClr val="2C3249"/>
                </a:solidFill>
                <a:latin typeface="Kanit Light" pitchFamily="34" charset="0"/>
                <a:ea typeface="Kanit Light" pitchFamily="34" charset="-122"/>
                <a:cs typeface="Kanit Light" pitchFamily="34" charset="-120"/>
              </a:rPr>
              <a:t>Dikkatli Üslup</a:t>
            </a:r>
            <a:endParaRPr lang="en-US" sz="2200" dirty="0"/>
          </a:p>
        </p:txBody>
      </p:sp>
      <p:sp>
        <p:nvSpPr>
          <p:cNvPr id="15" name="Text 12"/>
          <p:cNvSpPr/>
          <p:nvPr/>
        </p:nvSpPr>
        <p:spPr>
          <a:xfrm>
            <a:off x="10406301" y="5836087"/>
            <a:ext cx="3195995" cy="1451610"/>
          </a:xfrm>
          <a:prstGeom prst="rect">
            <a:avLst/>
          </a:prstGeom>
          <a:noFill/>
          <a:ln/>
        </p:spPr>
        <p:txBody>
          <a:bodyPr wrap="square" lIns="0" tIns="0" rIns="0" bIns="0" rtlCol="0" anchor="t"/>
          <a:lstStyle/>
          <a:p>
            <a:pPr indent="0" marL="0">
              <a:lnSpc>
                <a:spcPts val="2850"/>
              </a:lnSpc>
              <a:buNone/>
            </a:pPr>
            <a:r>
              <a:rPr lang="en-US" sz="1750" dirty="0">
                <a:solidFill>
                  <a:srgbClr val="2C3249"/>
                </a:solidFill>
                <a:latin typeface="Martel Sans" pitchFamily="34" charset="0"/>
                <a:ea typeface="Martel Sans" pitchFamily="34" charset="-122"/>
                <a:cs typeface="Martel Sans" pitchFamily="34" charset="-120"/>
              </a:rPr>
              <a:t>Yazılan mesajlar anlaşılır, açık ve net olmalıdır. Yazım ve dilbilgisi kurallarına uyulmalıdır.</a:t>
            </a:r>
            <a:endParaRPr lang="en-US" sz="175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sp>
        <p:nvSpPr>
          <p:cNvPr id="2" name="Text 0"/>
          <p:cNvSpPr/>
          <p:nvPr/>
        </p:nvSpPr>
        <p:spPr>
          <a:xfrm>
            <a:off x="793790" y="2177058"/>
            <a:ext cx="5670590" cy="708779"/>
          </a:xfrm>
          <a:prstGeom prst="rect">
            <a:avLst/>
          </a:prstGeom>
          <a:noFill/>
          <a:ln/>
        </p:spPr>
        <p:txBody>
          <a:bodyPr wrap="none" lIns="0" tIns="0" rIns="0" bIns="0" rtlCol="0" anchor="t"/>
          <a:lstStyle/>
          <a:p>
            <a:pPr indent="0" marL="0">
              <a:lnSpc>
                <a:spcPts val="5550"/>
              </a:lnSpc>
              <a:buNone/>
            </a:pPr>
            <a:r>
              <a:rPr lang="en-US" sz="4450" dirty="0">
                <a:solidFill>
                  <a:srgbClr val="272D45"/>
                </a:solidFill>
                <a:latin typeface="Kanit Light" pitchFamily="34" charset="0"/>
                <a:ea typeface="Kanit Light" pitchFamily="34" charset="-122"/>
                <a:cs typeface="Kanit Light" pitchFamily="34" charset="-120"/>
              </a:rPr>
              <a:t>Etik ve Hukuki Boyut</a:t>
            </a:r>
            <a:endParaRPr lang="en-US" sz="4450" dirty="0"/>
          </a:p>
        </p:txBody>
      </p:sp>
      <p:sp>
        <p:nvSpPr>
          <p:cNvPr id="3" name="Text 1"/>
          <p:cNvSpPr/>
          <p:nvPr/>
        </p:nvSpPr>
        <p:spPr>
          <a:xfrm>
            <a:off x="793790" y="3452813"/>
            <a:ext cx="2835235" cy="354330"/>
          </a:xfrm>
          <a:prstGeom prst="rect">
            <a:avLst/>
          </a:prstGeom>
          <a:noFill/>
          <a:ln/>
        </p:spPr>
        <p:txBody>
          <a:bodyPr wrap="none" lIns="0" tIns="0" rIns="0" bIns="0" rtlCol="0" anchor="t"/>
          <a:lstStyle/>
          <a:p>
            <a:pPr indent="0" marL="0">
              <a:lnSpc>
                <a:spcPts val="2750"/>
              </a:lnSpc>
              <a:buNone/>
            </a:pPr>
            <a:r>
              <a:rPr lang="en-US" sz="2200" dirty="0">
                <a:solidFill>
                  <a:srgbClr val="272D45"/>
                </a:solidFill>
                <a:latin typeface="Kanit Light" pitchFamily="34" charset="0"/>
                <a:ea typeface="Kanit Light" pitchFamily="34" charset="-122"/>
                <a:cs typeface="Kanit Light" pitchFamily="34" charset="-120"/>
              </a:rPr>
              <a:t>Etik Standartlar</a:t>
            </a:r>
            <a:endParaRPr lang="en-US" sz="2200" dirty="0"/>
          </a:p>
        </p:txBody>
      </p:sp>
      <p:sp>
        <p:nvSpPr>
          <p:cNvPr id="4" name="Text 2"/>
          <p:cNvSpPr/>
          <p:nvPr/>
        </p:nvSpPr>
        <p:spPr>
          <a:xfrm>
            <a:off x="793790" y="4033957"/>
            <a:ext cx="6244709" cy="1451610"/>
          </a:xfrm>
          <a:prstGeom prst="rect">
            <a:avLst/>
          </a:prstGeom>
          <a:noFill/>
          <a:ln/>
        </p:spPr>
        <p:txBody>
          <a:bodyPr wrap="square" lIns="0" tIns="0" rIns="0" bIns="0" rtlCol="0" anchor="t"/>
          <a:lstStyle/>
          <a:p>
            <a:pPr indent="0" marL="0">
              <a:lnSpc>
                <a:spcPts val="2850"/>
              </a:lnSpc>
              <a:buNone/>
            </a:pPr>
            <a:r>
              <a:rPr lang="en-US" sz="1750" dirty="0">
                <a:solidFill>
                  <a:srgbClr val="2C3249"/>
                </a:solidFill>
                <a:latin typeface="Martel Sans" pitchFamily="34" charset="0"/>
                <a:ea typeface="Martel Sans" pitchFamily="34" charset="-122"/>
                <a:cs typeface="Martel Sans" pitchFamily="34" charset="-120"/>
              </a:rPr>
              <a:t>Siber zorbalık, dijital platformlardaki etik kurallara ve değerlere aykırı davranışlar içerir. Saygı, nezaket, gizlilik ve güvenlik gibi etik ilkeler ihlal edilir. Bu tür eylemler, kişilik haklarına da zarar verebilir.</a:t>
            </a:r>
            <a:endParaRPr lang="en-US" sz="1750" dirty="0"/>
          </a:p>
        </p:txBody>
      </p:sp>
      <p:sp>
        <p:nvSpPr>
          <p:cNvPr id="5" name="Text 3"/>
          <p:cNvSpPr/>
          <p:nvPr/>
        </p:nvSpPr>
        <p:spPr>
          <a:xfrm>
            <a:off x="7599521" y="3452813"/>
            <a:ext cx="2835235" cy="354330"/>
          </a:xfrm>
          <a:prstGeom prst="rect">
            <a:avLst/>
          </a:prstGeom>
          <a:noFill/>
          <a:ln/>
        </p:spPr>
        <p:txBody>
          <a:bodyPr wrap="none" lIns="0" tIns="0" rIns="0" bIns="0" rtlCol="0" anchor="t"/>
          <a:lstStyle/>
          <a:p>
            <a:pPr indent="0" marL="0">
              <a:lnSpc>
                <a:spcPts val="2750"/>
              </a:lnSpc>
              <a:buNone/>
            </a:pPr>
            <a:r>
              <a:rPr lang="en-US" sz="2200" dirty="0">
                <a:solidFill>
                  <a:srgbClr val="272D45"/>
                </a:solidFill>
                <a:latin typeface="Kanit Light" pitchFamily="34" charset="0"/>
                <a:ea typeface="Kanit Light" pitchFamily="34" charset="-122"/>
                <a:cs typeface="Kanit Light" pitchFamily="34" charset="-120"/>
              </a:rPr>
              <a:t>Yasal Yaptırımlar</a:t>
            </a:r>
            <a:endParaRPr lang="en-US" sz="2200" dirty="0"/>
          </a:p>
        </p:txBody>
      </p:sp>
      <p:sp>
        <p:nvSpPr>
          <p:cNvPr id="6" name="Text 4"/>
          <p:cNvSpPr/>
          <p:nvPr/>
        </p:nvSpPr>
        <p:spPr>
          <a:xfrm>
            <a:off x="7599521" y="4033957"/>
            <a:ext cx="6244709" cy="1814513"/>
          </a:xfrm>
          <a:prstGeom prst="rect">
            <a:avLst/>
          </a:prstGeom>
          <a:noFill/>
          <a:ln/>
        </p:spPr>
        <p:txBody>
          <a:bodyPr wrap="square" lIns="0" tIns="0" rIns="0" bIns="0" rtlCol="0" anchor="t"/>
          <a:lstStyle/>
          <a:p>
            <a:pPr indent="0" marL="0">
              <a:lnSpc>
                <a:spcPts val="2850"/>
              </a:lnSpc>
              <a:buNone/>
            </a:pPr>
            <a:r>
              <a:rPr lang="en-US" sz="1750" dirty="0">
                <a:solidFill>
                  <a:srgbClr val="2C3249"/>
                </a:solidFill>
                <a:latin typeface="Martel Sans" pitchFamily="34" charset="0"/>
                <a:ea typeface="Martel Sans" pitchFamily="34" charset="-122"/>
                <a:cs typeface="Martel Sans" pitchFamily="34" charset="-120"/>
              </a:rPr>
              <a:t>Siber zorbalık, çeşitli hukuki yaptırımlara tabi olabilir. Kişilik haklarına saldırı, hakaret, tehdit, cinsel içerikli taciz gibi eylemler, ceza hukuku kapsamında suç teşkil edebilir. Mağdurlar, siber zorbalık karşısında yasal yolları kullanabilir.</a:t>
            </a:r>
            <a:endParaRPr lang="en-US" sz="175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sp>
        <p:nvSpPr>
          <p:cNvPr id="2" name="Text 0"/>
          <p:cNvSpPr/>
          <p:nvPr/>
        </p:nvSpPr>
        <p:spPr>
          <a:xfrm>
            <a:off x="793790" y="965954"/>
            <a:ext cx="6408539" cy="708779"/>
          </a:xfrm>
          <a:prstGeom prst="rect">
            <a:avLst/>
          </a:prstGeom>
          <a:noFill/>
          <a:ln/>
        </p:spPr>
        <p:txBody>
          <a:bodyPr wrap="none" lIns="0" tIns="0" rIns="0" bIns="0" rtlCol="0" anchor="t"/>
          <a:lstStyle/>
          <a:p>
            <a:pPr indent="0" marL="0">
              <a:lnSpc>
                <a:spcPts val="5550"/>
              </a:lnSpc>
              <a:buNone/>
            </a:pPr>
            <a:r>
              <a:rPr lang="en-US" sz="4450" dirty="0">
                <a:solidFill>
                  <a:srgbClr val="272D45"/>
                </a:solidFill>
                <a:latin typeface="Kanit Light" pitchFamily="34" charset="0"/>
                <a:ea typeface="Kanit Light" pitchFamily="34" charset="-122"/>
                <a:cs typeface="Kanit Light" pitchFamily="34" charset="-120"/>
              </a:rPr>
              <a:t>Güvenli İnternet Kullanımı</a:t>
            </a:r>
            <a:endParaRPr lang="en-US" sz="4450" dirty="0"/>
          </a:p>
        </p:txBody>
      </p:sp>
      <p:pic>
        <p:nvPicPr>
          <p:cNvPr id="3" name="Image 0" descr="preencoded.png">    </p:cNvPr>
          <p:cNvPicPr>
            <a:picLocks noChangeAspect="1"/>
          </p:cNvPicPr>
          <p:nvPr/>
        </p:nvPicPr>
        <p:blipFill>
          <a:blip r:embed="rId1"/>
          <a:stretch>
            <a:fillRect/>
          </a:stretch>
        </p:blipFill>
        <p:spPr>
          <a:xfrm>
            <a:off x="793790" y="2128361"/>
            <a:ext cx="4120753" cy="2546747"/>
          </a:xfrm>
          <a:prstGeom prst="rect">
            <a:avLst/>
          </a:prstGeom>
        </p:spPr>
      </p:pic>
      <p:sp>
        <p:nvSpPr>
          <p:cNvPr id="4" name="Text 1"/>
          <p:cNvSpPr/>
          <p:nvPr/>
        </p:nvSpPr>
        <p:spPr>
          <a:xfrm>
            <a:off x="793790" y="4958596"/>
            <a:ext cx="2835235" cy="354330"/>
          </a:xfrm>
          <a:prstGeom prst="rect">
            <a:avLst/>
          </a:prstGeom>
          <a:noFill/>
          <a:ln/>
        </p:spPr>
        <p:txBody>
          <a:bodyPr wrap="none" lIns="0" tIns="0" rIns="0" bIns="0" rtlCol="0" anchor="t"/>
          <a:lstStyle/>
          <a:p>
            <a:pPr algn="l" indent="0" marL="0">
              <a:lnSpc>
                <a:spcPts val="2750"/>
              </a:lnSpc>
              <a:buNone/>
            </a:pPr>
            <a:r>
              <a:rPr lang="en-US" sz="2200" dirty="0">
                <a:solidFill>
                  <a:srgbClr val="2C3249"/>
                </a:solidFill>
                <a:latin typeface="Kanit Light" pitchFamily="34" charset="0"/>
                <a:ea typeface="Kanit Light" pitchFamily="34" charset="-122"/>
                <a:cs typeface="Kanit Light" pitchFamily="34" charset="-120"/>
              </a:rPr>
              <a:t>Güvenli Bağlantı</a:t>
            </a:r>
            <a:endParaRPr lang="en-US" sz="2200" dirty="0"/>
          </a:p>
        </p:txBody>
      </p:sp>
      <p:sp>
        <p:nvSpPr>
          <p:cNvPr id="5" name="Text 2"/>
          <p:cNvSpPr/>
          <p:nvPr/>
        </p:nvSpPr>
        <p:spPr>
          <a:xfrm>
            <a:off x="793790" y="5449014"/>
            <a:ext cx="4120753" cy="1814513"/>
          </a:xfrm>
          <a:prstGeom prst="rect">
            <a:avLst/>
          </a:prstGeom>
          <a:noFill/>
          <a:ln/>
        </p:spPr>
        <p:txBody>
          <a:bodyPr wrap="square" lIns="0" tIns="0" rIns="0" bIns="0" rtlCol="0" anchor="t"/>
          <a:lstStyle/>
          <a:p>
            <a:pPr algn="l" indent="0" marL="0">
              <a:lnSpc>
                <a:spcPts val="2850"/>
              </a:lnSpc>
              <a:buNone/>
            </a:pPr>
            <a:r>
              <a:rPr lang="en-US" sz="1750" dirty="0">
                <a:solidFill>
                  <a:srgbClr val="2C3249"/>
                </a:solidFill>
                <a:latin typeface="Martel Sans" pitchFamily="34" charset="0"/>
                <a:ea typeface="Martel Sans" pitchFamily="34" charset="-122"/>
                <a:cs typeface="Martel Sans" pitchFamily="34" charset="-120"/>
              </a:rPr>
              <a:t>İnternete güvenli bağlantı sağlamak, kişisel bilgilerinizi korumak için kritik öneme sahiptir. Her zaman VPN kullanın ve şifrelenmiş HTTPS protokolü tercih edin.</a:t>
            </a:r>
            <a:endParaRPr lang="en-US" sz="1750" dirty="0"/>
          </a:p>
        </p:txBody>
      </p:sp>
      <p:pic>
        <p:nvPicPr>
          <p:cNvPr id="6" name="Image 1" descr="preencoded.png">    </p:cNvPr>
          <p:cNvPicPr>
            <a:picLocks noChangeAspect="1"/>
          </p:cNvPicPr>
          <p:nvPr/>
        </p:nvPicPr>
        <p:blipFill>
          <a:blip r:embed="rId2"/>
          <a:stretch>
            <a:fillRect/>
          </a:stretch>
        </p:blipFill>
        <p:spPr>
          <a:xfrm>
            <a:off x="5254704" y="2128361"/>
            <a:ext cx="4120872" cy="2546866"/>
          </a:xfrm>
          <a:prstGeom prst="rect">
            <a:avLst/>
          </a:prstGeom>
        </p:spPr>
      </p:pic>
      <p:sp>
        <p:nvSpPr>
          <p:cNvPr id="7" name="Text 3"/>
          <p:cNvSpPr/>
          <p:nvPr/>
        </p:nvSpPr>
        <p:spPr>
          <a:xfrm>
            <a:off x="5254704" y="4958715"/>
            <a:ext cx="2906554" cy="354330"/>
          </a:xfrm>
          <a:prstGeom prst="rect">
            <a:avLst/>
          </a:prstGeom>
          <a:noFill/>
          <a:ln/>
        </p:spPr>
        <p:txBody>
          <a:bodyPr wrap="none" lIns="0" tIns="0" rIns="0" bIns="0" rtlCol="0" anchor="t"/>
          <a:lstStyle/>
          <a:p>
            <a:pPr algn="l" indent="0" marL="0">
              <a:lnSpc>
                <a:spcPts val="2750"/>
              </a:lnSpc>
              <a:buNone/>
            </a:pPr>
            <a:r>
              <a:rPr lang="en-US" sz="2200" dirty="0">
                <a:solidFill>
                  <a:srgbClr val="2C3249"/>
                </a:solidFill>
                <a:latin typeface="Kanit Light" pitchFamily="34" charset="0"/>
                <a:ea typeface="Kanit Light" pitchFamily="34" charset="-122"/>
                <a:cs typeface="Kanit Light" pitchFamily="34" charset="-120"/>
              </a:rPr>
              <a:t>Dikkatli Cihaz Kullanımı</a:t>
            </a:r>
            <a:endParaRPr lang="en-US" sz="2200" dirty="0"/>
          </a:p>
        </p:txBody>
      </p:sp>
      <p:sp>
        <p:nvSpPr>
          <p:cNvPr id="8" name="Text 4"/>
          <p:cNvSpPr/>
          <p:nvPr/>
        </p:nvSpPr>
        <p:spPr>
          <a:xfrm>
            <a:off x="5254704" y="5449133"/>
            <a:ext cx="4120872" cy="1814513"/>
          </a:xfrm>
          <a:prstGeom prst="rect">
            <a:avLst/>
          </a:prstGeom>
          <a:noFill/>
          <a:ln/>
        </p:spPr>
        <p:txBody>
          <a:bodyPr wrap="square" lIns="0" tIns="0" rIns="0" bIns="0" rtlCol="0" anchor="t"/>
          <a:lstStyle/>
          <a:p>
            <a:pPr algn="l" indent="0" marL="0">
              <a:lnSpc>
                <a:spcPts val="2850"/>
              </a:lnSpc>
              <a:buNone/>
            </a:pPr>
            <a:r>
              <a:rPr lang="en-US" sz="1750" dirty="0">
                <a:solidFill>
                  <a:srgbClr val="2C3249"/>
                </a:solidFill>
                <a:latin typeface="Martel Sans" pitchFamily="34" charset="0"/>
                <a:ea typeface="Martel Sans" pitchFamily="34" charset="-122"/>
                <a:cs typeface="Martel Sans" pitchFamily="34" charset="-120"/>
              </a:rPr>
              <a:t>Akıllı telefonlar, tabletler ve bilgisayarlar gibi tüm cihazlarınızda güvenlik güncellemelerini düzenli olarak yapın. Sizi tehdit edebilecek uygulamaları indirmekten kaçının.</a:t>
            </a:r>
            <a:endParaRPr lang="en-US" sz="1750" dirty="0"/>
          </a:p>
        </p:txBody>
      </p:sp>
      <p:pic>
        <p:nvPicPr>
          <p:cNvPr id="9" name="Image 2" descr="preencoded.png">    </p:cNvPr>
          <p:cNvPicPr>
            <a:picLocks noChangeAspect="1"/>
          </p:cNvPicPr>
          <p:nvPr/>
        </p:nvPicPr>
        <p:blipFill>
          <a:blip r:embed="rId3"/>
          <a:stretch>
            <a:fillRect/>
          </a:stretch>
        </p:blipFill>
        <p:spPr>
          <a:xfrm>
            <a:off x="9715738" y="2128361"/>
            <a:ext cx="4120753" cy="2546747"/>
          </a:xfrm>
          <a:prstGeom prst="rect">
            <a:avLst/>
          </a:prstGeom>
        </p:spPr>
      </p:pic>
      <p:sp>
        <p:nvSpPr>
          <p:cNvPr id="10" name="Text 5"/>
          <p:cNvSpPr/>
          <p:nvPr/>
        </p:nvSpPr>
        <p:spPr>
          <a:xfrm>
            <a:off x="9715738" y="4958596"/>
            <a:ext cx="2835235" cy="354330"/>
          </a:xfrm>
          <a:prstGeom prst="rect">
            <a:avLst/>
          </a:prstGeom>
          <a:noFill/>
          <a:ln/>
        </p:spPr>
        <p:txBody>
          <a:bodyPr wrap="none" lIns="0" tIns="0" rIns="0" bIns="0" rtlCol="0" anchor="t"/>
          <a:lstStyle/>
          <a:p>
            <a:pPr algn="l" indent="0" marL="0">
              <a:lnSpc>
                <a:spcPts val="2750"/>
              </a:lnSpc>
              <a:buNone/>
            </a:pPr>
            <a:r>
              <a:rPr lang="en-US" sz="2200" dirty="0">
                <a:solidFill>
                  <a:srgbClr val="2C3249"/>
                </a:solidFill>
                <a:latin typeface="Kanit Light" pitchFamily="34" charset="0"/>
                <a:ea typeface="Kanit Light" pitchFamily="34" charset="-122"/>
                <a:cs typeface="Kanit Light" pitchFamily="34" charset="-120"/>
              </a:rPr>
              <a:t>Güçlü Şifreler</a:t>
            </a:r>
            <a:endParaRPr lang="en-US" sz="2200" dirty="0"/>
          </a:p>
        </p:txBody>
      </p:sp>
      <p:sp>
        <p:nvSpPr>
          <p:cNvPr id="11" name="Text 6"/>
          <p:cNvSpPr/>
          <p:nvPr/>
        </p:nvSpPr>
        <p:spPr>
          <a:xfrm>
            <a:off x="9715738" y="5449014"/>
            <a:ext cx="4120753" cy="1451610"/>
          </a:xfrm>
          <a:prstGeom prst="rect">
            <a:avLst/>
          </a:prstGeom>
          <a:noFill/>
          <a:ln/>
        </p:spPr>
        <p:txBody>
          <a:bodyPr wrap="square" lIns="0" tIns="0" rIns="0" bIns="0" rtlCol="0" anchor="t"/>
          <a:lstStyle/>
          <a:p>
            <a:pPr algn="l" indent="0" marL="0">
              <a:lnSpc>
                <a:spcPts val="2850"/>
              </a:lnSpc>
              <a:buNone/>
            </a:pPr>
            <a:r>
              <a:rPr lang="en-US" sz="1750" dirty="0">
                <a:solidFill>
                  <a:srgbClr val="2C3249"/>
                </a:solidFill>
                <a:latin typeface="Martel Sans" pitchFamily="34" charset="0"/>
                <a:ea typeface="Martel Sans" pitchFamily="34" charset="-122"/>
                <a:cs typeface="Martel Sans" pitchFamily="34" charset="-120"/>
              </a:rPr>
              <a:t>Hesaplarınız için benzersiz, karmaşık şifreler kullanın. Bunları düzenli olarak değiştirin ve asla başkalarıyla paylaşmayın.</a:t>
            </a:r>
            <a:endParaRPr lang="en-US" sz="175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5486400" cy="8229600"/>
          </a:xfrm>
          <a:prstGeom prst="rect">
            <a:avLst/>
          </a:prstGeom>
        </p:spPr>
      </p:pic>
      <p:sp>
        <p:nvSpPr>
          <p:cNvPr id="3" name="Text 0"/>
          <p:cNvSpPr/>
          <p:nvPr/>
        </p:nvSpPr>
        <p:spPr>
          <a:xfrm>
            <a:off x="6136600" y="658892"/>
            <a:ext cx="4644390" cy="580549"/>
          </a:xfrm>
          <a:prstGeom prst="rect">
            <a:avLst/>
          </a:prstGeom>
          <a:noFill/>
          <a:ln/>
        </p:spPr>
        <p:txBody>
          <a:bodyPr wrap="none" lIns="0" tIns="0" rIns="0" bIns="0" rtlCol="0" anchor="t"/>
          <a:lstStyle/>
          <a:p>
            <a:pPr indent="0" marL="0">
              <a:lnSpc>
                <a:spcPts val="4550"/>
              </a:lnSpc>
              <a:buNone/>
            </a:pPr>
            <a:r>
              <a:rPr lang="en-US" sz="3650" dirty="0">
                <a:solidFill>
                  <a:srgbClr val="272D45"/>
                </a:solidFill>
                <a:latin typeface="Kanit Light" pitchFamily="34" charset="0"/>
                <a:ea typeface="Kanit Light" pitchFamily="34" charset="-122"/>
                <a:cs typeface="Kanit Light" pitchFamily="34" charset="-120"/>
              </a:rPr>
              <a:t>Bilinçli cihaz kullanımı</a:t>
            </a:r>
            <a:endParaRPr lang="en-US" sz="3650" dirty="0"/>
          </a:p>
        </p:txBody>
      </p:sp>
      <p:pic>
        <p:nvPicPr>
          <p:cNvPr id="4" name="Image 1" descr="preencoded.png">    </p:cNvPr>
          <p:cNvPicPr>
            <a:picLocks noChangeAspect="1"/>
          </p:cNvPicPr>
          <p:nvPr/>
        </p:nvPicPr>
        <p:blipFill>
          <a:blip r:embed="rId2"/>
          <a:stretch>
            <a:fillRect/>
          </a:stretch>
        </p:blipFill>
        <p:spPr>
          <a:xfrm>
            <a:off x="6136600" y="1518047"/>
            <a:ext cx="464344" cy="464344"/>
          </a:xfrm>
          <a:prstGeom prst="rect">
            <a:avLst/>
          </a:prstGeom>
        </p:spPr>
      </p:pic>
      <p:sp>
        <p:nvSpPr>
          <p:cNvPr id="5" name="Text 1"/>
          <p:cNvSpPr/>
          <p:nvPr/>
        </p:nvSpPr>
        <p:spPr>
          <a:xfrm>
            <a:off x="6136600" y="2168128"/>
            <a:ext cx="2503765" cy="290155"/>
          </a:xfrm>
          <a:prstGeom prst="rect">
            <a:avLst/>
          </a:prstGeom>
          <a:noFill/>
          <a:ln/>
        </p:spPr>
        <p:txBody>
          <a:bodyPr wrap="none" lIns="0" tIns="0" rIns="0" bIns="0" rtlCol="0" anchor="t"/>
          <a:lstStyle/>
          <a:p>
            <a:pPr algn="l" indent="0" marL="0">
              <a:lnSpc>
                <a:spcPts val="2250"/>
              </a:lnSpc>
              <a:buNone/>
            </a:pPr>
            <a:r>
              <a:rPr lang="en-US" sz="1800" dirty="0">
                <a:solidFill>
                  <a:srgbClr val="2C3249"/>
                </a:solidFill>
                <a:latin typeface="Kanit Light" pitchFamily="34" charset="0"/>
                <a:ea typeface="Kanit Light" pitchFamily="34" charset="-122"/>
                <a:cs typeface="Kanit Light" pitchFamily="34" charset="-120"/>
              </a:rPr>
              <a:t>Farkındalık Sahibi Olmak</a:t>
            </a:r>
            <a:endParaRPr lang="en-US" sz="1800" dirty="0"/>
          </a:p>
        </p:txBody>
      </p:sp>
      <p:sp>
        <p:nvSpPr>
          <p:cNvPr id="6" name="Text 2"/>
          <p:cNvSpPr/>
          <p:nvPr/>
        </p:nvSpPr>
        <p:spPr>
          <a:xfrm>
            <a:off x="6136600" y="2569726"/>
            <a:ext cx="7843599" cy="594360"/>
          </a:xfrm>
          <a:prstGeom prst="rect">
            <a:avLst/>
          </a:prstGeom>
          <a:noFill/>
          <a:ln/>
        </p:spPr>
        <p:txBody>
          <a:bodyPr wrap="square" lIns="0" tIns="0" rIns="0" bIns="0" rtlCol="0" anchor="t"/>
          <a:lstStyle/>
          <a:p>
            <a:pPr algn="l" indent="0" marL="0">
              <a:lnSpc>
                <a:spcPts val="2300"/>
              </a:lnSpc>
              <a:buNone/>
            </a:pPr>
            <a:r>
              <a:rPr lang="en-US" sz="1450" dirty="0">
                <a:solidFill>
                  <a:srgbClr val="2C3249"/>
                </a:solidFill>
                <a:latin typeface="Martel Sans" pitchFamily="34" charset="0"/>
                <a:ea typeface="Martel Sans" pitchFamily="34" charset="-122"/>
                <a:cs typeface="Martel Sans" pitchFamily="34" charset="-120"/>
              </a:rPr>
              <a:t>Cihazlarımızı bilinçli kullanmak, zamanımızı ve enerjimizi daha verimli yönetmemize yardımcı olur. Bu farkındalık, sağlığımızı ve refah halimizi artırır.</a:t>
            </a:r>
            <a:endParaRPr lang="en-US" sz="1450" dirty="0"/>
          </a:p>
        </p:txBody>
      </p:sp>
      <p:pic>
        <p:nvPicPr>
          <p:cNvPr id="7" name="Image 2" descr="preencoded.png">    </p:cNvPr>
          <p:cNvPicPr>
            <a:picLocks noChangeAspect="1"/>
          </p:cNvPicPr>
          <p:nvPr/>
        </p:nvPicPr>
        <p:blipFill>
          <a:blip r:embed="rId3"/>
          <a:stretch>
            <a:fillRect/>
          </a:stretch>
        </p:blipFill>
        <p:spPr>
          <a:xfrm>
            <a:off x="6136600" y="3721298"/>
            <a:ext cx="464344" cy="464344"/>
          </a:xfrm>
          <a:prstGeom prst="rect">
            <a:avLst/>
          </a:prstGeom>
        </p:spPr>
      </p:pic>
      <p:sp>
        <p:nvSpPr>
          <p:cNvPr id="8" name="Text 3"/>
          <p:cNvSpPr/>
          <p:nvPr/>
        </p:nvSpPr>
        <p:spPr>
          <a:xfrm>
            <a:off x="6136600" y="4371380"/>
            <a:ext cx="2741057" cy="290155"/>
          </a:xfrm>
          <a:prstGeom prst="rect">
            <a:avLst/>
          </a:prstGeom>
          <a:noFill/>
          <a:ln/>
        </p:spPr>
        <p:txBody>
          <a:bodyPr wrap="none" lIns="0" tIns="0" rIns="0" bIns="0" rtlCol="0" anchor="t"/>
          <a:lstStyle/>
          <a:p>
            <a:pPr algn="l" indent="0" marL="0">
              <a:lnSpc>
                <a:spcPts val="2250"/>
              </a:lnSpc>
              <a:buNone/>
            </a:pPr>
            <a:r>
              <a:rPr lang="en-US" sz="1800" dirty="0">
                <a:solidFill>
                  <a:srgbClr val="2C3249"/>
                </a:solidFill>
                <a:latin typeface="Kanit Light" pitchFamily="34" charset="0"/>
                <a:ea typeface="Kanit Light" pitchFamily="34" charset="-122"/>
                <a:cs typeface="Kanit Light" pitchFamily="34" charset="-120"/>
              </a:rPr>
              <a:t>Sağlıklı Sınırlar Oluşturmak</a:t>
            </a:r>
            <a:endParaRPr lang="en-US" sz="1800" dirty="0"/>
          </a:p>
        </p:txBody>
      </p:sp>
      <p:sp>
        <p:nvSpPr>
          <p:cNvPr id="9" name="Text 4"/>
          <p:cNvSpPr/>
          <p:nvPr/>
        </p:nvSpPr>
        <p:spPr>
          <a:xfrm>
            <a:off x="6136600" y="4772978"/>
            <a:ext cx="7843599" cy="594360"/>
          </a:xfrm>
          <a:prstGeom prst="rect">
            <a:avLst/>
          </a:prstGeom>
          <a:noFill/>
          <a:ln/>
        </p:spPr>
        <p:txBody>
          <a:bodyPr wrap="square" lIns="0" tIns="0" rIns="0" bIns="0" rtlCol="0" anchor="t"/>
          <a:lstStyle/>
          <a:p>
            <a:pPr algn="l" indent="0" marL="0">
              <a:lnSpc>
                <a:spcPts val="2300"/>
              </a:lnSpc>
              <a:buNone/>
            </a:pPr>
            <a:r>
              <a:rPr lang="en-US" sz="1450" dirty="0">
                <a:solidFill>
                  <a:srgbClr val="2C3249"/>
                </a:solidFill>
                <a:latin typeface="Martel Sans" pitchFamily="34" charset="0"/>
                <a:ea typeface="Martel Sans" pitchFamily="34" charset="-122"/>
                <a:cs typeface="Martel Sans" pitchFamily="34" charset="-120"/>
              </a:rPr>
              <a:t>Dijital dünyayla sağlıklı bir denge kurmak için günlük sınırlar belirlemek önemlidir. Bu, odaklanmamızı, üretkenliğimizi ve sosyal ilişkilerimizi iyileştirir.</a:t>
            </a:r>
            <a:endParaRPr lang="en-US" sz="1450" dirty="0"/>
          </a:p>
        </p:txBody>
      </p:sp>
      <p:pic>
        <p:nvPicPr>
          <p:cNvPr id="10" name="Image 3" descr="preencoded.png">    </p:cNvPr>
          <p:cNvPicPr>
            <a:picLocks noChangeAspect="1"/>
          </p:cNvPicPr>
          <p:nvPr/>
        </p:nvPicPr>
        <p:blipFill>
          <a:blip r:embed="rId4"/>
          <a:stretch>
            <a:fillRect/>
          </a:stretch>
        </p:blipFill>
        <p:spPr>
          <a:xfrm>
            <a:off x="6136600" y="5924550"/>
            <a:ext cx="464344" cy="464344"/>
          </a:xfrm>
          <a:prstGeom prst="rect">
            <a:avLst/>
          </a:prstGeom>
        </p:spPr>
      </p:pic>
      <p:sp>
        <p:nvSpPr>
          <p:cNvPr id="11" name="Text 5"/>
          <p:cNvSpPr/>
          <p:nvPr/>
        </p:nvSpPr>
        <p:spPr>
          <a:xfrm>
            <a:off x="6136600" y="6574631"/>
            <a:ext cx="2365891" cy="290155"/>
          </a:xfrm>
          <a:prstGeom prst="rect">
            <a:avLst/>
          </a:prstGeom>
          <a:noFill/>
          <a:ln/>
        </p:spPr>
        <p:txBody>
          <a:bodyPr wrap="none" lIns="0" tIns="0" rIns="0" bIns="0" rtlCol="0" anchor="t"/>
          <a:lstStyle/>
          <a:p>
            <a:pPr algn="l" indent="0" marL="0">
              <a:lnSpc>
                <a:spcPts val="2250"/>
              </a:lnSpc>
              <a:buNone/>
            </a:pPr>
            <a:r>
              <a:rPr lang="en-US" sz="1800" dirty="0">
                <a:solidFill>
                  <a:srgbClr val="2C3249"/>
                </a:solidFill>
                <a:latin typeface="Kanit Light" pitchFamily="34" charset="0"/>
                <a:ea typeface="Kanit Light" pitchFamily="34" charset="-122"/>
                <a:cs typeface="Kanit Light" pitchFamily="34" charset="-120"/>
              </a:rPr>
              <a:t>Dijital Sağlık ve İyi Oluş</a:t>
            </a:r>
            <a:endParaRPr lang="en-US" sz="1800" dirty="0"/>
          </a:p>
        </p:txBody>
      </p:sp>
      <p:sp>
        <p:nvSpPr>
          <p:cNvPr id="12" name="Text 6"/>
          <p:cNvSpPr/>
          <p:nvPr/>
        </p:nvSpPr>
        <p:spPr>
          <a:xfrm>
            <a:off x="6136600" y="6976229"/>
            <a:ext cx="7843599" cy="594360"/>
          </a:xfrm>
          <a:prstGeom prst="rect">
            <a:avLst/>
          </a:prstGeom>
          <a:noFill/>
          <a:ln/>
        </p:spPr>
        <p:txBody>
          <a:bodyPr wrap="square" lIns="0" tIns="0" rIns="0" bIns="0" rtlCol="0" anchor="t"/>
          <a:lstStyle/>
          <a:p>
            <a:pPr algn="l" indent="0" marL="0">
              <a:lnSpc>
                <a:spcPts val="2300"/>
              </a:lnSpc>
              <a:buNone/>
            </a:pPr>
            <a:r>
              <a:rPr lang="en-US" sz="1450" dirty="0">
                <a:solidFill>
                  <a:srgbClr val="2C3249"/>
                </a:solidFill>
                <a:latin typeface="Martel Sans" pitchFamily="34" charset="0"/>
                <a:ea typeface="Martel Sans" pitchFamily="34" charset="-122"/>
                <a:cs typeface="Martel Sans" pitchFamily="34" charset="-120"/>
              </a:rPr>
              <a:t>Cihaz kullanımını bilinçli hale getirmek, stresle başa çıkmamızı, uyku kalitemizi ve genel ruh sağlığımızı iyileştirir. Teknoloji, yaşam kalitemizi artırmak için bir araç olmalıdır.</a:t>
            </a:r>
            <a:endParaRPr lang="en-US" sz="145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spTree>
      <p:nvGrpSpPr>
        <p:cNvPr id="1" name=""/>
        <p:cNvGrpSpPr/>
        <p:nvPr/>
      </p:nvGrpSpPr>
      <p:grpSpPr>
        <a:xfrm>
          <a:off x="0" y="0"/>
          <a:ext cx="0" cy="0"/>
          <a:chOff x="0" y="0"/>
          <a:chExt cx="0" cy="0"/>
        </a:xfrm>
      </p:grpSpPr>
      <p:sp>
        <p:nvSpPr>
          <p:cNvPr id="2" name="Text 0"/>
          <p:cNvSpPr/>
          <p:nvPr/>
        </p:nvSpPr>
        <p:spPr>
          <a:xfrm>
            <a:off x="729258" y="572929"/>
            <a:ext cx="8386524" cy="651034"/>
          </a:xfrm>
          <a:prstGeom prst="rect">
            <a:avLst/>
          </a:prstGeom>
          <a:noFill/>
          <a:ln/>
        </p:spPr>
        <p:txBody>
          <a:bodyPr wrap="none" lIns="0" tIns="0" rIns="0" bIns="0" rtlCol="0" anchor="t"/>
          <a:lstStyle/>
          <a:p>
            <a:pPr indent="0" marL="0">
              <a:lnSpc>
                <a:spcPts val="5100"/>
              </a:lnSpc>
              <a:buNone/>
            </a:pPr>
            <a:r>
              <a:rPr lang="en-US" sz="4100" dirty="0">
                <a:solidFill>
                  <a:srgbClr val="272D45"/>
                </a:solidFill>
                <a:latin typeface="Kanit Light" pitchFamily="34" charset="0"/>
                <a:ea typeface="Kanit Light" pitchFamily="34" charset="-122"/>
                <a:cs typeface="Kanit Light" pitchFamily="34" charset="-120"/>
              </a:rPr>
              <a:t>Siber zorbalıkla başa çıkma taktikleri</a:t>
            </a:r>
            <a:endParaRPr lang="en-US" sz="4100" dirty="0"/>
          </a:p>
        </p:txBody>
      </p:sp>
      <p:sp>
        <p:nvSpPr>
          <p:cNvPr id="3" name="Shape 1"/>
          <p:cNvSpPr/>
          <p:nvPr/>
        </p:nvSpPr>
        <p:spPr>
          <a:xfrm>
            <a:off x="729258" y="1640681"/>
            <a:ext cx="1646396" cy="1200745"/>
          </a:xfrm>
          <a:prstGeom prst="roundRect">
            <a:avLst>
              <a:gd name="adj" fmla="val 7289"/>
            </a:avLst>
          </a:prstGeom>
          <a:solidFill>
            <a:srgbClr val="DFECE9"/>
          </a:solidFill>
          <a:ln w="7620">
            <a:solidFill>
              <a:srgbClr val="C5D2CF"/>
            </a:solidFill>
            <a:prstDash val="solid"/>
          </a:ln>
        </p:spPr>
      </p:sp>
      <p:sp>
        <p:nvSpPr>
          <p:cNvPr id="4" name="Text 2"/>
          <p:cNvSpPr/>
          <p:nvPr/>
        </p:nvSpPr>
        <p:spPr>
          <a:xfrm>
            <a:off x="945237" y="2032635"/>
            <a:ext cx="79177" cy="416719"/>
          </a:xfrm>
          <a:prstGeom prst="rect">
            <a:avLst/>
          </a:prstGeom>
          <a:noFill/>
          <a:ln/>
        </p:spPr>
        <p:txBody>
          <a:bodyPr wrap="none" lIns="0" tIns="0" rIns="0" bIns="0" rtlCol="0" anchor="t"/>
          <a:lstStyle/>
          <a:p>
            <a:pPr algn="ctr" indent="0" marL="0">
              <a:lnSpc>
                <a:spcPts val="3250"/>
              </a:lnSpc>
              <a:buNone/>
            </a:pPr>
            <a:r>
              <a:rPr lang="en-US" sz="2050" dirty="0">
                <a:solidFill>
                  <a:srgbClr val="2C3249"/>
                </a:solidFill>
                <a:latin typeface="Kanit Light" pitchFamily="34" charset="0"/>
                <a:ea typeface="Kanit Light" pitchFamily="34" charset="-122"/>
                <a:cs typeface="Kanit Light" pitchFamily="34" charset="-120"/>
              </a:rPr>
              <a:t>1</a:t>
            </a:r>
            <a:endParaRPr lang="en-US" sz="2050" dirty="0"/>
          </a:p>
        </p:txBody>
      </p:sp>
      <p:sp>
        <p:nvSpPr>
          <p:cNvPr id="5" name="Text 3"/>
          <p:cNvSpPr/>
          <p:nvPr/>
        </p:nvSpPr>
        <p:spPr>
          <a:xfrm>
            <a:off x="2584013" y="1849041"/>
            <a:ext cx="2604611" cy="325636"/>
          </a:xfrm>
          <a:prstGeom prst="rect">
            <a:avLst/>
          </a:prstGeom>
          <a:noFill/>
          <a:ln/>
        </p:spPr>
        <p:txBody>
          <a:bodyPr wrap="none" lIns="0" tIns="0" rIns="0" bIns="0" rtlCol="0" anchor="t"/>
          <a:lstStyle/>
          <a:p>
            <a:pPr algn="l" indent="0" marL="0">
              <a:lnSpc>
                <a:spcPts val="2550"/>
              </a:lnSpc>
              <a:buNone/>
            </a:pPr>
            <a:r>
              <a:rPr lang="en-US" sz="2050" dirty="0">
                <a:solidFill>
                  <a:srgbClr val="2C3249"/>
                </a:solidFill>
                <a:latin typeface="Kanit Light" pitchFamily="34" charset="0"/>
                <a:ea typeface="Kanit Light" pitchFamily="34" charset="-122"/>
                <a:cs typeface="Kanit Light" pitchFamily="34" charset="-120"/>
              </a:rPr>
              <a:t>Farkında ol</a:t>
            </a:r>
            <a:endParaRPr lang="en-US" sz="2050" dirty="0"/>
          </a:p>
        </p:txBody>
      </p:sp>
      <p:sp>
        <p:nvSpPr>
          <p:cNvPr id="6" name="Text 4"/>
          <p:cNvSpPr/>
          <p:nvPr/>
        </p:nvSpPr>
        <p:spPr>
          <a:xfrm>
            <a:off x="2584013" y="2299692"/>
            <a:ext cx="5112782" cy="333375"/>
          </a:xfrm>
          <a:prstGeom prst="rect">
            <a:avLst/>
          </a:prstGeom>
          <a:noFill/>
          <a:ln/>
        </p:spPr>
        <p:txBody>
          <a:bodyPr wrap="none" lIns="0" tIns="0" rIns="0" bIns="0" rtlCol="0" anchor="t"/>
          <a:lstStyle/>
          <a:p>
            <a:pPr algn="l" indent="0" marL="0">
              <a:lnSpc>
                <a:spcPts val="2600"/>
              </a:lnSpc>
              <a:buNone/>
            </a:pPr>
            <a:r>
              <a:rPr lang="en-US" sz="1600" dirty="0">
                <a:solidFill>
                  <a:srgbClr val="2C3249"/>
                </a:solidFill>
                <a:latin typeface="Martel Sans" pitchFamily="34" charset="0"/>
                <a:ea typeface="Martel Sans" pitchFamily="34" charset="-122"/>
                <a:cs typeface="Martel Sans" pitchFamily="34" charset="-120"/>
              </a:rPr>
              <a:t>Yaşanan durumu doğru tespit et, görmezden gelme.</a:t>
            </a:r>
            <a:endParaRPr lang="en-US" sz="1600" dirty="0"/>
          </a:p>
        </p:txBody>
      </p:sp>
      <p:sp>
        <p:nvSpPr>
          <p:cNvPr id="7" name="Shape 5"/>
          <p:cNvSpPr/>
          <p:nvPr/>
        </p:nvSpPr>
        <p:spPr>
          <a:xfrm>
            <a:off x="2479834" y="2831902"/>
            <a:ext cx="11317129" cy="11430"/>
          </a:xfrm>
          <a:prstGeom prst="roundRect">
            <a:avLst>
              <a:gd name="adj" fmla="val 765682"/>
            </a:avLst>
          </a:prstGeom>
          <a:solidFill>
            <a:srgbClr val="C5D2CF"/>
          </a:solidFill>
          <a:ln/>
        </p:spPr>
      </p:sp>
      <p:sp>
        <p:nvSpPr>
          <p:cNvPr id="8" name="Shape 6"/>
          <p:cNvSpPr/>
          <p:nvPr/>
        </p:nvSpPr>
        <p:spPr>
          <a:xfrm>
            <a:off x="729258" y="2945606"/>
            <a:ext cx="3292912" cy="1200745"/>
          </a:xfrm>
          <a:prstGeom prst="roundRect">
            <a:avLst>
              <a:gd name="adj" fmla="val 7289"/>
            </a:avLst>
          </a:prstGeom>
          <a:solidFill>
            <a:srgbClr val="DFECE9"/>
          </a:solidFill>
          <a:ln w="7620">
            <a:solidFill>
              <a:srgbClr val="C5D2CF"/>
            </a:solidFill>
            <a:prstDash val="solid"/>
          </a:ln>
        </p:spPr>
      </p:sp>
      <p:sp>
        <p:nvSpPr>
          <p:cNvPr id="9" name="Text 7"/>
          <p:cNvSpPr/>
          <p:nvPr/>
        </p:nvSpPr>
        <p:spPr>
          <a:xfrm>
            <a:off x="945237" y="3337560"/>
            <a:ext cx="131802" cy="416719"/>
          </a:xfrm>
          <a:prstGeom prst="rect">
            <a:avLst/>
          </a:prstGeom>
          <a:noFill/>
          <a:ln/>
        </p:spPr>
        <p:txBody>
          <a:bodyPr wrap="none" lIns="0" tIns="0" rIns="0" bIns="0" rtlCol="0" anchor="t"/>
          <a:lstStyle/>
          <a:p>
            <a:pPr algn="ctr" indent="0" marL="0">
              <a:lnSpc>
                <a:spcPts val="3250"/>
              </a:lnSpc>
              <a:buNone/>
            </a:pPr>
            <a:r>
              <a:rPr lang="en-US" sz="2050" dirty="0">
                <a:solidFill>
                  <a:srgbClr val="2C3249"/>
                </a:solidFill>
                <a:latin typeface="Kanit Light" pitchFamily="34" charset="0"/>
                <a:ea typeface="Kanit Light" pitchFamily="34" charset="-122"/>
                <a:cs typeface="Kanit Light" pitchFamily="34" charset="-120"/>
              </a:rPr>
              <a:t>2</a:t>
            </a:r>
            <a:endParaRPr lang="en-US" sz="2050" dirty="0"/>
          </a:p>
        </p:txBody>
      </p:sp>
      <p:sp>
        <p:nvSpPr>
          <p:cNvPr id="10" name="Text 8"/>
          <p:cNvSpPr/>
          <p:nvPr/>
        </p:nvSpPr>
        <p:spPr>
          <a:xfrm>
            <a:off x="4230529" y="3153966"/>
            <a:ext cx="2604611" cy="325636"/>
          </a:xfrm>
          <a:prstGeom prst="rect">
            <a:avLst/>
          </a:prstGeom>
          <a:noFill/>
          <a:ln/>
        </p:spPr>
        <p:txBody>
          <a:bodyPr wrap="none" lIns="0" tIns="0" rIns="0" bIns="0" rtlCol="0" anchor="t"/>
          <a:lstStyle/>
          <a:p>
            <a:pPr algn="l" indent="0" marL="0">
              <a:lnSpc>
                <a:spcPts val="2550"/>
              </a:lnSpc>
              <a:buNone/>
            </a:pPr>
            <a:r>
              <a:rPr lang="en-US" sz="2050" dirty="0">
                <a:solidFill>
                  <a:srgbClr val="2C3249"/>
                </a:solidFill>
                <a:latin typeface="Kanit Light" pitchFamily="34" charset="0"/>
                <a:ea typeface="Kanit Light" pitchFamily="34" charset="-122"/>
                <a:cs typeface="Kanit Light" pitchFamily="34" charset="-120"/>
              </a:rPr>
              <a:t>Kayıt tut</a:t>
            </a:r>
            <a:endParaRPr lang="en-US" sz="2050" dirty="0"/>
          </a:p>
        </p:txBody>
      </p:sp>
      <p:sp>
        <p:nvSpPr>
          <p:cNvPr id="11" name="Text 9"/>
          <p:cNvSpPr/>
          <p:nvPr/>
        </p:nvSpPr>
        <p:spPr>
          <a:xfrm>
            <a:off x="4230529" y="3604617"/>
            <a:ext cx="3457694" cy="333375"/>
          </a:xfrm>
          <a:prstGeom prst="rect">
            <a:avLst/>
          </a:prstGeom>
          <a:noFill/>
          <a:ln/>
        </p:spPr>
        <p:txBody>
          <a:bodyPr wrap="none" lIns="0" tIns="0" rIns="0" bIns="0" rtlCol="0" anchor="t"/>
          <a:lstStyle/>
          <a:p>
            <a:pPr algn="l" indent="0" marL="0">
              <a:lnSpc>
                <a:spcPts val="2600"/>
              </a:lnSpc>
              <a:buNone/>
            </a:pPr>
            <a:r>
              <a:rPr lang="en-US" sz="1600" dirty="0">
                <a:solidFill>
                  <a:srgbClr val="2C3249"/>
                </a:solidFill>
                <a:latin typeface="Martel Sans" pitchFamily="34" charset="0"/>
                <a:ea typeface="Martel Sans" pitchFamily="34" charset="-122"/>
                <a:cs typeface="Martel Sans" pitchFamily="34" charset="-120"/>
              </a:rPr>
              <a:t>Saldırıları ve delilleri kayıt altına al.</a:t>
            </a:r>
            <a:endParaRPr lang="en-US" sz="1600" dirty="0"/>
          </a:p>
        </p:txBody>
      </p:sp>
      <p:sp>
        <p:nvSpPr>
          <p:cNvPr id="12" name="Shape 10"/>
          <p:cNvSpPr/>
          <p:nvPr/>
        </p:nvSpPr>
        <p:spPr>
          <a:xfrm>
            <a:off x="4126349" y="4136827"/>
            <a:ext cx="9670613" cy="11430"/>
          </a:xfrm>
          <a:prstGeom prst="roundRect">
            <a:avLst>
              <a:gd name="adj" fmla="val 765682"/>
            </a:avLst>
          </a:prstGeom>
          <a:solidFill>
            <a:srgbClr val="C5D2CF"/>
          </a:solidFill>
          <a:ln/>
        </p:spPr>
      </p:sp>
      <p:sp>
        <p:nvSpPr>
          <p:cNvPr id="13" name="Shape 11"/>
          <p:cNvSpPr/>
          <p:nvPr/>
        </p:nvSpPr>
        <p:spPr>
          <a:xfrm>
            <a:off x="729258" y="4250531"/>
            <a:ext cx="4939427" cy="1200745"/>
          </a:xfrm>
          <a:prstGeom prst="roundRect">
            <a:avLst>
              <a:gd name="adj" fmla="val 7289"/>
            </a:avLst>
          </a:prstGeom>
          <a:solidFill>
            <a:srgbClr val="DFECE9"/>
          </a:solidFill>
          <a:ln w="7620">
            <a:solidFill>
              <a:srgbClr val="C5D2CF"/>
            </a:solidFill>
            <a:prstDash val="solid"/>
          </a:ln>
        </p:spPr>
      </p:sp>
      <p:sp>
        <p:nvSpPr>
          <p:cNvPr id="14" name="Text 12"/>
          <p:cNvSpPr/>
          <p:nvPr/>
        </p:nvSpPr>
        <p:spPr>
          <a:xfrm>
            <a:off x="945237" y="4642485"/>
            <a:ext cx="133945" cy="416719"/>
          </a:xfrm>
          <a:prstGeom prst="rect">
            <a:avLst/>
          </a:prstGeom>
          <a:noFill/>
          <a:ln/>
        </p:spPr>
        <p:txBody>
          <a:bodyPr wrap="none" lIns="0" tIns="0" rIns="0" bIns="0" rtlCol="0" anchor="t"/>
          <a:lstStyle/>
          <a:p>
            <a:pPr algn="ctr" indent="0" marL="0">
              <a:lnSpc>
                <a:spcPts val="3250"/>
              </a:lnSpc>
              <a:buNone/>
            </a:pPr>
            <a:r>
              <a:rPr lang="en-US" sz="2050" dirty="0">
                <a:solidFill>
                  <a:srgbClr val="2C3249"/>
                </a:solidFill>
                <a:latin typeface="Kanit Light" pitchFamily="34" charset="0"/>
                <a:ea typeface="Kanit Light" pitchFamily="34" charset="-122"/>
                <a:cs typeface="Kanit Light" pitchFamily="34" charset="-120"/>
              </a:rPr>
              <a:t>3</a:t>
            </a:r>
            <a:endParaRPr lang="en-US" sz="2050" dirty="0"/>
          </a:p>
        </p:txBody>
      </p:sp>
      <p:sp>
        <p:nvSpPr>
          <p:cNvPr id="15" name="Text 13"/>
          <p:cNvSpPr/>
          <p:nvPr/>
        </p:nvSpPr>
        <p:spPr>
          <a:xfrm>
            <a:off x="5877044" y="4458891"/>
            <a:ext cx="2604611" cy="325636"/>
          </a:xfrm>
          <a:prstGeom prst="rect">
            <a:avLst/>
          </a:prstGeom>
          <a:noFill/>
          <a:ln/>
        </p:spPr>
        <p:txBody>
          <a:bodyPr wrap="none" lIns="0" tIns="0" rIns="0" bIns="0" rtlCol="0" anchor="t"/>
          <a:lstStyle/>
          <a:p>
            <a:pPr algn="l" indent="0" marL="0">
              <a:lnSpc>
                <a:spcPts val="2550"/>
              </a:lnSpc>
              <a:buNone/>
            </a:pPr>
            <a:r>
              <a:rPr lang="en-US" sz="2050" dirty="0">
                <a:solidFill>
                  <a:srgbClr val="2C3249"/>
                </a:solidFill>
                <a:latin typeface="Kanit Light" pitchFamily="34" charset="0"/>
                <a:ea typeface="Kanit Light" pitchFamily="34" charset="-122"/>
                <a:cs typeface="Kanit Light" pitchFamily="34" charset="-120"/>
              </a:rPr>
              <a:t>Yardım al</a:t>
            </a:r>
            <a:endParaRPr lang="en-US" sz="2050" dirty="0"/>
          </a:p>
        </p:txBody>
      </p:sp>
      <p:sp>
        <p:nvSpPr>
          <p:cNvPr id="16" name="Text 14"/>
          <p:cNvSpPr/>
          <p:nvPr/>
        </p:nvSpPr>
        <p:spPr>
          <a:xfrm>
            <a:off x="5877044" y="4909542"/>
            <a:ext cx="5595699" cy="333375"/>
          </a:xfrm>
          <a:prstGeom prst="rect">
            <a:avLst/>
          </a:prstGeom>
          <a:noFill/>
          <a:ln/>
        </p:spPr>
        <p:txBody>
          <a:bodyPr wrap="none" lIns="0" tIns="0" rIns="0" bIns="0" rtlCol="0" anchor="t"/>
          <a:lstStyle/>
          <a:p>
            <a:pPr algn="l" indent="0" marL="0">
              <a:lnSpc>
                <a:spcPts val="2600"/>
              </a:lnSpc>
              <a:buNone/>
            </a:pPr>
            <a:r>
              <a:rPr lang="en-US" sz="1600" dirty="0">
                <a:solidFill>
                  <a:srgbClr val="2C3249"/>
                </a:solidFill>
                <a:latin typeface="Martel Sans" pitchFamily="34" charset="0"/>
                <a:ea typeface="Martel Sans" pitchFamily="34" charset="-122"/>
                <a:cs typeface="Martel Sans" pitchFamily="34" charset="-120"/>
              </a:rPr>
              <a:t>Aile, okul yönetimi veya güvenlik güçleri ile iletişime geç.</a:t>
            </a:r>
            <a:endParaRPr lang="en-US" sz="1600" dirty="0"/>
          </a:p>
        </p:txBody>
      </p:sp>
      <p:sp>
        <p:nvSpPr>
          <p:cNvPr id="17" name="Shape 15"/>
          <p:cNvSpPr/>
          <p:nvPr/>
        </p:nvSpPr>
        <p:spPr>
          <a:xfrm>
            <a:off x="5772864" y="5441752"/>
            <a:ext cx="8024098" cy="11430"/>
          </a:xfrm>
          <a:prstGeom prst="roundRect">
            <a:avLst>
              <a:gd name="adj" fmla="val 765682"/>
            </a:avLst>
          </a:prstGeom>
          <a:solidFill>
            <a:srgbClr val="C5D2CF"/>
          </a:solidFill>
          <a:ln/>
        </p:spPr>
      </p:sp>
      <p:sp>
        <p:nvSpPr>
          <p:cNvPr id="18" name="Shape 16"/>
          <p:cNvSpPr/>
          <p:nvPr/>
        </p:nvSpPr>
        <p:spPr>
          <a:xfrm>
            <a:off x="729258" y="5555456"/>
            <a:ext cx="6585942" cy="1200745"/>
          </a:xfrm>
          <a:prstGeom prst="roundRect">
            <a:avLst>
              <a:gd name="adj" fmla="val 7289"/>
            </a:avLst>
          </a:prstGeom>
          <a:solidFill>
            <a:srgbClr val="DFECE9"/>
          </a:solidFill>
          <a:ln w="7620">
            <a:solidFill>
              <a:srgbClr val="C5D2CF"/>
            </a:solidFill>
            <a:prstDash val="solid"/>
          </a:ln>
        </p:spPr>
      </p:sp>
      <p:sp>
        <p:nvSpPr>
          <p:cNvPr id="19" name="Text 17"/>
          <p:cNvSpPr/>
          <p:nvPr/>
        </p:nvSpPr>
        <p:spPr>
          <a:xfrm>
            <a:off x="945237" y="5947410"/>
            <a:ext cx="140970" cy="416719"/>
          </a:xfrm>
          <a:prstGeom prst="rect">
            <a:avLst/>
          </a:prstGeom>
          <a:noFill/>
          <a:ln/>
        </p:spPr>
        <p:txBody>
          <a:bodyPr wrap="none" lIns="0" tIns="0" rIns="0" bIns="0" rtlCol="0" anchor="t"/>
          <a:lstStyle/>
          <a:p>
            <a:pPr algn="ctr" indent="0" marL="0">
              <a:lnSpc>
                <a:spcPts val="3250"/>
              </a:lnSpc>
              <a:buNone/>
            </a:pPr>
            <a:r>
              <a:rPr lang="en-US" sz="2050" dirty="0">
                <a:solidFill>
                  <a:srgbClr val="2C3249"/>
                </a:solidFill>
                <a:latin typeface="Kanit Light" pitchFamily="34" charset="0"/>
                <a:ea typeface="Kanit Light" pitchFamily="34" charset="-122"/>
                <a:cs typeface="Kanit Light" pitchFamily="34" charset="-120"/>
              </a:rPr>
              <a:t>4</a:t>
            </a:r>
            <a:endParaRPr lang="en-US" sz="2050" dirty="0"/>
          </a:p>
        </p:txBody>
      </p:sp>
      <p:sp>
        <p:nvSpPr>
          <p:cNvPr id="20" name="Text 18"/>
          <p:cNvSpPr/>
          <p:nvPr/>
        </p:nvSpPr>
        <p:spPr>
          <a:xfrm>
            <a:off x="7523559" y="5763816"/>
            <a:ext cx="2604611" cy="325636"/>
          </a:xfrm>
          <a:prstGeom prst="rect">
            <a:avLst/>
          </a:prstGeom>
          <a:noFill/>
          <a:ln/>
        </p:spPr>
        <p:txBody>
          <a:bodyPr wrap="none" lIns="0" tIns="0" rIns="0" bIns="0" rtlCol="0" anchor="t"/>
          <a:lstStyle/>
          <a:p>
            <a:pPr algn="l" indent="0" marL="0">
              <a:lnSpc>
                <a:spcPts val="2550"/>
              </a:lnSpc>
              <a:buNone/>
            </a:pPr>
            <a:r>
              <a:rPr lang="en-US" sz="2050" dirty="0">
                <a:solidFill>
                  <a:srgbClr val="2C3249"/>
                </a:solidFill>
                <a:latin typeface="Kanit Light" pitchFamily="34" charset="0"/>
                <a:ea typeface="Kanit Light" pitchFamily="34" charset="-122"/>
                <a:cs typeface="Kanit Light" pitchFamily="34" charset="-120"/>
              </a:rPr>
              <a:t>Güçlen</a:t>
            </a:r>
            <a:endParaRPr lang="en-US" sz="2050" dirty="0"/>
          </a:p>
        </p:txBody>
      </p:sp>
      <p:sp>
        <p:nvSpPr>
          <p:cNvPr id="21" name="Text 19"/>
          <p:cNvSpPr/>
          <p:nvPr/>
        </p:nvSpPr>
        <p:spPr>
          <a:xfrm>
            <a:off x="7523559" y="6214467"/>
            <a:ext cx="4815959" cy="333375"/>
          </a:xfrm>
          <a:prstGeom prst="rect">
            <a:avLst/>
          </a:prstGeom>
          <a:noFill/>
          <a:ln/>
        </p:spPr>
        <p:txBody>
          <a:bodyPr wrap="none" lIns="0" tIns="0" rIns="0" bIns="0" rtlCol="0" anchor="t"/>
          <a:lstStyle/>
          <a:p>
            <a:pPr algn="l" indent="0" marL="0">
              <a:lnSpc>
                <a:spcPts val="2600"/>
              </a:lnSpc>
              <a:buNone/>
            </a:pPr>
            <a:r>
              <a:rPr lang="en-US" sz="1600" dirty="0">
                <a:solidFill>
                  <a:srgbClr val="2C3249"/>
                </a:solidFill>
                <a:latin typeface="Martel Sans" pitchFamily="34" charset="0"/>
                <a:ea typeface="Martel Sans" pitchFamily="34" charset="-122"/>
                <a:cs typeface="Martel Sans" pitchFamily="34" charset="-120"/>
              </a:rPr>
              <a:t>Özgüvenini artır, kimseyle paylaşmadan güçlü ol.</a:t>
            </a:r>
            <a:endParaRPr lang="en-US" sz="1600" dirty="0"/>
          </a:p>
        </p:txBody>
      </p:sp>
      <p:sp>
        <p:nvSpPr>
          <p:cNvPr id="22" name="Text 20"/>
          <p:cNvSpPr/>
          <p:nvPr/>
        </p:nvSpPr>
        <p:spPr>
          <a:xfrm>
            <a:off x="729258" y="6990517"/>
            <a:ext cx="13171884" cy="666750"/>
          </a:xfrm>
          <a:prstGeom prst="rect">
            <a:avLst/>
          </a:prstGeom>
          <a:noFill/>
          <a:ln/>
        </p:spPr>
        <p:txBody>
          <a:bodyPr wrap="square" lIns="0" tIns="0" rIns="0" bIns="0" rtlCol="0" anchor="t"/>
          <a:lstStyle/>
          <a:p>
            <a:pPr indent="0" marL="0">
              <a:lnSpc>
                <a:spcPts val="2600"/>
              </a:lnSpc>
              <a:buNone/>
            </a:pPr>
            <a:r>
              <a:rPr lang="en-US" sz="1600" dirty="0">
                <a:solidFill>
                  <a:srgbClr val="2C3249"/>
                </a:solidFill>
                <a:latin typeface="Martel Sans" pitchFamily="34" charset="0"/>
                <a:ea typeface="Martel Sans" pitchFamily="34" charset="-122"/>
                <a:cs typeface="Martel Sans" pitchFamily="34" charset="-120"/>
              </a:rPr>
              <a:t>Siber zorbalıkla karşılaştığında ilk olarak farkına varmalı, yaşananları kayıt altına almalısın. Ardından güvenebileceğin kişi veya kurumlardan yardım almalısın. En önemlisi de her şeye rağmen kendine güvenmeye devam etmen, zorbalığa karşı güçlü kalman.</a:t>
            </a:r>
            <a:endParaRPr lang="en-US" sz="16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spTree>
      <p:nvGrpSpPr>
        <p:cNvPr id="1" name=""/>
        <p:cNvGrpSpPr/>
        <p:nvPr/>
      </p:nvGrpSpPr>
      <p:grpSpPr>
        <a:xfrm>
          <a:off x="0" y="0"/>
          <a:ext cx="0" cy="0"/>
          <a:chOff x="0" y="0"/>
          <a:chExt cx="0" cy="0"/>
        </a:xfrm>
      </p:grpSpPr>
      <p:sp>
        <p:nvSpPr>
          <p:cNvPr id="2" name="Text 0"/>
          <p:cNvSpPr/>
          <p:nvPr/>
        </p:nvSpPr>
        <p:spPr>
          <a:xfrm>
            <a:off x="793790" y="1092637"/>
            <a:ext cx="7536299" cy="708779"/>
          </a:xfrm>
          <a:prstGeom prst="rect">
            <a:avLst/>
          </a:prstGeom>
          <a:noFill/>
          <a:ln/>
        </p:spPr>
        <p:txBody>
          <a:bodyPr wrap="none" lIns="0" tIns="0" rIns="0" bIns="0" rtlCol="0" anchor="t"/>
          <a:lstStyle/>
          <a:p>
            <a:pPr indent="0" marL="0">
              <a:lnSpc>
                <a:spcPts val="5550"/>
              </a:lnSpc>
              <a:buNone/>
            </a:pPr>
            <a:r>
              <a:rPr lang="en-US" sz="4450" dirty="0">
                <a:solidFill>
                  <a:srgbClr val="272D45"/>
                </a:solidFill>
                <a:latin typeface="Kanit Light" pitchFamily="34" charset="0"/>
                <a:ea typeface="Kanit Light" pitchFamily="34" charset="-122"/>
                <a:cs typeface="Kanit Light" pitchFamily="34" charset="-120"/>
              </a:rPr>
              <a:t>Yardım Alınabilecek Kaynaklar</a:t>
            </a:r>
            <a:endParaRPr lang="en-US" sz="4450" dirty="0"/>
          </a:p>
        </p:txBody>
      </p:sp>
      <p:sp>
        <p:nvSpPr>
          <p:cNvPr id="3" name="Text 1"/>
          <p:cNvSpPr/>
          <p:nvPr/>
        </p:nvSpPr>
        <p:spPr>
          <a:xfrm>
            <a:off x="793790" y="2368391"/>
            <a:ext cx="2835235" cy="354330"/>
          </a:xfrm>
          <a:prstGeom prst="rect">
            <a:avLst/>
          </a:prstGeom>
          <a:noFill/>
          <a:ln/>
        </p:spPr>
        <p:txBody>
          <a:bodyPr wrap="none" lIns="0" tIns="0" rIns="0" bIns="0" rtlCol="0" anchor="t"/>
          <a:lstStyle/>
          <a:p>
            <a:pPr indent="0" marL="0">
              <a:lnSpc>
                <a:spcPts val="2750"/>
              </a:lnSpc>
              <a:buNone/>
            </a:pPr>
            <a:r>
              <a:rPr lang="en-US" sz="2200" dirty="0">
                <a:solidFill>
                  <a:srgbClr val="272D45"/>
                </a:solidFill>
                <a:latin typeface="Kanit Light" pitchFamily="34" charset="0"/>
                <a:ea typeface="Kanit Light" pitchFamily="34" charset="-122"/>
                <a:cs typeface="Kanit Light" pitchFamily="34" charset="-120"/>
              </a:rPr>
              <a:t>Okullar</a:t>
            </a:r>
            <a:endParaRPr lang="en-US" sz="2200" dirty="0"/>
          </a:p>
        </p:txBody>
      </p:sp>
      <p:sp>
        <p:nvSpPr>
          <p:cNvPr id="4" name="Text 2"/>
          <p:cNvSpPr/>
          <p:nvPr/>
        </p:nvSpPr>
        <p:spPr>
          <a:xfrm>
            <a:off x="793790" y="2949535"/>
            <a:ext cx="2845594" cy="3629025"/>
          </a:xfrm>
          <a:prstGeom prst="rect">
            <a:avLst/>
          </a:prstGeom>
          <a:noFill/>
          <a:ln/>
        </p:spPr>
        <p:txBody>
          <a:bodyPr wrap="square" lIns="0" tIns="0" rIns="0" bIns="0" rtlCol="0" anchor="t"/>
          <a:lstStyle/>
          <a:p>
            <a:pPr indent="0" marL="0">
              <a:lnSpc>
                <a:spcPts val="2850"/>
              </a:lnSpc>
              <a:buNone/>
            </a:pPr>
            <a:r>
              <a:rPr lang="en-US" sz="1750" dirty="0">
                <a:solidFill>
                  <a:srgbClr val="2C3249"/>
                </a:solidFill>
                <a:latin typeface="Martel Sans" pitchFamily="34" charset="0"/>
                <a:ea typeface="Martel Sans" pitchFamily="34" charset="-122"/>
                <a:cs typeface="Martel Sans" pitchFamily="34" charset="-120"/>
              </a:rPr>
              <a:t>Okullarda bulunan danışmanlar ve rehberlik servisleri, siber zorbalığa maruz kalan öğrenciler için ilk başvuru noktasıdır. Okul yetkilileri, yaşanan olayları takip edip gerekli önlemleri alabilir ve öğrencilere psikolojik destek sağlayabilir.</a:t>
            </a:r>
            <a:endParaRPr lang="en-US" sz="1750" dirty="0"/>
          </a:p>
        </p:txBody>
      </p:sp>
      <p:sp>
        <p:nvSpPr>
          <p:cNvPr id="5" name="Text 3"/>
          <p:cNvSpPr/>
          <p:nvPr/>
        </p:nvSpPr>
        <p:spPr>
          <a:xfrm>
            <a:off x="4200406" y="2368391"/>
            <a:ext cx="2835235" cy="354330"/>
          </a:xfrm>
          <a:prstGeom prst="rect">
            <a:avLst/>
          </a:prstGeom>
          <a:noFill/>
          <a:ln/>
        </p:spPr>
        <p:txBody>
          <a:bodyPr wrap="none" lIns="0" tIns="0" rIns="0" bIns="0" rtlCol="0" anchor="t"/>
          <a:lstStyle/>
          <a:p>
            <a:pPr indent="0" marL="0">
              <a:lnSpc>
                <a:spcPts val="2750"/>
              </a:lnSpc>
              <a:buNone/>
            </a:pPr>
            <a:r>
              <a:rPr lang="en-US" sz="2200" dirty="0">
                <a:solidFill>
                  <a:srgbClr val="272D45"/>
                </a:solidFill>
                <a:latin typeface="Kanit Light" pitchFamily="34" charset="0"/>
                <a:ea typeface="Kanit Light" pitchFamily="34" charset="-122"/>
                <a:cs typeface="Kanit Light" pitchFamily="34" charset="-120"/>
              </a:rPr>
              <a:t>Çevrimiçi Kaynaklar</a:t>
            </a:r>
            <a:endParaRPr lang="en-US" sz="2200" dirty="0"/>
          </a:p>
        </p:txBody>
      </p:sp>
      <p:sp>
        <p:nvSpPr>
          <p:cNvPr id="6" name="Text 4"/>
          <p:cNvSpPr/>
          <p:nvPr/>
        </p:nvSpPr>
        <p:spPr>
          <a:xfrm>
            <a:off x="4200406" y="2949535"/>
            <a:ext cx="2845594" cy="3266123"/>
          </a:xfrm>
          <a:prstGeom prst="rect">
            <a:avLst/>
          </a:prstGeom>
          <a:noFill/>
          <a:ln/>
        </p:spPr>
        <p:txBody>
          <a:bodyPr wrap="square" lIns="0" tIns="0" rIns="0" bIns="0" rtlCol="0" anchor="t"/>
          <a:lstStyle/>
          <a:p>
            <a:pPr indent="0" marL="0">
              <a:lnSpc>
                <a:spcPts val="2850"/>
              </a:lnSpc>
              <a:buNone/>
            </a:pPr>
            <a:r>
              <a:rPr lang="en-US" sz="1750" dirty="0">
                <a:solidFill>
                  <a:srgbClr val="2C3249"/>
                </a:solidFill>
                <a:latin typeface="Martel Sans" pitchFamily="34" charset="0"/>
                <a:ea typeface="Martel Sans" pitchFamily="34" charset="-122"/>
                <a:cs typeface="Martel Sans" pitchFamily="34" charset="-120"/>
              </a:rPr>
              <a:t>Birçok güvenilir kuruluş, siber zorbalığa dair bilgi ve destek sağlayan çevrimiçi kaynaklar sunmaktadır. Bunlar arasında UNICEF, Güvenli İnternet Merkezi ve Çocuk İnternet Güvenliği Platformu yer alır.</a:t>
            </a:r>
            <a:endParaRPr lang="en-US" sz="1750" dirty="0"/>
          </a:p>
        </p:txBody>
      </p:sp>
      <p:sp>
        <p:nvSpPr>
          <p:cNvPr id="7" name="Text 5"/>
          <p:cNvSpPr/>
          <p:nvPr/>
        </p:nvSpPr>
        <p:spPr>
          <a:xfrm>
            <a:off x="7607022" y="2368391"/>
            <a:ext cx="2835235" cy="354330"/>
          </a:xfrm>
          <a:prstGeom prst="rect">
            <a:avLst/>
          </a:prstGeom>
          <a:noFill/>
          <a:ln/>
        </p:spPr>
        <p:txBody>
          <a:bodyPr wrap="none" lIns="0" tIns="0" rIns="0" bIns="0" rtlCol="0" anchor="t"/>
          <a:lstStyle/>
          <a:p>
            <a:pPr indent="0" marL="0">
              <a:lnSpc>
                <a:spcPts val="2750"/>
              </a:lnSpc>
              <a:buNone/>
            </a:pPr>
            <a:r>
              <a:rPr lang="en-US" sz="2200" dirty="0">
                <a:solidFill>
                  <a:srgbClr val="272D45"/>
                </a:solidFill>
                <a:latin typeface="Kanit Light" pitchFamily="34" charset="0"/>
                <a:ea typeface="Kanit Light" pitchFamily="34" charset="-122"/>
                <a:cs typeface="Kanit Light" pitchFamily="34" charset="-120"/>
              </a:rPr>
              <a:t>Acil Yardım Hatları</a:t>
            </a:r>
            <a:endParaRPr lang="en-US" sz="2200" dirty="0"/>
          </a:p>
        </p:txBody>
      </p:sp>
      <p:sp>
        <p:nvSpPr>
          <p:cNvPr id="8" name="Text 6"/>
          <p:cNvSpPr/>
          <p:nvPr/>
        </p:nvSpPr>
        <p:spPr>
          <a:xfrm>
            <a:off x="7607022" y="2949535"/>
            <a:ext cx="2845594" cy="2903220"/>
          </a:xfrm>
          <a:prstGeom prst="rect">
            <a:avLst/>
          </a:prstGeom>
          <a:noFill/>
          <a:ln/>
        </p:spPr>
        <p:txBody>
          <a:bodyPr wrap="square" lIns="0" tIns="0" rIns="0" bIns="0" rtlCol="0" anchor="t"/>
          <a:lstStyle/>
          <a:p>
            <a:pPr indent="0" marL="0">
              <a:lnSpc>
                <a:spcPts val="2850"/>
              </a:lnSpc>
              <a:buNone/>
            </a:pPr>
            <a:r>
              <a:rPr lang="en-US" sz="1750" dirty="0">
                <a:solidFill>
                  <a:srgbClr val="2C3249"/>
                </a:solidFill>
                <a:latin typeface="Martel Sans" pitchFamily="34" charset="0"/>
                <a:ea typeface="Martel Sans" pitchFamily="34" charset="-122"/>
                <a:cs typeface="Martel Sans" pitchFamily="34" charset="-120"/>
              </a:rPr>
              <a:t>Siber zorbalığa maruz kalan çocuklar ve gençler, yardım almak için acil çağrı hatlarını kullanabilir. Ülkemizde ASDEP ve ALO 183 Çocuk Hattı gibi ücretsiz destek hatları hizmet vermektedir.</a:t>
            </a:r>
            <a:endParaRPr lang="en-US" sz="1750" dirty="0"/>
          </a:p>
        </p:txBody>
      </p:sp>
      <p:sp>
        <p:nvSpPr>
          <p:cNvPr id="9" name="Text 7"/>
          <p:cNvSpPr/>
          <p:nvPr/>
        </p:nvSpPr>
        <p:spPr>
          <a:xfrm>
            <a:off x="11013638" y="2368391"/>
            <a:ext cx="2845594" cy="708660"/>
          </a:xfrm>
          <a:prstGeom prst="rect">
            <a:avLst/>
          </a:prstGeom>
          <a:noFill/>
          <a:ln/>
        </p:spPr>
        <p:txBody>
          <a:bodyPr wrap="square" lIns="0" tIns="0" rIns="0" bIns="0" rtlCol="0" anchor="t"/>
          <a:lstStyle/>
          <a:p>
            <a:pPr indent="0" marL="0">
              <a:lnSpc>
                <a:spcPts val="2750"/>
              </a:lnSpc>
              <a:buNone/>
            </a:pPr>
            <a:r>
              <a:rPr lang="en-US" sz="2200" dirty="0">
                <a:solidFill>
                  <a:srgbClr val="272D45"/>
                </a:solidFill>
                <a:latin typeface="Kanit Light" pitchFamily="34" charset="0"/>
                <a:ea typeface="Kanit Light" pitchFamily="34" charset="-122"/>
                <a:cs typeface="Kanit Light" pitchFamily="34" charset="-120"/>
              </a:rPr>
              <a:t>Sivil Toplum Kuruluşları</a:t>
            </a:r>
            <a:endParaRPr lang="en-US" sz="2200" dirty="0"/>
          </a:p>
        </p:txBody>
      </p:sp>
      <p:sp>
        <p:nvSpPr>
          <p:cNvPr id="10" name="Text 8"/>
          <p:cNvSpPr/>
          <p:nvPr/>
        </p:nvSpPr>
        <p:spPr>
          <a:xfrm>
            <a:off x="11013638" y="3303865"/>
            <a:ext cx="2845594" cy="3629025"/>
          </a:xfrm>
          <a:prstGeom prst="rect">
            <a:avLst/>
          </a:prstGeom>
          <a:noFill/>
          <a:ln/>
        </p:spPr>
        <p:txBody>
          <a:bodyPr wrap="square" lIns="0" tIns="0" rIns="0" bIns="0" rtlCol="0" anchor="t"/>
          <a:lstStyle/>
          <a:p>
            <a:pPr indent="0" marL="0">
              <a:lnSpc>
                <a:spcPts val="2850"/>
              </a:lnSpc>
              <a:buNone/>
            </a:pPr>
            <a:r>
              <a:rPr lang="en-US" sz="1750" dirty="0">
                <a:solidFill>
                  <a:srgbClr val="2C3249"/>
                </a:solidFill>
                <a:latin typeface="Martel Sans" pitchFamily="34" charset="0"/>
                <a:ea typeface="Martel Sans" pitchFamily="34" charset="-122"/>
                <a:cs typeface="Martel Sans" pitchFamily="34" charset="-120"/>
              </a:rPr>
              <a:t>Bazı sivil toplum kuruluşları, siber zorbalık mağdurları için korumalı alanlar, gruplar ve danışmanlık hizmetleri sunmaktadır. Bunlara örnek olarak Çocuk Onlarca Derneği ve Bilişim Suçları ile Mücadele Derneği verilebilir.</a:t>
            </a:r>
            <a:endParaRPr lang="en-US" sz="17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5486400" cy="8229600"/>
          </a:xfrm>
          <a:prstGeom prst="rect">
            <a:avLst/>
          </a:prstGeom>
        </p:spPr>
      </p:pic>
      <p:sp>
        <p:nvSpPr>
          <p:cNvPr id="3" name="Text 0"/>
          <p:cNvSpPr/>
          <p:nvPr/>
        </p:nvSpPr>
        <p:spPr>
          <a:xfrm>
            <a:off x="6163985" y="609719"/>
            <a:ext cx="3872151" cy="483989"/>
          </a:xfrm>
          <a:prstGeom prst="rect">
            <a:avLst/>
          </a:prstGeom>
          <a:noFill/>
          <a:ln/>
        </p:spPr>
        <p:txBody>
          <a:bodyPr wrap="none" lIns="0" tIns="0" rIns="0" bIns="0" rtlCol="0" anchor="t"/>
          <a:lstStyle/>
          <a:p>
            <a:pPr indent="0" marL="0">
              <a:lnSpc>
                <a:spcPts val="3800"/>
              </a:lnSpc>
              <a:buNone/>
            </a:pPr>
            <a:r>
              <a:rPr lang="en-US" sz="3000" dirty="0">
                <a:solidFill>
                  <a:srgbClr val="272D45"/>
                </a:solidFill>
                <a:latin typeface="Kanit Light" pitchFamily="34" charset="0"/>
                <a:ea typeface="Kanit Light" pitchFamily="34" charset="-122"/>
                <a:cs typeface="Kanit Light" pitchFamily="34" charset="-120"/>
              </a:rPr>
              <a:t>Siber Zorbalığın Türleri</a:t>
            </a:r>
            <a:endParaRPr lang="en-US" sz="3000" dirty="0"/>
          </a:p>
        </p:txBody>
      </p:sp>
      <p:pic>
        <p:nvPicPr>
          <p:cNvPr id="4" name="Image 1" descr="preencoded.png">    </p:cNvPr>
          <p:cNvPicPr>
            <a:picLocks noChangeAspect="1"/>
          </p:cNvPicPr>
          <p:nvPr/>
        </p:nvPicPr>
        <p:blipFill>
          <a:blip r:embed="rId2"/>
          <a:stretch>
            <a:fillRect/>
          </a:stretch>
        </p:blipFill>
        <p:spPr>
          <a:xfrm>
            <a:off x="6163985" y="1311473"/>
            <a:ext cx="483989" cy="483989"/>
          </a:xfrm>
          <a:prstGeom prst="rect">
            <a:avLst/>
          </a:prstGeom>
        </p:spPr>
      </p:pic>
      <p:sp>
        <p:nvSpPr>
          <p:cNvPr id="5" name="Text 1"/>
          <p:cNvSpPr/>
          <p:nvPr/>
        </p:nvSpPr>
        <p:spPr>
          <a:xfrm>
            <a:off x="6163985" y="1989058"/>
            <a:ext cx="2420064" cy="302538"/>
          </a:xfrm>
          <a:prstGeom prst="rect">
            <a:avLst/>
          </a:prstGeom>
          <a:noFill/>
          <a:ln/>
        </p:spPr>
        <p:txBody>
          <a:bodyPr wrap="none" lIns="0" tIns="0" rIns="0" bIns="0" rtlCol="0" anchor="t"/>
          <a:lstStyle/>
          <a:p>
            <a:pPr algn="l" indent="0" marL="0">
              <a:lnSpc>
                <a:spcPts val="2350"/>
              </a:lnSpc>
              <a:buNone/>
            </a:pPr>
            <a:r>
              <a:rPr lang="en-US" sz="1900" dirty="0">
                <a:solidFill>
                  <a:srgbClr val="2C3249"/>
                </a:solidFill>
                <a:latin typeface="Kanit Light" pitchFamily="34" charset="0"/>
                <a:ea typeface="Kanit Light" pitchFamily="34" charset="-122"/>
                <a:cs typeface="Kanit Light" pitchFamily="34" charset="-120"/>
              </a:rPr>
              <a:t>Takip Edilme</a:t>
            </a:r>
            <a:endParaRPr lang="en-US" sz="1900" dirty="0"/>
          </a:p>
        </p:txBody>
      </p:sp>
      <p:sp>
        <p:nvSpPr>
          <p:cNvPr id="6" name="Text 2"/>
          <p:cNvSpPr/>
          <p:nvPr/>
        </p:nvSpPr>
        <p:spPr>
          <a:xfrm>
            <a:off x="6163985" y="2407682"/>
            <a:ext cx="7788831" cy="619363"/>
          </a:xfrm>
          <a:prstGeom prst="rect">
            <a:avLst/>
          </a:prstGeom>
          <a:noFill/>
          <a:ln/>
        </p:spPr>
        <p:txBody>
          <a:bodyPr wrap="square" lIns="0" tIns="0" rIns="0" bIns="0" rtlCol="0" anchor="t"/>
          <a:lstStyle/>
          <a:p>
            <a:pPr algn="l" indent="0" marL="0">
              <a:lnSpc>
                <a:spcPts val="2400"/>
              </a:lnSpc>
              <a:buNone/>
            </a:pPr>
            <a:r>
              <a:rPr lang="en-US" sz="1500" dirty="0">
                <a:solidFill>
                  <a:srgbClr val="2C3249"/>
                </a:solidFill>
                <a:latin typeface="Martel Sans" pitchFamily="34" charset="0"/>
                <a:ea typeface="Martel Sans" pitchFamily="34" charset="-122"/>
                <a:cs typeface="Martel Sans" pitchFamily="34" charset="-120"/>
              </a:rPr>
              <a:t>Mağdurun sosyal medya hesaplarının veya internet aktivitelerinin takip edilmesi ve bu bilgilerin kötüye kullanılması, siber zorbalığın en yaygın türlerinden biridir.</a:t>
            </a:r>
            <a:endParaRPr lang="en-US" sz="1500" dirty="0"/>
          </a:p>
        </p:txBody>
      </p:sp>
      <p:pic>
        <p:nvPicPr>
          <p:cNvPr id="7" name="Image 2" descr="preencoded.png">    </p:cNvPr>
          <p:cNvPicPr>
            <a:picLocks noChangeAspect="1"/>
          </p:cNvPicPr>
          <p:nvPr/>
        </p:nvPicPr>
        <p:blipFill>
          <a:blip r:embed="rId3"/>
          <a:stretch>
            <a:fillRect/>
          </a:stretch>
        </p:blipFill>
        <p:spPr>
          <a:xfrm>
            <a:off x="6163985" y="3607832"/>
            <a:ext cx="483989" cy="483989"/>
          </a:xfrm>
          <a:prstGeom prst="rect">
            <a:avLst/>
          </a:prstGeom>
        </p:spPr>
      </p:pic>
      <p:sp>
        <p:nvSpPr>
          <p:cNvPr id="8" name="Text 3"/>
          <p:cNvSpPr/>
          <p:nvPr/>
        </p:nvSpPr>
        <p:spPr>
          <a:xfrm>
            <a:off x="6163985" y="4285417"/>
            <a:ext cx="2420064" cy="302538"/>
          </a:xfrm>
          <a:prstGeom prst="rect">
            <a:avLst/>
          </a:prstGeom>
          <a:noFill/>
          <a:ln/>
        </p:spPr>
        <p:txBody>
          <a:bodyPr wrap="none" lIns="0" tIns="0" rIns="0" bIns="0" rtlCol="0" anchor="t"/>
          <a:lstStyle/>
          <a:p>
            <a:pPr algn="l" indent="0" marL="0">
              <a:lnSpc>
                <a:spcPts val="2350"/>
              </a:lnSpc>
              <a:buNone/>
            </a:pPr>
            <a:r>
              <a:rPr lang="en-US" sz="1900" dirty="0">
                <a:solidFill>
                  <a:srgbClr val="2C3249"/>
                </a:solidFill>
                <a:latin typeface="Kanit Light" pitchFamily="34" charset="0"/>
                <a:ea typeface="Kanit Light" pitchFamily="34" charset="-122"/>
                <a:cs typeface="Kanit Light" pitchFamily="34" charset="-120"/>
              </a:rPr>
              <a:t>Çevrimiçi Taciz</a:t>
            </a:r>
            <a:endParaRPr lang="en-US" sz="1900" dirty="0"/>
          </a:p>
        </p:txBody>
      </p:sp>
      <p:sp>
        <p:nvSpPr>
          <p:cNvPr id="9" name="Text 4"/>
          <p:cNvSpPr/>
          <p:nvPr/>
        </p:nvSpPr>
        <p:spPr>
          <a:xfrm>
            <a:off x="6163985" y="4704040"/>
            <a:ext cx="7788831" cy="619363"/>
          </a:xfrm>
          <a:prstGeom prst="rect">
            <a:avLst/>
          </a:prstGeom>
          <a:noFill/>
          <a:ln/>
        </p:spPr>
        <p:txBody>
          <a:bodyPr wrap="square" lIns="0" tIns="0" rIns="0" bIns="0" rtlCol="0" anchor="t"/>
          <a:lstStyle/>
          <a:p>
            <a:pPr algn="l" indent="0" marL="0">
              <a:lnSpc>
                <a:spcPts val="2400"/>
              </a:lnSpc>
              <a:buNone/>
            </a:pPr>
            <a:r>
              <a:rPr lang="en-US" sz="1500" dirty="0">
                <a:solidFill>
                  <a:srgbClr val="2C3249"/>
                </a:solidFill>
                <a:latin typeface="Martel Sans" pitchFamily="34" charset="0"/>
                <a:ea typeface="Martel Sans" pitchFamily="34" charset="-122"/>
                <a:cs typeface="Martel Sans" pitchFamily="34" charset="-120"/>
              </a:rPr>
              <a:t>Mağdurun aşağılanması, tehdit edilmesi veya karalanması amacıyla, çevrimiçi ortamlarda yapılan saldırılar da siber zorbalığın bir parçasıdır.</a:t>
            </a:r>
            <a:endParaRPr lang="en-US" sz="1500" dirty="0"/>
          </a:p>
        </p:txBody>
      </p:sp>
      <p:pic>
        <p:nvPicPr>
          <p:cNvPr id="10" name="Image 3" descr="preencoded.png">    </p:cNvPr>
          <p:cNvPicPr>
            <a:picLocks noChangeAspect="1"/>
          </p:cNvPicPr>
          <p:nvPr/>
        </p:nvPicPr>
        <p:blipFill>
          <a:blip r:embed="rId4"/>
          <a:stretch>
            <a:fillRect/>
          </a:stretch>
        </p:blipFill>
        <p:spPr>
          <a:xfrm>
            <a:off x="6163985" y="5904190"/>
            <a:ext cx="483989" cy="483989"/>
          </a:xfrm>
          <a:prstGeom prst="rect">
            <a:avLst/>
          </a:prstGeom>
        </p:spPr>
      </p:pic>
      <p:sp>
        <p:nvSpPr>
          <p:cNvPr id="11" name="Text 5"/>
          <p:cNvSpPr/>
          <p:nvPr/>
        </p:nvSpPr>
        <p:spPr>
          <a:xfrm>
            <a:off x="6163985" y="6581775"/>
            <a:ext cx="2420064" cy="302538"/>
          </a:xfrm>
          <a:prstGeom prst="rect">
            <a:avLst/>
          </a:prstGeom>
          <a:noFill/>
          <a:ln/>
        </p:spPr>
        <p:txBody>
          <a:bodyPr wrap="none" lIns="0" tIns="0" rIns="0" bIns="0" rtlCol="0" anchor="t"/>
          <a:lstStyle/>
          <a:p>
            <a:pPr algn="l" indent="0" marL="0">
              <a:lnSpc>
                <a:spcPts val="2350"/>
              </a:lnSpc>
              <a:buNone/>
            </a:pPr>
            <a:r>
              <a:rPr lang="en-US" sz="1900" dirty="0">
                <a:solidFill>
                  <a:srgbClr val="2C3249"/>
                </a:solidFill>
                <a:latin typeface="Kanit Light" pitchFamily="34" charset="0"/>
                <a:ea typeface="Kanit Light" pitchFamily="34" charset="-122"/>
                <a:cs typeface="Kanit Light" pitchFamily="34" charset="-120"/>
              </a:rPr>
              <a:t>Kimlik Yozlaştırma</a:t>
            </a:r>
            <a:endParaRPr lang="en-US" sz="1900" dirty="0"/>
          </a:p>
        </p:txBody>
      </p:sp>
      <p:sp>
        <p:nvSpPr>
          <p:cNvPr id="12" name="Text 6"/>
          <p:cNvSpPr/>
          <p:nvPr/>
        </p:nvSpPr>
        <p:spPr>
          <a:xfrm>
            <a:off x="6163985" y="7000399"/>
            <a:ext cx="7788831" cy="619363"/>
          </a:xfrm>
          <a:prstGeom prst="rect">
            <a:avLst/>
          </a:prstGeom>
          <a:noFill/>
          <a:ln/>
        </p:spPr>
        <p:txBody>
          <a:bodyPr wrap="square" lIns="0" tIns="0" rIns="0" bIns="0" rtlCol="0" anchor="t"/>
          <a:lstStyle/>
          <a:p>
            <a:pPr algn="l" indent="0" marL="0">
              <a:lnSpc>
                <a:spcPts val="2400"/>
              </a:lnSpc>
              <a:buNone/>
            </a:pPr>
            <a:r>
              <a:rPr lang="en-US" sz="1500" dirty="0">
                <a:solidFill>
                  <a:srgbClr val="2C3249"/>
                </a:solidFill>
                <a:latin typeface="Martel Sans" pitchFamily="34" charset="0"/>
                <a:ea typeface="Martel Sans" pitchFamily="34" charset="-122"/>
                <a:cs typeface="Martel Sans" pitchFamily="34" charset="-120"/>
              </a:rPr>
              <a:t>Mağdurun kişisel bilgilerinin ve kimlik bilgilerinin izinsiz kullanılması, mağdurun itibarına zarar veren paylaşımlar yapılması da siber zorbalık kapsamındadır.</a:t>
            </a:r>
            <a:endParaRPr lang="en-US" sz="15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5486400" cy="8229600"/>
          </a:xfrm>
          <a:prstGeom prst="rect">
            <a:avLst/>
          </a:prstGeom>
        </p:spPr>
      </p:pic>
      <p:sp>
        <p:nvSpPr>
          <p:cNvPr id="3" name="Text 0"/>
          <p:cNvSpPr/>
          <p:nvPr/>
        </p:nvSpPr>
        <p:spPr>
          <a:xfrm>
            <a:off x="6226969" y="931426"/>
            <a:ext cx="5918716" cy="661154"/>
          </a:xfrm>
          <a:prstGeom prst="rect">
            <a:avLst/>
          </a:prstGeom>
          <a:noFill/>
          <a:ln/>
        </p:spPr>
        <p:txBody>
          <a:bodyPr wrap="none" lIns="0" tIns="0" rIns="0" bIns="0" rtlCol="0" anchor="t"/>
          <a:lstStyle/>
          <a:p>
            <a:pPr indent="0" marL="0">
              <a:lnSpc>
                <a:spcPts val="5200"/>
              </a:lnSpc>
              <a:buNone/>
            </a:pPr>
            <a:r>
              <a:rPr lang="en-US" sz="4150" dirty="0">
                <a:solidFill>
                  <a:srgbClr val="272D45"/>
                </a:solidFill>
                <a:latin typeface="Kanit Light" pitchFamily="34" charset="0"/>
                <a:ea typeface="Kanit Light" pitchFamily="34" charset="-122"/>
                <a:cs typeface="Kanit Light" pitchFamily="34" charset="-120"/>
              </a:rPr>
              <a:t>Siber Zorbalığın Belirtileri</a:t>
            </a:r>
            <a:endParaRPr lang="en-US" sz="4150" dirty="0"/>
          </a:p>
        </p:txBody>
      </p:sp>
      <p:sp>
        <p:nvSpPr>
          <p:cNvPr id="4" name="Shape 1"/>
          <p:cNvSpPr/>
          <p:nvPr/>
        </p:nvSpPr>
        <p:spPr>
          <a:xfrm>
            <a:off x="6226969" y="1909882"/>
            <a:ext cx="3725704" cy="3265289"/>
          </a:xfrm>
          <a:prstGeom prst="roundRect">
            <a:avLst>
              <a:gd name="adj" fmla="val 2722"/>
            </a:avLst>
          </a:prstGeom>
          <a:solidFill>
            <a:srgbClr val="DFECE9"/>
          </a:solidFill>
          <a:ln w="7620">
            <a:solidFill>
              <a:srgbClr val="C5D2CF"/>
            </a:solidFill>
            <a:prstDash val="solid"/>
          </a:ln>
        </p:spPr>
      </p:sp>
      <p:sp>
        <p:nvSpPr>
          <p:cNvPr id="5" name="Text 2"/>
          <p:cNvSpPr/>
          <p:nvPr/>
        </p:nvSpPr>
        <p:spPr>
          <a:xfrm>
            <a:off x="6446163" y="2129076"/>
            <a:ext cx="2644854" cy="330517"/>
          </a:xfrm>
          <a:prstGeom prst="rect">
            <a:avLst/>
          </a:prstGeom>
          <a:noFill/>
          <a:ln/>
        </p:spPr>
        <p:txBody>
          <a:bodyPr wrap="none" lIns="0" tIns="0" rIns="0" bIns="0" rtlCol="0" anchor="t"/>
          <a:lstStyle/>
          <a:p>
            <a:pPr indent="0" marL="0">
              <a:lnSpc>
                <a:spcPts val="2600"/>
              </a:lnSpc>
              <a:buNone/>
            </a:pPr>
            <a:r>
              <a:rPr lang="en-US" sz="2050" dirty="0">
                <a:solidFill>
                  <a:srgbClr val="2C3249"/>
                </a:solidFill>
                <a:latin typeface="Kanit Light" pitchFamily="34" charset="0"/>
                <a:ea typeface="Kanit Light" pitchFamily="34" charset="-122"/>
                <a:cs typeface="Kanit Light" pitchFamily="34" charset="-120"/>
              </a:rPr>
              <a:t>Psikolojik Değişimler</a:t>
            </a:r>
            <a:endParaRPr lang="en-US" sz="2050" dirty="0"/>
          </a:p>
        </p:txBody>
      </p:sp>
      <p:sp>
        <p:nvSpPr>
          <p:cNvPr id="6" name="Text 3"/>
          <p:cNvSpPr/>
          <p:nvPr/>
        </p:nvSpPr>
        <p:spPr>
          <a:xfrm>
            <a:off x="6446163" y="2586514"/>
            <a:ext cx="3287316" cy="2369463"/>
          </a:xfrm>
          <a:prstGeom prst="rect">
            <a:avLst/>
          </a:prstGeom>
          <a:noFill/>
          <a:ln/>
        </p:spPr>
        <p:txBody>
          <a:bodyPr wrap="square" lIns="0" tIns="0" rIns="0" bIns="0" rtlCol="0" anchor="t"/>
          <a:lstStyle/>
          <a:p>
            <a:pPr indent="0" marL="0">
              <a:lnSpc>
                <a:spcPts val="2650"/>
              </a:lnSpc>
              <a:buNone/>
            </a:pPr>
            <a:r>
              <a:rPr lang="en-US" sz="1650" dirty="0">
                <a:solidFill>
                  <a:srgbClr val="2C3249"/>
                </a:solidFill>
                <a:latin typeface="Martel Sans" pitchFamily="34" charset="0"/>
                <a:ea typeface="Martel Sans" pitchFamily="34" charset="-122"/>
                <a:cs typeface="Martel Sans" pitchFamily="34" charset="-120"/>
              </a:rPr>
              <a:t>Siber zorbalığa maruz kalan bireyler kendilerine güven kaybı, endişe, öfke, utanç gibi psikolojik değişimler yaşayabilir. Bu durum özellikle hedef kişinin kendine olan saygısına zarar verebilir.</a:t>
            </a:r>
            <a:endParaRPr lang="en-US" sz="1650" dirty="0"/>
          </a:p>
        </p:txBody>
      </p:sp>
      <p:sp>
        <p:nvSpPr>
          <p:cNvPr id="7" name="Shape 4"/>
          <p:cNvSpPr/>
          <p:nvPr/>
        </p:nvSpPr>
        <p:spPr>
          <a:xfrm>
            <a:off x="10164247" y="1909882"/>
            <a:ext cx="3725704" cy="3265289"/>
          </a:xfrm>
          <a:prstGeom prst="roundRect">
            <a:avLst>
              <a:gd name="adj" fmla="val 2722"/>
            </a:avLst>
          </a:prstGeom>
          <a:solidFill>
            <a:srgbClr val="DFECE9"/>
          </a:solidFill>
          <a:ln w="7620">
            <a:solidFill>
              <a:srgbClr val="C5D2CF"/>
            </a:solidFill>
            <a:prstDash val="solid"/>
          </a:ln>
        </p:spPr>
      </p:sp>
      <p:sp>
        <p:nvSpPr>
          <p:cNvPr id="8" name="Text 5"/>
          <p:cNvSpPr/>
          <p:nvPr/>
        </p:nvSpPr>
        <p:spPr>
          <a:xfrm>
            <a:off x="10383441" y="2129076"/>
            <a:ext cx="3287316" cy="661035"/>
          </a:xfrm>
          <a:prstGeom prst="rect">
            <a:avLst/>
          </a:prstGeom>
          <a:noFill/>
          <a:ln/>
        </p:spPr>
        <p:txBody>
          <a:bodyPr wrap="square" lIns="0" tIns="0" rIns="0" bIns="0" rtlCol="0" anchor="t"/>
          <a:lstStyle/>
          <a:p>
            <a:pPr indent="0" marL="0">
              <a:lnSpc>
                <a:spcPts val="2600"/>
              </a:lnSpc>
              <a:buNone/>
            </a:pPr>
            <a:r>
              <a:rPr lang="en-US" sz="2050" dirty="0">
                <a:solidFill>
                  <a:srgbClr val="2C3249"/>
                </a:solidFill>
                <a:latin typeface="Kanit Light" pitchFamily="34" charset="0"/>
                <a:ea typeface="Kanit Light" pitchFamily="34" charset="-122"/>
                <a:cs typeface="Kanit Light" pitchFamily="34" charset="-120"/>
              </a:rPr>
              <a:t>Sosyal İlişkilerde Gerilemeler</a:t>
            </a:r>
            <a:endParaRPr lang="en-US" sz="2050" dirty="0"/>
          </a:p>
        </p:txBody>
      </p:sp>
      <p:sp>
        <p:nvSpPr>
          <p:cNvPr id="9" name="Text 6"/>
          <p:cNvSpPr/>
          <p:nvPr/>
        </p:nvSpPr>
        <p:spPr>
          <a:xfrm>
            <a:off x="10383441" y="2917031"/>
            <a:ext cx="3287316" cy="2030968"/>
          </a:xfrm>
          <a:prstGeom prst="rect">
            <a:avLst/>
          </a:prstGeom>
          <a:noFill/>
          <a:ln/>
        </p:spPr>
        <p:txBody>
          <a:bodyPr wrap="square" lIns="0" tIns="0" rIns="0" bIns="0" rtlCol="0" anchor="t"/>
          <a:lstStyle/>
          <a:p>
            <a:pPr indent="0" marL="0">
              <a:lnSpc>
                <a:spcPts val="2650"/>
              </a:lnSpc>
              <a:buNone/>
            </a:pPr>
            <a:r>
              <a:rPr lang="en-US" sz="1650" dirty="0">
                <a:solidFill>
                  <a:srgbClr val="2C3249"/>
                </a:solidFill>
                <a:latin typeface="Martel Sans" pitchFamily="34" charset="0"/>
                <a:ea typeface="Martel Sans" pitchFamily="34" charset="-122"/>
                <a:cs typeface="Martel Sans" pitchFamily="34" charset="-120"/>
              </a:rPr>
              <a:t>Siber zorbalık, kurbanın arkadaş ve aile çevresiyle olan ilişkilerini olumsuz etkileyebilir. Kurban, zorbalığa uğradığını çevresiyle paylaşmakta güçlük yaşayabilir ve izole olma riski taşır.</a:t>
            </a:r>
            <a:endParaRPr lang="en-US" sz="1650" dirty="0"/>
          </a:p>
        </p:txBody>
      </p:sp>
      <p:sp>
        <p:nvSpPr>
          <p:cNvPr id="10" name="Shape 7"/>
          <p:cNvSpPr/>
          <p:nvPr/>
        </p:nvSpPr>
        <p:spPr>
          <a:xfrm>
            <a:off x="6226969" y="5386745"/>
            <a:ext cx="7662863" cy="1911310"/>
          </a:xfrm>
          <a:prstGeom prst="roundRect">
            <a:avLst>
              <a:gd name="adj" fmla="val 4650"/>
            </a:avLst>
          </a:prstGeom>
          <a:solidFill>
            <a:srgbClr val="DFECE9"/>
          </a:solidFill>
          <a:ln w="7620">
            <a:solidFill>
              <a:srgbClr val="C5D2CF"/>
            </a:solidFill>
            <a:prstDash val="solid"/>
          </a:ln>
        </p:spPr>
      </p:sp>
      <p:sp>
        <p:nvSpPr>
          <p:cNvPr id="11" name="Text 8"/>
          <p:cNvSpPr/>
          <p:nvPr/>
        </p:nvSpPr>
        <p:spPr>
          <a:xfrm>
            <a:off x="6446163" y="5605939"/>
            <a:ext cx="2724269" cy="330517"/>
          </a:xfrm>
          <a:prstGeom prst="rect">
            <a:avLst/>
          </a:prstGeom>
          <a:noFill/>
          <a:ln/>
        </p:spPr>
        <p:txBody>
          <a:bodyPr wrap="none" lIns="0" tIns="0" rIns="0" bIns="0" rtlCol="0" anchor="t"/>
          <a:lstStyle/>
          <a:p>
            <a:pPr indent="0" marL="0">
              <a:lnSpc>
                <a:spcPts val="2600"/>
              </a:lnSpc>
              <a:buNone/>
            </a:pPr>
            <a:r>
              <a:rPr lang="en-US" sz="2050" dirty="0">
                <a:solidFill>
                  <a:srgbClr val="2C3249"/>
                </a:solidFill>
                <a:latin typeface="Kanit Light" pitchFamily="34" charset="0"/>
                <a:ea typeface="Kanit Light" pitchFamily="34" charset="-122"/>
                <a:cs typeface="Kanit Light" pitchFamily="34" charset="-120"/>
              </a:rPr>
              <a:t>Okul Başarısında Düşüş</a:t>
            </a:r>
            <a:endParaRPr lang="en-US" sz="2050" dirty="0"/>
          </a:p>
        </p:txBody>
      </p:sp>
      <p:sp>
        <p:nvSpPr>
          <p:cNvPr id="12" name="Text 9"/>
          <p:cNvSpPr/>
          <p:nvPr/>
        </p:nvSpPr>
        <p:spPr>
          <a:xfrm>
            <a:off x="6446163" y="6063377"/>
            <a:ext cx="7224474" cy="1015484"/>
          </a:xfrm>
          <a:prstGeom prst="rect">
            <a:avLst/>
          </a:prstGeom>
          <a:noFill/>
          <a:ln/>
        </p:spPr>
        <p:txBody>
          <a:bodyPr wrap="square" lIns="0" tIns="0" rIns="0" bIns="0" rtlCol="0" anchor="t"/>
          <a:lstStyle/>
          <a:p>
            <a:pPr indent="0" marL="0">
              <a:lnSpc>
                <a:spcPts val="2650"/>
              </a:lnSpc>
              <a:buNone/>
            </a:pPr>
            <a:r>
              <a:rPr lang="en-US" sz="1650" dirty="0">
                <a:solidFill>
                  <a:srgbClr val="2C3249"/>
                </a:solidFill>
                <a:latin typeface="Martel Sans" pitchFamily="34" charset="0"/>
                <a:ea typeface="Martel Sans" pitchFamily="34" charset="-122"/>
                <a:cs typeface="Martel Sans" pitchFamily="34" charset="-120"/>
              </a:rPr>
              <a:t>Siber zorbalık, mağdurun okul performansını da olumsuz etkileyebilir. Zorbalığa maruz kalan öğrenciler, derse katılmakta zorlanabilir, konsantre olmakta güçlük çekebilir ve akademik başarıları düşebilir.</a:t>
            </a:r>
            <a:endParaRPr lang="en-US" sz="16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9144000" y="0"/>
            <a:ext cx="5486400" cy="8229600"/>
          </a:xfrm>
          <a:prstGeom prst="rect">
            <a:avLst/>
          </a:prstGeom>
        </p:spPr>
      </p:pic>
      <p:sp>
        <p:nvSpPr>
          <p:cNvPr id="3" name="Text 0"/>
          <p:cNvSpPr/>
          <p:nvPr/>
        </p:nvSpPr>
        <p:spPr>
          <a:xfrm>
            <a:off x="793790" y="1648182"/>
            <a:ext cx="5783818" cy="708779"/>
          </a:xfrm>
          <a:prstGeom prst="rect">
            <a:avLst/>
          </a:prstGeom>
          <a:noFill/>
          <a:ln/>
        </p:spPr>
        <p:txBody>
          <a:bodyPr wrap="none" lIns="0" tIns="0" rIns="0" bIns="0" rtlCol="0" anchor="t"/>
          <a:lstStyle/>
          <a:p>
            <a:pPr indent="0" marL="0">
              <a:lnSpc>
                <a:spcPts val="5550"/>
              </a:lnSpc>
              <a:buNone/>
            </a:pPr>
            <a:r>
              <a:rPr lang="en-US" sz="4450" dirty="0">
                <a:solidFill>
                  <a:srgbClr val="272D45"/>
                </a:solidFill>
                <a:latin typeface="Kanit Light" pitchFamily="34" charset="0"/>
                <a:ea typeface="Kanit Light" pitchFamily="34" charset="-122"/>
                <a:cs typeface="Kanit Light" pitchFamily="34" charset="-120"/>
              </a:rPr>
              <a:t>Siber Zorbalığın Etkileri</a:t>
            </a:r>
            <a:endParaRPr lang="en-US" sz="4450" dirty="0"/>
          </a:p>
        </p:txBody>
      </p:sp>
      <p:sp>
        <p:nvSpPr>
          <p:cNvPr id="4" name="Text 1"/>
          <p:cNvSpPr/>
          <p:nvPr/>
        </p:nvSpPr>
        <p:spPr>
          <a:xfrm>
            <a:off x="793790" y="2697123"/>
            <a:ext cx="7556421" cy="1814513"/>
          </a:xfrm>
          <a:prstGeom prst="rect">
            <a:avLst/>
          </a:prstGeom>
          <a:noFill/>
          <a:ln/>
        </p:spPr>
        <p:txBody>
          <a:bodyPr wrap="square" lIns="0" tIns="0" rIns="0" bIns="0" rtlCol="0" anchor="t"/>
          <a:lstStyle/>
          <a:p>
            <a:pPr indent="0" marL="0">
              <a:lnSpc>
                <a:spcPts val="2850"/>
              </a:lnSpc>
              <a:buNone/>
            </a:pPr>
            <a:r>
              <a:rPr lang="en-US" sz="1750" dirty="0">
                <a:solidFill>
                  <a:srgbClr val="2C3249"/>
                </a:solidFill>
                <a:latin typeface="Martel Sans" pitchFamily="34" charset="0"/>
                <a:ea typeface="Martel Sans" pitchFamily="34" charset="-122"/>
                <a:cs typeface="Martel Sans" pitchFamily="34" charset="-120"/>
              </a:rPr>
              <a:t>Siber zorbalığın kurbanları üzerinde derinden hissedilen etkileri vardır. Duygusal açıdan travma yaşayan mağdurlar, yoğun stres ve kaygı ile baş etmek zorunda kalır. Güven bunalımı, sosyal izolasyon ve depresyon gibi semptomlar görülebilir. Ayrıca, akademik başarıda da ciddi düşüşler yaşanabilir.</a:t>
            </a:r>
            <a:endParaRPr lang="en-US" sz="1750" dirty="0"/>
          </a:p>
        </p:txBody>
      </p:sp>
      <p:sp>
        <p:nvSpPr>
          <p:cNvPr id="5" name="Text 2"/>
          <p:cNvSpPr/>
          <p:nvPr/>
        </p:nvSpPr>
        <p:spPr>
          <a:xfrm>
            <a:off x="793790" y="4766786"/>
            <a:ext cx="7556421" cy="1814513"/>
          </a:xfrm>
          <a:prstGeom prst="rect">
            <a:avLst/>
          </a:prstGeom>
          <a:noFill/>
          <a:ln/>
        </p:spPr>
        <p:txBody>
          <a:bodyPr wrap="square" lIns="0" tIns="0" rIns="0" bIns="0" rtlCol="0" anchor="t"/>
          <a:lstStyle/>
          <a:p>
            <a:pPr indent="0" marL="0">
              <a:lnSpc>
                <a:spcPts val="2850"/>
              </a:lnSpc>
              <a:buNone/>
            </a:pPr>
            <a:r>
              <a:rPr lang="en-US" sz="1750" dirty="0">
                <a:solidFill>
                  <a:srgbClr val="2C3249"/>
                </a:solidFill>
                <a:latin typeface="Martel Sans" pitchFamily="34" charset="0"/>
                <a:ea typeface="Martel Sans" pitchFamily="34" charset="-122"/>
                <a:cs typeface="Martel Sans" pitchFamily="34" charset="-120"/>
              </a:rPr>
              <a:t>Siber zorbalığın uzun vadeli sonuçları daha da ürkütücüdür. İntihar eğilimi, genel sağlık sorunları ve gelecekteki ilişkilerde zorluklar yaşanabilir. Bu durum, bireylerin gelişimi ve refahını doğrudan etkiler. Dolayısıyla siber zorbalığın önlenmesi ve farkındalığın artırılması kritik önem taşımaktadır.</a:t>
            </a:r>
            <a:endParaRPr lang="en-US" sz="17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9144000" y="0"/>
            <a:ext cx="5486400" cy="8229600"/>
          </a:xfrm>
          <a:prstGeom prst="rect">
            <a:avLst/>
          </a:prstGeom>
        </p:spPr>
      </p:pic>
      <p:sp>
        <p:nvSpPr>
          <p:cNvPr id="3" name="Text 0"/>
          <p:cNvSpPr/>
          <p:nvPr/>
        </p:nvSpPr>
        <p:spPr>
          <a:xfrm>
            <a:off x="658535" y="668774"/>
            <a:ext cx="7826931" cy="1175861"/>
          </a:xfrm>
          <a:prstGeom prst="rect">
            <a:avLst/>
          </a:prstGeom>
          <a:noFill/>
          <a:ln/>
        </p:spPr>
        <p:txBody>
          <a:bodyPr wrap="square" lIns="0" tIns="0" rIns="0" bIns="0" rtlCol="0" anchor="t"/>
          <a:lstStyle/>
          <a:p>
            <a:pPr indent="0" marL="0">
              <a:lnSpc>
                <a:spcPts val="4600"/>
              </a:lnSpc>
              <a:buNone/>
            </a:pPr>
            <a:r>
              <a:rPr lang="en-US" sz="3700" dirty="0">
                <a:solidFill>
                  <a:srgbClr val="272D45"/>
                </a:solidFill>
                <a:latin typeface="Kanit Light" pitchFamily="34" charset="0"/>
                <a:ea typeface="Kanit Light" pitchFamily="34" charset="-122"/>
                <a:cs typeface="Kanit Light" pitchFamily="34" charset="-120"/>
              </a:rPr>
              <a:t>Siber Zorbalıkla Mücadele Etme Yolları</a:t>
            </a:r>
            <a:endParaRPr lang="en-US" sz="3700" dirty="0"/>
          </a:p>
        </p:txBody>
      </p:sp>
      <p:sp>
        <p:nvSpPr>
          <p:cNvPr id="4" name="Shape 1"/>
          <p:cNvSpPr/>
          <p:nvPr/>
        </p:nvSpPr>
        <p:spPr>
          <a:xfrm>
            <a:off x="929283" y="2126813"/>
            <a:ext cx="22860" cy="5434013"/>
          </a:xfrm>
          <a:prstGeom prst="roundRect">
            <a:avLst>
              <a:gd name="adj" fmla="val 345698"/>
            </a:avLst>
          </a:prstGeom>
          <a:solidFill>
            <a:srgbClr val="C5D2CF"/>
          </a:solidFill>
          <a:ln/>
        </p:spPr>
      </p:sp>
      <p:sp>
        <p:nvSpPr>
          <p:cNvPr id="5" name="Shape 2"/>
          <p:cNvSpPr/>
          <p:nvPr/>
        </p:nvSpPr>
        <p:spPr>
          <a:xfrm>
            <a:off x="1129486" y="2538532"/>
            <a:ext cx="658535" cy="22860"/>
          </a:xfrm>
          <a:prstGeom prst="roundRect">
            <a:avLst>
              <a:gd name="adj" fmla="val 345698"/>
            </a:avLst>
          </a:prstGeom>
          <a:solidFill>
            <a:srgbClr val="C5D2CF"/>
          </a:solidFill>
          <a:ln/>
        </p:spPr>
      </p:sp>
      <p:sp>
        <p:nvSpPr>
          <p:cNvPr id="6" name="Shape 3"/>
          <p:cNvSpPr/>
          <p:nvPr/>
        </p:nvSpPr>
        <p:spPr>
          <a:xfrm>
            <a:off x="729079" y="2338387"/>
            <a:ext cx="423267" cy="423267"/>
          </a:xfrm>
          <a:prstGeom prst="roundRect">
            <a:avLst>
              <a:gd name="adj" fmla="val 18671"/>
            </a:avLst>
          </a:prstGeom>
          <a:solidFill>
            <a:srgbClr val="DFECE9"/>
          </a:solidFill>
          <a:ln w="7620">
            <a:solidFill>
              <a:srgbClr val="C5D2CF"/>
            </a:solidFill>
            <a:prstDash val="solid"/>
          </a:ln>
        </p:spPr>
      </p:sp>
      <p:sp>
        <p:nvSpPr>
          <p:cNvPr id="7" name="Text 4"/>
          <p:cNvSpPr/>
          <p:nvPr/>
        </p:nvSpPr>
        <p:spPr>
          <a:xfrm>
            <a:off x="897791" y="2408873"/>
            <a:ext cx="85844" cy="282297"/>
          </a:xfrm>
          <a:prstGeom prst="rect">
            <a:avLst/>
          </a:prstGeom>
          <a:noFill/>
          <a:ln/>
        </p:spPr>
        <p:txBody>
          <a:bodyPr wrap="none" lIns="0" tIns="0" rIns="0" bIns="0" rtlCol="0" anchor="t"/>
          <a:lstStyle/>
          <a:p>
            <a:pPr algn="ctr" indent="0" marL="0">
              <a:lnSpc>
                <a:spcPts val="2200"/>
              </a:lnSpc>
              <a:buNone/>
            </a:pPr>
            <a:r>
              <a:rPr lang="en-US" sz="2200" dirty="0">
                <a:solidFill>
                  <a:srgbClr val="2C3249"/>
                </a:solidFill>
                <a:latin typeface="Kanit Light" pitchFamily="34" charset="0"/>
                <a:ea typeface="Kanit Light" pitchFamily="34" charset="-122"/>
                <a:cs typeface="Kanit Light" pitchFamily="34" charset="-120"/>
              </a:rPr>
              <a:t>1</a:t>
            </a:r>
            <a:endParaRPr lang="en-US" sz="2200" dirty="0"/>
          </a:p>
        </p:txBody>
      </p:sp>
      <p:sp>
        <p:nvSpPr>
          <p:cNvPr id="8" name="Text 5"/>
          <p:cNvSpPr/>
          <p:nvPr/>
        </p:nvSpPr>
        <p:spPr>
          <a:xfrm>
            <a:off x="1975485" y="2314932"/>
            <a:ext cx="2351961" cy="293846"/>
          </a:xfrm>
          <a:prstGeom prst="rect">
            <a:avLst/>
          </a:prstGeom>
          <a:noFill/>
          <a:ln/>
        </p:spPr>
        <p:txBody>
          <a:bodyPr wrap="none" lIns="0" tIns="0" rIns="0" bIns="0" rtlCol="0" anchor="t"/>
          <a:lstStyle/>
          <a:p>
            <a:pPr algn="l" indent="0" marL="0">
              <a:lnSpc>
                <a:spcPts val="2300"/>
              </a:lnSpc>
              <a:buNone/>
            </a:pPr>
            <a:r>
              <a:rPr lang="en-US" sz="1850" dirty="0">
                <a:solidFill>
                  <a:srgbClr val="2C3249"/>
                </a:solidFill>
                <a:latin typeface="Kanit Light" pitchFamily="34" charset="0"/>
                <a:ea typeface="Kanit Light" pitchFamily="34" charset="-122"/>
                <a:cs typeface="Kanit Light" pitchFamily="34" charset="-120"/>
              </a:rPr>
              <a:t>Farkındalık Yaratmak</a:t>
            </a:r>
            <a:endParaRPr lang="en-US" sz="1850" dirty="0"/>
          </a:p>
        </p:txBody>
      </p:sp>
      <p:sp>
        <p:nvSpPr>
          <p:cNvPr id="9" name="Text 6"/>
          <p:cNvSpPr/>
          <p:nvPr/>
        </p:nvSpPr>
        <p:spPr>
          <a:xfrm>
            <a:off x="1975485" y="2721650"/>
            <a:ext cx="6509980" cy="902970"/>
          </a:xfrm>
          <a:prstGeom prst="rect">
            <a:avLst/>
          </a:prstGeom>
          <a:noFill/>
          <a:ln/>
        </p:spPr>
        <p:txBody>
          <a:bodyPr wrap="square" lIns="0" tIns="0" rIns="0" bIns="0" rtlCol="0" anchor="t"/>
          <a:lstStyle/>
          <a:p>
            <a:pPr algn="l" indent="0" marL="0">
              <a:lnSpc>
                <a:spcPts val="2350"/>
              </a:lnSpc>
              <a:buNone/>
            </a:pPr>
            <a:r>
              <a:rPr lang="en-US" sz="1450" dirty="0">
                <a:solidFill>
                  <a:srgbClr val="2C3249"/>
                </a:solidFill>
                <a:latin typeface="Martel Sans" pitchFamily="34" charset="0"/>
                <a:ea typeface="Martel Sans" pitchFamily="34" charset="-122"/>
                <a:cs typeface="Martel Sans" pitchFamily="34" charset="-120"/>
              </a:rPr>
              <a:t>Öğrencilere siber zorbalığın ne olduğu, nasıl gerçekleştiği ve sonuçları hakkında kapsamlı bilgiler vermek. Okullarda düzenli eğitimler ve bilgilendirme toplantıları düzenlemek farkındalığı artıracaktır.</a:t>
            </a:r>
            <a:endParaRPr lang="en-US" sz="1450" dirty="0"/>
          </a:p>
        </p:txBody>
      </p:sp>
      <p:sp>
        <p:nvSpPr>
          <p:cNvPr id="10" name="Shape 7"/>
          <p:cNvSpPr/>
          <p:nvPr/>
        </p:nvSpPr>
        <p:spPr>
          <a:xfrm>
            <a:off x="1129486" y="4412575"/>
            <a:ext cx="658535" cy="22860"/>
          </a:xfrm>
          <a:prstGeom prst="roundRect">
            <a:avLst>
              <a:gd name="adj" fmla="val 345698"/>
            </a:avLst>
          </a:prstGeom>
          <a:solidFill>
            <a:srgbClr val="C5D2CF"/>
          </a:solidFill>
          <a:ln/>
        </p:spPr>
      </p:sp>
      <p:sp>
        <p:nvSpPr>
          <p:cNvPr id="11" name="Shape 8"/>
          <p:cNvSpPr/>
          <p:nvPr/>
        </p:nvSpPr>
        <p:spPr>
          <a:xfrm>
            <a:off x="729079" y="4212431"/>
            <a:ext cx="423267" cy="423267"/>
          </a:xfrm>
          <a:prstGeom prst="roundRect">
            <a:avLst>
              <a:gd name="adj" fmla="val 18671"/>
            </a:avLst>
          </a:prstGeom>
          <a:solidFill>
            <a:srgbClr val="DFECE9"/>
          </a:solidFill>
          <a:ln w="7620">
            <a:solidFill>
              <a:srgbClr val="C5D2CF"/>
            </a:solidFill>
            <a:prstDash val="solid"/>
          </a:ln>
        </p:spPr>
      </p:sp>
      <p:sp>
        <p:nvSpPr>
          <p:cNvPr id="12" name="Text 9"/>
          <p:cNvSpPr/>
          <p:nvPr/>
        </p:nvSpPr>
        <p:spPr>
          <a:xfrm>
            <a:off x="869335" y="4282916"/>
            <a:ext cx="142756" cy="282297"/>
          </a:xfrm>
          <a:prstGeom prst="rect">
            <a:avLst/>
          </a:prstGeom>
          <a:noFill/>
          <a:ln/>
        </p:spPr>
        <p:txBody>
          <a:bodyPr wrap="none" lIns="0" tIns="0" rIns="0" bIns="0" rtlCol="0" anchor="t"/>
          <a:lstStyle/>
          <a:p>
            <a:pPr algn="ctr" indent="0" marL="0">
              <a:lnSpc>
                <a:spcPts val="2200"/>
              </a:lnSpc>
              <a:buNone/>
            </a:pPr>
            <a:r>
              <a:rPr lang="en-US" sz="2200" dirty="0">
                <a:solidFill>
                  <a:srgbClr val="2C3249"/>
                </a:solidFill>
                <a:latin typeface="Kanit Light" pitchFamily="34" charset="0"/>
                <a:ea typeface="Kanit Light" pitchFamily="34" charset="-122"/>
                <a:cs typeface="Kanit Light" pitchFamily="34" charset="-120"/>
              </a:rPr>
              <a:t>2</a:t>
            </a:r>
            <a:endParaRPr lang="en-US" sz="2200" dirty="0"/>
          </a:p>
        </p:txBody>
      </p:sp>
      <p:sp>
        <p:nvSpPr>
          <p:cNvPr id="13" name="Text 10"/>
          <p:cNvSpPr/>
          <p:nvPr/>
        </p:nvSpPr>
        <p:spPr>
          <a:xfrm>
            <a:off x="1975485" y="4188976"/>
            <a:ext cx="2657951" cy="293846"/>
          </a:xfrm>
          <a:prstGeom prst="rect">
            <a:avLst/>
          </a:prstGeom>
          <a:noFill/>
          <a:ln/>
        </p:spPr>
        <p:txBody>
          <a:bodyPr wrap="none" lIns="0" tIns="0" rIns="0" bIns="0" rtlCol="0" anchor="t"/>
          <a:lstStyle/>
          <a:p>
            <a:pPr algn="l" indent="0" marL="0">
              <a:lnSpc>
                <a:spcPts val="2300"/>
              </a:lnSpc>
              <a:buNone/>
            </a:pPr>
            <a:r>
              <a:rPr lang="en-US" sz="1850" dirty="0">
                <a:solidFill>
                  <a:srgbClr val="2C3249"/>
                </a:solidFill>
                <a:latin typeface="Kanit Light" pitchFamily="34" charset="0"/>
                <a:ea typeface="Kanit Light" pitchFamily="34" charset="-122"/>
                <a:cs typeface="Kanit Light" pitchFamily="34" charset="-120"/>
              </a:rPr>
              <a:t>Güvenli İnternet Kullanımı</a:t>
            </a:r>
            <a:endParaRPr lang="en-US" sz="1850" dirty="0"/>
          </a:p>
        </p:txBody>
      </p:sp>
      <p:sp>
        <p:nvSpPr>
          <p:cNvPr id="14" name="Text 11"/>
          <p:cNvSpPr/>
          <p:nvPr/>
        </p:nvSpPr>
        <p:spPr>
          <a:xfrm>
            <a:off x="1975485" y="4595693"/>
            <a:ext cx="6509980" cy="902970"/>
          </a:xfrm>
          <a:prstGeom prst="rect">
            <a:avLst/>
          </a:prstGeom>
          <a:noFill/>
          <a:ln/>
        </p:spPr>
        <p:txBody>
          <a:bodyPr wrap="square" lIns="0" tIns="0" rIns="0" bIns="0" rtlCol="0" anchor="t"/>
          <a:lstStyle/>
          <a:p>
            <a:pPr algn="l" indent="0" marL="0">
              <a:lnSpc>
                <a:spcPts val="2350"/>
              </a:lnSpc>
              <a:buNone/>
            </a:pPr>
            <a:r>
              <a:rPr lang="en-US" sz="1450" dirty="0">
                <a:solidFill>
                  <a:srgbClr val="2C3249"/>
                </a:solidFill>
                <a:latin typeface="Martel Sans" pitchFamily="34" charset="0"/>
                <a:ea typeface="Martel Sans" pitchFamily="34" charset="-122"/>
                <a:cs typeface="Martel Sans" pitchFamily="34" charset="-120"/>
              </a:rPr>
              <a:t>Öğrencilere güvenlik ayarlarını nasıl yapacakları, şifrelerini nasıl koruyacakları, kişisel bilgilerini nasıl paylaşacakları konusunda eğitimler vermek. Ayrıca saldırı durumunda nasıl hareket edeceklerini öğretmek.</a:t>
            </a:r>
            <a:endParaRPr lang="en-US" sz="1450" dirty="0"/>
          </a:p>
        </p:txBody>
      </p:sp>
      <p:sp>
        <p:nvSpPr>
          <p:cNvPr id="15" name="Shape 12"/>
          <p:cNvSpPr/>
          <p:nvPr/>
        </p:nvSpPr>
        <p:spPr>
          <a:xfrm>
            <a:off x="1129486" y="6286619"/>
            <a:ext cx="658535" cy="22860"/>
          </a:xfrm>
          <a:prstGeom prst="roundRect">
            <a:avLst>
              <a:gd name="adj" fmla="val 345698"/>
            </a:avLst>
          </a:prstGeom>
          <a:solidFill>
            <a:srgbClr val="C5D2CF"/>
          </a:solidFill>
          <a:ln/>
        </p:spPr>
      </p:sp>
      <p:sp>
        <p:nvSpPr>
          <p:cNvPr id="16" name="Shape 13"/>
          <p:cNvSpPr/>
          <p:nvPr/>
        </p:nvSpPr>
        <p:spPr>
          <a:xfrm>
            <a:off x="729079" y="6086475"/>
            <a:ext cx="423267" cy="423267"/>
          </a:xfrm>
          <a:prstGeom prst="roundRect">
            <a:avLst>
              <a:gd name="adj" fmla="val 18671"/>
            </a:avLst>
          </a:prstGeom>
          <a:solidFill>
            <a:srgbClr val="DFECE9"/>
          </a:solidFill>
          <a:ln w="7620">
            <a:solidFill>
              <a:srgbClr val="C5D2CF"/>
            </a:solidFill>
            <a:prstDash val="solid"/>
          </a:ln>
        </p:spPr>
      </p:sp>
      <p:sp>
        <p:nvSpPr>
          <p:cNvPr id="17" name="Text 14"/>
          <p:cNvSpPr/>
          <p:nvPr/>
        </p:nvSpPr>
        <p:spPr>
          <a:xfrm>
            <a:off x="868144" y="6156960"/>
            <a:ext cx="145018" cy="282297"/>
          </a:xfrm>
          <a:prstGeom prst="rect">
            <a:avLst/>
          </a:prstGeom>
          <a:noFill/>
          <a:ln/>
        </p:spPr>
        <p:txBody>
          <a:bodyPr wrap="none" lIns="0" tIns="0" rIns="0" bIns="0" rtlCol="0" anchor="t"/>
          <a:lstStyle/>
          <a:p>
            <a:pPr algn="ctr" indent="0" marL="0">
              <a:lnSpc>
                <a:spcPts val="2200"/>
              </a:lnSpc>
              <a:buNone/>
            </a:pPr>
            <a:r>
              <a:rPr lang="en-US" sz="2200" dirty="0">
                <a:solidFill>
                  <a:srgbClr val="2C3249"/>
                </a:solidFill>
                <a:latin typeface="Kanit Light" pitchFamily="34" charset="0"/>
                <a:ea typeface="Kanit Light" pitchFamily="34" charset="-122"/>
                <a:cs typeface="Kanit Light" pitchFamily="34" charset="-120"/>
              </a:rPr>
              <a:t>3</a:t>
            </a:r>
            <a:endParaRPr lang="en-US" sz="2200" dirty="0"/>
          </a:p>
        </p:txBody>
      </p:sp>
      <p:sp>
        <p:nvSpPr>
          <p:cNvPr id="18" name="Text 15"/>
          <p:cNvSpPr/>
          <p:nvPr/>
        </p:nvSpPr>
        <p:spPr>
          <a:xfrm>
            <a:off x="1975485" y="6063020"/>
            <a:ext cx="2351961" cy="293846"/>
          </a:xfrm>
          <a:prstGeom prst="rect">
            <a:avLst/>
          </a:prstGeom>
          <a:noFill/>
          <a:ln/>
        </p:spPr>
        <p:txBody>
          <a:bodyPr wrap="none" lIns="0" tIns="0" rIns="0" bIns="0" rtlCol="0" anchor="t"/>
          <a:lstStyle/>
          <a:p>
            <a:pPr algn="l" indent="0" marL="0">
              <a:lnSpc>
                <a:spcPts val="2300"/>
              </a:lnSpc>
              <a:buNone/>
            </a:pPr>
            <a:r>
              <a:rPr lang="en-US" sz="1850" dirty="0">
                <a:solidFill>
                  <a:srgbClr val="2C3249"/>
                </a:solidFill>
                <a:latin typeface="Kanit Light" pitchFamily="34" charset="0"/>
                <a:ea typeface="Kanit Light" pitchFamily="34" charset="-122"/>
                <a:cs typeface="Kanit Light" pitchFamily="34" charset="-120"/>
              </a:rPr>
              <a:t>İhbar Mekanizmaları</a:t>
            </a:r>
            <a:endParaRPr lang="en-US" sz="1850" dirty="0"/>
          </a:p>
        </p:txBody>
      </p:sp>
      <p:sp>
        <p:nvSpPr>
          <p:cNvPr id="19" name="Text 16"/>
          <p:cNvSpPr/>
          <p:nvPr/>
        </p:nvSpPr>
        <p:spPr>
          <a:xfrm>
            <a:off x="1975485" y="6469737"/>
            <a:ext cx="6509980" cy="902970"/>
          </a:xfrm>
          <a:prstGeom prst="rect">
            <a:avLst/>
          </a:prstGeom>
          <a:noFill/>
          <a:ln/>
        </p:spPr>
        <p:txBody>
          <a:bodyPr wrap="square" lIns="0" tIns="0" rIns="0" bIns="0" rtlCol="0" anchor="t"/>
          <a:lstStyle/>
          <a:p>
            <a:pPr algn="l" indent="0" marL="0">
              <a:lnSpc>
                <a:spcPts val="2350"/>
              </a:lnSpc>
              <a:buNone/>
            </a:pPr>
            <a:r>
              <a:rPr lang="en-US" sz="1450" dirty="0">
                <a:solidFill>
                  <a:srgbClr val="2C3249"/>
                </a:solidFill>
                <a:latin typeface="Martel Sans" pitchFamily="34" charset="0"/>
                <a:ea typeface="Martel Sans" pitchFamily="34" charset="-122"/>
                <a:cs typeface="Martel Sans" pitchFamily="34" charset="-120"/>
              </a:rPr>
              <a:t>Öğrencilerin siber zorbalık vakalarını okul yönetimine ve yetkili makamlara nasıl bildireceği konusunda bilgilendirilmeleri. Öğrencilerin şikayette bulunma konusunda cesaretlendirilmesi önemlidir.</a:t>
            </a:r>
            <a:endParaRPr lang="en-US" sz="14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748070" y="1095970"/>
            <a:ext cx="5344001" cy="667941"/>
          </a:xfrm>
          <a:prstGeom prst="rect">
            <a:avLst/>
          </a:prstGeom>
          <a:noFill/>
          <a:ln/>
        </p:spPr>
        <p:txBody>
          <a:bodyPr wrap="none" lIns="0" tIns="0" rIns="0" bIns="0" rtlCol="0" anchor="t"/>
          <a:lstStyle/>
          <a:p>
            <a:pPr indent="0" marL="0">
              <a:lnSpc>
                <a:spcPts val="5250"/>
              </a:lnSpc>
              <a:buNone/>
            </a:pPr>
            <a:r>
              <a:rPr lang="en-US" sz="4200" dirty="0">
                <a:solidFill>
                  <a:srgbClr val="272D45"/>
                </a:solidFill>
                <a:latin typeface="Kanit Light" pitchFamily="34" charset="0"/>
                <a:ea typeface="Kanit Light" pitchFamily="34" charset="-122"/>
                <a:cs typeface="Kanit Light" pitchFamily="34" charset="-120"/>
              </a:rPr>
              <a:t>Sanal Alan Güvenliği</a:t>
            </a:r>
            <a:endParaRPr lang="en-US" sz="4200" dirty="0"/>
          </a:p>
        </p:txBody>
      </p:sp>
      <p:sp>
        <p:nvSpPr>
          <p:cNvPr id="3" name="Text 1"/>
          <p:cNvSpPr/>
          <p:nvPr/>
        </p:nvSpPr>
        <p:spPr>
          <a:xfrm>
            <a:off x="748070" y="2298263"/>
            <a:ext cx="2892385" cy="667941"/>
          </a:xfrm>
          <a:prstGeom prst="rect">
            <a:avLst/>
          </a:prstGeom>
          <a:noFill/>
          <a:ln/>
        </p:spPr>
        <p:txBody>
          <a:bodyPr wrap="square" lIns="0" tIns="0" rIns="0" bIns="0" rtlCol="0" anchor="t"/>
          <a:lstStyle/>
          <a:p>
            <a:pPr indent="0" marL="0">
              <a:lnSpc>
                <a:spcPts val="2600"/>
              </a:lnSpc>
              <a:buNone/>
            </a:pPr>
            <a:r>
              <a:rPr lang="en-US" sz="2100" dirty="0">
                <a:solidFill>
                  <a:srgbClr val="272D45"/>
                </a:solidFill>
                <a:latin typeface="Kanit Light" pitchFamily="34" charset="0"/>
                <a:ea typeface="Kanit Light" pitchFamily="34" charset="-122"/>
                <a:cs typeface="Kanit Light" pitchFamily="34" charset="-120"/>
              </a:rPr>
              <a:t>Kişisel Bilgilerin Korunması</a:t>
            </a:r>
            <a:endParaRPr lang="en-US" sz="2100" dirty="0"/>
          </a:p>
        </p:txBody>
      </p:sp>
      <p:sp>
        <p:nvSpPr>
          <p:cNvPr id="4" name="Text 2"/>
          <p:cNvSpPr/>
          <p:nvPr/>
        </p:nvSpPr>
        <p:spPr>
          <a:xfrm>
            <a:off x="748070" y="3179921"/>
            <a:ext cx="2892385" cy="3419475"/>
          </a:xfrm>
          <a:prstGeom prst="rect">
            <a:avLst/>
          </a:prstGeom>
          <a:noFill/>
          <a:ln/>
        </p:spPr>
        <p:txBody>
          <a:bodyPr wrap="square" lIns="0" tIns="0" rIns="0" bIns="0" rtlCol="0" anchor="t"/>
          <a:lstStyle/>
          <a:p>
            <a:pPr indent="0" marL="0">
              <a:lnSpc>
                <a:spcPts val="2650"/>
              </a:lnSpc>
              <a:buNone/>
            </a:pPr>
            <a:r>
              <a:rPr lang="en-US" sz="1650" dirty="0">
                <a:solidFill>
                  <a:srgbClr val="2C3249"/>
                </a:solidFill>
                <a:latin typeface="Martel Sans" pitchFamily="34" charset="0"/>
                <a:ea typeface="Martel Sans" pitchFamily="34" charset="-122"/>
                <a:cs typeface="Martel Sans" pitchFamily="34" charset="-120"/>
              </a:rPr>
              <a:t>Güvenli bir sanal alan oluşturmak için, kişisel bilgilerinizi gizli tutmanız ve paylaşımlarınızı dikkatle kontrol etmeniz önemlidir. Profil bilgilerinizi sınırlayın, konum paylaşımından kaçının ve bilinmeyen kaynaklardan gelen bağlantıları açmayın.</a:t>
            </a:r>
            <a:endParaRPr lang="en-US" sz="1650" dirty="0"/>
          </a:p>
        </p:txBody>
      </p:sp>
      <p:sp>
        <p:nvSpPr>
          <p:cNvPr id="5" name="Text 3"/>
          <p:cNvSpPr/>
          <p:nvPr/>
        </p:nvSpPr>
        <p:spPr>
          <a:xfrm>
            <a:off x="4169569" y="2298263"/>
            <a:ext cx="2892385" cy="667941"/>
          </a:xfrm>
          <a:prstGeom prst="rect">
            <a:avLst/>
          </a:prstGeom>
          <a:noFill/>
          <a:ln/>
        </p:spPr>
        <p:txBody>
          <a:bodyPr wrap="square" lIns="0" tIns="0" rIns="0" bIns="0" rtlCol="0" anchor="t"/>
          <a:lstStyle/>
          <a:p>
            <a:pPr indent="0" marL="0">
              <a:lnSpc>
                <a:spcPts val="2600"/>
              </a:lnSpc>
              <a:buNone/>
            </a:pPr>
            <a:r>
              <a:rPr lang="en-US" sz="2100" dirty="0">
                <a:solidFill>
                  <a:srgbClr val="272D45"/>
                </a:solidFill>
                <a:latin typeface="Kanit Light" pitchFamily="34" charset="0"/>
                <a:ea typeface="Kanit Light" pitchFamily="34" charset="-122"/>
                <a:cs typeface="Kanit Light" pitchFamily="34" charset="-120"/>
              </a:rPr>
              <a:t>Güvenli Erişim ve Şifreleme</a:t>
            </a:r>
            <a:endParaRPr lang="en-US" sz="2100" dirty="0"/>
          </a:p>
        </p:txBody>
      </p:sp>
      <p:sp>
        <p:nvSpPr>
          <p:cNvPr id="6" name="Text 4"/>
          <p:cNvSpPr/>
          <p:nvPr/>
        </p:nvSpPr>
        <p:spPr>
          <a:xfrm>
            <a:off x="4169569" y="3179921"/>
            <a:ext cx="2892385" cy="3077528"/>
          </a:xfrm>
          <a:prstGeom prst="rect">
            <a:avLst/>
          </a:prstGeom>
          <a:noFill/>
          <a:ln/>
        </p:spPr>
        <p:txBody>
          <a:bodyPr wrap="square" lIns="0" tIns="0" rIns="0" bIns="0" rtlCol="0" anchor="t"/>
          <a:lstStyle/>
          <a:p>
            <a:pPr indent="0" marL="0">
              <a:lnSpc>
                <a:spcPts val="2650"/>
              </a:lnSpc>
              <a:buNone/>
            </a:pPr>
            <a:r>
              <a:rPr lang="en-US" sz="1650" dirty="0">
                <a:solidFill>
                  <a:srgbClr val="2C3249"/>
                </a:solidFill>
                <a:latin typeface="Martel Sans" pitchFamily="34" charset="0"/>
                <a:ea typeface="Martel Sans" pitchFamily="34" charset="-122"/>
                <a:cs typeface="Martel Sans" pitchFamily="34" charset="-120"/>
              </a:rPr>
              <a:t>Güçlü ve benzersiz şifreler kullanmak, çok faktörlü kimlik doğrulama gibi güvenlik önlemlerini etkinleştirmek, sanal alanda güvenliğinizi sağlamak için önemlidir. Ayrıca, WiFi ağları ve cihazlarınız için güvenli bağlantılar kullanın.</a:t>
            </a:r>
            <a:endParaRPr lang="en-US" sz="1650" dirty="0"/>
          </a:p>
        </p:txBody>
      </p:sp>
      <p:sp>
        <p:nvSpPr>
          <p:cNvPr id="7" name="Text 5"/>
          <p:cNvSpPr/>
          <p:nvPr/>
        </p:nvSpPr>
        <p:spPr>
          <a:xfrm>
            <a:off x="7591068" y="2298263"/>
            <a:ext cx="2892385" cy="667941"/>
          </a:xfrm>
          <a:prstGeom prst="rect">
            <a:avLst/>
          </a:prstGeom>
          <a:noFill/>
          <a:ln/>
        </p:spPr>
        <p:txBody>
          <a:bodyPr wrap="square" lIns="0" tIns="0" rIns="0" bIns="0" rtlCol="0" anchor="t"/>
          <a:lstStyle/>
          <a:p>
            <a:pPr indent="0" marL="0">
              <a:lnSpc>
                <a:spcPts val="2600"/>
              </a:lnSpc>
              <a:buNone/>
            </a:pPr>
            <a:r>
              <a:rPr lang="en-US" sz="2100" dirty="0">
                <a:solidFill>
                  <a:srgbClr val="272D45"/>
                </a:solidFill>
                <a:latin typeface="Kanit Light" pitchFamily="34" charset="0"/>
                <a:ea typeface="Kanit Light" pitchFamily="34" charset="-122"/>
                <a:cs typeface="Kanit Light" pitchFamily="34" charset="-120"/>
              </a:rPr>
              <a:t>Virüs ve Kötücül Yazılımlardan Korunma</a:t>
            </a:r>
            <a:endParaRPr lang="en-US" sz="2100" dirty="0"/>
          </a:p>
        </p:txBody>
      </p:sp>
      <p:sp>
        <p:nvSpPr>
          <p:cNvPr id="8" name="Text 6"/>
          <p:cNvSpPr/>
          <p:nvPr/>
        </p:nvSpPr>
        <p:spPr>
          <a:xfrm>
            <a:off x="7591068" y="3179921"/>
            <a:ext cx="2892385" cy="3761423"/>
          </a:xfrm>
          <a:prstGeom prst="rect">
            <a:avLst/>
          </a:prstGeom>
          <a:noFill/>
          <a:ln/>
        </p:spPr>
        <p:txBody>
          <a:bodyPr wrap="square" lIns="0" tIns="0" rIns="0" bIns="0" rtlCol="0" anchor="t"/>
          <a:lstStyle/>
          <a:p>
            <a:pPr indent="0" marL="0">
              <a:lnSpc>
                <a:spcPts val="2650"/>
              </a:lnSpc>
              <a:buNone/>
            </a:pPr>
            <a:r>
              <a:rPr lang="en-US" sz="1650" dirty="0">
                <a:solidFill>
                  <a:srgbClr val="2C3249"/>
                </a:solidFill>
                <a:latin typeface="Martel Sans" pitchFamily="34" charset="0"/>
                <a:ea typeface="Martel Sans" pitchFamily="34" charset="-122"/>
                <a:cs typeface="Martel Sans" pitchFamily="34" charset="-120"/>
              </a:rPr>
              <a:t>Güncel bir antivirüs yazılımı kullanmak, güvenlik açıklarını hızla yamamak ve şüpheli içerikten kaçınmak, sanal alanda güvenliğinizi sağlamak için kritik öneme sahiptir. Bu sayede, kötücül yazılımlardan, kimlik avı saldırılarından ve diğer tehditlere karşı korunabilirsiniz.</a:t>
            </a:r>
            <a:endParaRPr lang="en-US" sz="1650" dirty="0"/>
          </a:p>
        </p:txBody>
      </p:sp>
      <p:sp>
        <p:nvSpPr>
          <p:cNvPr id="9" name="Text 7"/>
          <p:cNvSpPr/>
          <p:nvPr/>
        </p:nvSpPr>
        <p:spPr>
          <a:xfrm>
            <a:off x="11012567" y="2298263"/>
            <a:ext cx="2768322" cy="333970"/>
          </a:xfrm>
          <a:prstGeom prst="rect">
            <a:avLst/>
          </a:prstGeom>
          <a:noFill/>
          <a:ln/>
        </p:spPr>
        <p:txBody>
          <a:bodyPr wrap="none" lIns="0" tIns="0" rIns="0" bIns="0" rtlCol="0" anchor="t"/>
          <a:lstStyle/>
          <a:p>
            <a:pPr indent="0" marL="0">
              <a:lnSpc>
                <a:spcPts val="2600"/>
              </a:lnSpc>
              <a:buNone/>
            </a:pPr>
            <a:r>
              <a:rPr lang="en-US" sz="2100" dirty="0">
                <a:solidFill>
                  <a:srgbClr val="272D45"/>
                </a:solidFill>
                <a:latin typeface="Kanit Light" pitchFamily="34" charset="0"/>
                <a:ea typeface="Kanit Light" pitchFamily="34" charset="-122"/>
                <a:cs typeface="Kanit Light" pitchFamily="34" charset="-120"/>
              </a:rPr>
              <a:t>Dijital Ayak İzi Yönetimi</a:t>
            </a:r>
            <a:endParaRPr lang="en-US" sz="2100" dirty="0"/>
          </a:p>
        </p:txBody>
      </p:sp>
      <p:sp>
        <p:nvSpPr>
          <p:cNvPr id="10" name="Text 8"/>
          <p:cNvSpPr/>
          <p:nvPr/>
        </p:nvSpPr>
        <p:spPr>
          <a:xfrm>
            <a:off x="11012567" y="2845951"/>
            <a:ext cx="2892385" cy="2735580"/>
          </a:xfrm>
          <a:prstGeom prst="rect">
            <a:avLst/>
          </a:prstGeom>
          <a:noFill/>
          <a:ln/>
        </p:spPr>
        <p:txBody>
          <a:bodyPr wrap="square" lIns="0" tIns="0" rIns="0" bIns="0" rtlCol="0" anchor="t"/>
          <a:lstStyle/>
          <a:p>
            <a:pPr indent="0" marL="0">
              <a:lnSpc>
                <a:spcPts val="2650"/>
              </a:lnSpc>
              <a:buNone/>
            </a:pPr>
            <a:r>
              <a:rPr lang="en-US" sz="1650" dirty="0">
                <a:solidFill>
                  <a:srgbClr val="2C3249"/>
                </a:solidFill>
                <a:latin typeface="Martel Sans" pitchFamily="34" charset="0"/>
                <a:ea typeface="Martel Sans" pitchFamily="34" charset="-122"/>
                <a:cs typeface="Martel Sans" pitchFamily="34" charset="-120"/>
              </a:rPr>
              <a:t>Çevrimiçi aktivitelerinizin, paylaşımlarınızın ve etkileşimlerinizin izlerini kontrol etmek, sanal alanda güvenliğinizi artırır. Gizlilik ayarlarını düzenli olarak gözden geçirin ve dijital ayak izinizi en aza indirin.</a:t>
            </a:r>
            <a:endParaRPr lang="en-US" sz="16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756642" y="697111"/>
            <a:ext cx="5405318" cy="675680"/>
          </a:xfrm>
          <a:prstGeom prst="rect">
            <a:avLst/>
          </a:prstGeom>
          <a:noFill/>
          <a:ln/>
        </p:spPr>
        <p:txBody>
          <a:bodyPr wrap="none" lIns="0" tIns="0" rIns="0" bIns="0" rtlCol="0" anchor="t"/>
          <a:lstStyle/>
          <a:p>
            <a:pPr indent="0" marL="0">
              <a:lnSpc>
                <a:spcPts val="5300"/>
              </a:lnSpc>
              <a:buNone/>
            </a:pPr>
            <a:r>
              <a:rPr lang="en-US" sz="4250" dirty="0">
                <a:solidFill>
                  <a:srgbClr val="272D45"/>
                </a:solidFill>
                <a:latin typeface="Kanit Light" pitchFamily="34" charset="0"/>
                <a:ea typeface="Kanit Light" pitchFamily="34" charset="-122"/>
                <a:cs typeface="Kanit Light" pitchFamily="34" charset="-120"/>
              </a:rPr>
              <a:t>Dijital Vatandaşlık</a:t>
            </a:r>
            <a:endParaRPr lang="en-US" sz="4250" dirty="0"/>
          </a:p>
        </p:txBody>
      </p:sp>
      <p:pic>
        <p:nvPicPr>
          <p:cNvPr id="3" name="Image 0" descr="preencoded.png">    </p:cNvPr>
          <p:cNvPicPr>
            <a:picLocks noChangeAspect="1"/>
          </p:cNvPicPr>
          <p:nvPr/>
        </p:nvPicPr>
        <p:blipFill>
          <a:blip r:embed="rId1"/>
          <a:stretch>
            <a:fillRect/>
          </a:stretch>
        </p:blipFill>
        <p:spPr>
          <a:xfrm>
            <a:off x="756642" y="1805107"/>
            <a:ext cx="4156234" cy="2568654"/>
          </a:xfrm>
          <a:prstGeom prst="rect">
            <a:avLst/>
          </a:prstGeom>
        </p:spPr>
      </p:pic>
      <p:sp>
        <p:nvSpPr>
          <p:cNvPr id="4" name="Text 1"/>
          <p:cNvSpPr/>
          <p:nvPr/>
        </p:nvSpPr>
        <p:spPr>
          <a:xfrm>
            <a:off x="756642" y="4643914"/>
            <a:ext cx="2702600" cy="337780"/>
          </a:xfrm>
          <a:prstGeom prst="rect">
            <a:avLst/>
          </a:prstGeom>
          <a:noFill/>
          <a:ln/>
        </p:spPr>
        <p:txBody>
          <a:bodyPr wrap="none" lIns="0" tIns="0" rIns="0" bIns="0" rtlCol="0" anchor="t"/>
          <a:lstStyle/>
          <a:p>
            <a:pPr algn="l" indent="0" marL="0">
              <a:lnSpc>
                <a:spcPts val="2650"/>
              </a:lnSpc>
              <a:buNone/>
            </a:pPr>
            <a:r>
              <a:rPr lang="en-US" sz="2100" dirty="0">
                <a:solidFill>
                  <a:srgbClr val="2C3249"/>
                </a:solidFill>
                <a:latin typeface="Kanit Light" pitchFamily="34" charset="0"/>
                <a:ea typeface="Kanit Light" pitchFamily="34" charset="-122"/>
                <a:cs typeface="Kanit Light" pitchFamily="34" charset="-120"/>
              </a:rPr>
              <a:t>Çevrimiçi Katılım</a:t>
            </a:r>
            <a:endParaRPr lang="en-US" sz="2100" dirty="0"/>
          </a:p>
        </p:txBody>
      </p:sp>
      <p:sp>
        <p:nvSpPr>
          <p:cNvPr id="5" name="Text 2"/>
          <p:cNvSpPr/>
          <p:nvPr/>
        </p:nvSpPr>
        <p:spPr>
          <a:xfrm>
            <a:off x="756642" y="5111353"/>
            <a:ext cx="4156234" cy="2075259"/>
          </a:xfrm>
          <a:prstGeom prst="rect">
            <a:avLst/>
          </a:prstGeom>
          <a:noFill/>
          <a:ln/>
        </p:spPr>
        <p:txBody>
          <a:bodyPr wrap="square" lIns="0" tIns="0" rIns="0" bIns="0" rtlCol="0" anchor="t"/>
          <a:lstStyle/>
          <a:p>
            <a:pPr algn="l" indent="0" marL="0">
              <a:lnSpc>
                <a:spcPts val="2700"/>
              </a:lnSpc>
              <a:buNone/>
            </a:pPr>
            <a:r>
              <a:rPr lang="en-US" sz="1700" dirty="0">
                <a:solidFill>
                  <a:srgbClr val="2C3249"/>
                </a:solidFill>
                <a:latin typeface="Martel Sans" pitchFamily="34" charset="0"/>
                <a:ea typeface="Martel Sans" pitchFamily="34" charset="-122"/>
                <a:cs typeface="Martel Sans" pitchFamily="34" charset="-120"/>
              </a:rPr>
              <a:t>Dijital vatandaşlık, bireylerin çevrimiçi dünyada sorumluluk sahibi, etkin ve katılımcı birer birey olmasını ifade eder. Öğrenciler, çevrimiçi toplum içindeki haklarını ve sorumluluklarını anlamalı ve bu doğrultuda hareket etmelidir.</a:t>
            </a:r>
            <a:endParaRPr lang="en-US" sz="1700" dirty="0"/>
          </a:p>
        </p:txBody>
      </p:sp>
      <p:pic>
        <p:nvPicPr>
          <p:cNvPr id="6" name="Image 1" descr="preencoded.png">    </p:cNvPr>
          <p:cNvPicPr>
            <a:picLocks noChangeAspect="1"/>
          </p:cNvPicPr>
          <p:nvPr/>
        </p:nvPicPr>
        <p:blipFill>
          <a:blip r:embed="rId2"/>
          <a:stretch>
            <a:fillRect/>
          </a:stretch>
        </p:blipFill>
        <p:spPr>
          <a:xfrm>
            <a:off x="5237083" y="1805107"/>
            <a:ext cx="4156234" cy="2568654"/>
          </a:xfrm>
          <a:prstGeom prst="rect">
            <a:avLst/>
          </a:prstGeom>
        </p:spPr>
      </p:pic>
      <p:sp>
        <p:nvSpPr>
          <p:cNvPr id="7" name="Text 3"/>
          <p:cNvSpPr/>
          <p:nvPr/>
        </p:nvSpPr>
        <p:spPr>
          <a:xfrm>
            <a:off x="5237083" y="4643914"/>
            <a:ext cx="2702600" cy="337780"/>
          </a:xfrm>
          <a:prstGeom prst="rect">
            <a:avLst/>
          </a:prstGeom>
          <a:noFill/>
          <a:ln/>
        </p:spPr>
        <p:txBody>
          <a:bodyPr wrap="none" lIns="0" tIns="0" rIns="0" bIns="0" rtlCol="0" anchor="t"/>
          <a:lstStyle/>
          <a:p>
            <a:pPr algn="l" indent="0" marL="0">
              <a:lnSpc>
                <a:spcPts val="2650"/>
              </a:lnSpc>
              <a:buNone/>
            </a:pPr>
            <a:r>
              <a:rPr lang="en-US" sz="2100" dirty="0">
                <a:solidFill>
                  <a:srgbClr val="2C3249"/>
                </a:solidFill>
                <a:latin typeface="Kanit Light" pitchFamily="34" charset="0"/>
                <a:ea typeface="Kanit Light" pitchFamily="34" charset="-122"/>
                <a:cs typeface="Kanit Light" pitchFamily="34" charset="-120"/>
              </a:rPr>
              <a:t>Dijital Beceriler</a:t>
            </a:r>
            <a:endParaRPr lang="en-US" sz="2100" dirty="0"/>
          </a:p>
        </p:txBody>
      </p:sp>
      <p:sp>
        <p:nvSpPr>
          <p:cNvPr id="8" name="Text 4"/>
          <p:cNvSpPr/>
          <p:nvPr/>
        </p:nvSpPr>
        <p:spPr>
          <a:xfrm>
            <a:off x="5237083" y="5111353"/>
            <a:ext cx="4156234" cy="2421136"/>
          </a:xfrm>
          <a:prstGeom prst="rect">
            <a:avLst/>
          </a:prstGeom>
          <a:noFill/>
          <a:ln/>
        </p:spPr>
        <p:txBody>
          <a:bodyPr wrap="square" lIns="0" tIns="0" rIns="0" bIns="0" rtlCol="0" anchor="t"/>
          <a:lstStyle/>
          <a:p>
            <a:pPr algn="l" indent="0" marL="0">
              <a:lnSpc>
                <a:spcPts val="2700"/>
              </a:lnSpc>
              <a:buNone/>
            </a:pPr>
            <a:r>
              <a:rPr lang="en-US" sz="1700" dirty="0">
                <a:solidFill>
                  <a:srgbClr val="2C3249"/>
                </a:solidFill>
                <a:latin typeface="Martel Sans" pitchFamily="34" charset="0"/>
                <a:ea typeface="Martel Sans" pitchFamily="34" charset="-122"/>
                <a:cs typeface="Martel Sans" pitchFamily="34" charset="-120"/>
              </a:rPr>
              <a:t>Dijital vatandaşlık, öğrencilerin çevrimiçi ortamlarda güvenli, etik ve sorumlu bir şekilde hareket edebilmeleri için gerekli dijital becerileri kazanmalarını kapsar. Bu beceriler arasında dijital iletişim, işbirliği ve dijital okuryazarlık yer alır.</a:t>
            </a:r>
            <a:endParaRPr lang="en-US" sz="1700" dirty="0"/>
          </a:p>
        </p:txBody>
      </p:sp>
      <p:pic>
        <p:nvPicPr>
          <p:cNvPr id="9" name="Image 2" descr="preencoded.png">    </p:cNvPr>
          <p:cNvPicPr>
            <a:picLocks noChangeAspect="1"/>
          </p:cNvPicPr>
          <p:nvPr/>
        </p:nvPicPr>
        <p:blipFill>
          <a:blip r:embed="rId3"/>
          <a:stretch>
            <a:fillRect/>
          </a:stretch>
        </p:blipFill>
        <p:spPr>
          <a:xfrm>
            <a:off x="9717524" y="1805107"/>
            <a:ext cx="4156234" cy="2568654"/>
          </a:xfrm>
          <a:prstGeom prst="rect">
            <a:avLst/>
          </a:prstGeom>
        </p:spPr>
      </p:pic>
      <p:sp>
        <p:nvSpPr>
          <p:cNvPr id="10" name="Text 5"/>
          <p:cNvSpPr/>
          <p:nvPr/>
        </p:nvSpPr>
        <p:spPr>
          <a:xfrm>
            <a:off x="9717524" y="4643914"/>
            <a:ext cx="2702600" cy="337780"/>
          </a:xfrm>
          <a:prstGeom prst="rect">
            <a:avLst/>
          </a:prstGeom>
          <a:noFill/>
          <a:ln/>
        </p:spPr>
        <p:txBody>
          <a:bodyPr wrap="none" lIns="0" tIns="0" rIns="0" bIns="0" rtlCol="0" anchor="t"/>
          <a:lstStyle/>
          <a:p>
            <a:pPr algn="l" indent="0" marL="0">
              <a:lnSpc>
                <a:spcPts val="2650"/>
              </a:lnSpc>
              <a:buNone/>
            </a:pPr>
            <a:r>
              <a:rPr lang="en-US" sz="2100" dirty="0">
                <a:solidFill>
                  <a:srgbClr val="2C3249"/>
                </a:solidFill>
                <a:latin typeface="Kanit Light" pitchFamily="34" charset="0"/>
                <a:ea typeface="Kanit Light" pitchFamily="34" charset="-122"/>
                <a:cs typeface="Kanit Light" pitchFamily="34" charset="-120"/>
              </a:rPr>
              <a:t>Dijital Uyum</a:t>
            </a:r>
            <a:endParaRPr lang="en-US" sz="2100" dirty="0"/>
          </a:p>
        </p:txBody>
      </p:sp>
      <p:sp>
        <p:nvSpPr>
          <p:cNvPr id="11" name="Text 6"/>
          <p:cNvSpPr/>
          <p:nvPr/>
        </p:nvSpPr>
        <p:spPr>
          <a:xfrm>
            <a:off x="9717524" y="5111353"/>
            <a:ext cx="4156234" cy="2421136"/>
          </a:xfrm>
          <a:prstGeom prst="rect">
            <a:avLst/>
          </a:prstGeom>
          <a:noFill/>
          <a:ln/>
        </p:spPr>
        <p:txBody>
          <a:bodyPr wrap="square" lIns="0" tIns="0" rIns="0" bIns="0" rtlCol="0" anchor="t"/>
          <a:lstStyle/>
          <a:p>
            <a:pPr algn="l" indent="0" marL="0">
              <a:lnSpc>
                <a:spcPts val="2700"/>
              </a:lnSpc>
              <a:buNone/>
            </a:pPr>
            <a:r>
              <a:rPr lang="en-US" sz="1700" dirty="0">
                <a:solidFill>
                  <a:srgbClr val="2C3249"/>
                </a:solidFill>
                <a:latin typeface="Martel Sans" pitchFamily="34" charset="0"/>
                <a:ea typeface="Martel Sans" pitchFamily="34" charset="-122"/>
                <a:cs typeface="Martel Sans" pitchFamily="34" charset="-120"/>
              </a:rPr>
              <a:t>Okullar, öğrencilerin dijital vatandaşlık becerilerini geliştirmeleri ve çevrimiçi ortamlarda sorumlu bir şekilde hareket etmeleri için rehberlik etmelidir. Öğretmenler, öğrencilere dijital vatandaşlık konusunda farkındalık kazandırmalı ve onları desteklemelidir.</a:t>
            </a:r>
            <a:endParaRPr lang="en-US" sz="17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5486400" cy="8231862"/>
          </a:xfrm>
          <a:prstGeom prst="rect">
            <a:avLst/>
          </a:prstGeom>
        </p:spPr>
      </p:pic>
      <p:sp>
        <p:nvSpPr>
          <p:cNvPr id="3" name="Text 0"/>
          <p:cNvSpPr/>
          <p:nvPr/>
        </p:nvSpPr>
        <p:spPr>
          <a:xfrm>
            <a:off x="6267212" y="613529"/>
            <a:ext cx="6554033" cy="697230"/>
          </a:xfrm>
          <a:prstGeom prst="rect">
            <a:avLst/>
          </a:prstGeom>
          <a:noFill/>
          <a:ln/>
        </p:spPr>
        <p:txBody>
          <a:bodyPr wrap="none" lIns="0" tIns="0" rIns="0" bIns="0" rtlCol="0" anchor="t"/>
          <a:lstStyle/>
          <a:p>
            <a:pPr indent="0" marL="0">
              <a:lnSpc>
                <a:spcPts val="5450"/>
              </a:lnSpc>
              <a:buNone/>
            </a:pPr>
            <a:r>
              <a:rPr lang="en-US" sz="4350" dirty="0">
                <a:solidFill>
                  <a:srgbClr val="272D45"/>
                </a:solidFill>
                <a:latin typeface="Kanit Light" pitchFamily="34" charset="0"/>
                <a:ea typeface="Kanit Light" pitchFamily="34" charset="-122"/>
                <a:cs typeface="Kanit Light" pitchFamily="34" charset="-120"/>
              </a:rPr>
              <a:t>Dijital Ayak İzinin Yönetimi</a:t>
            </a:r>
            <a:endParaRPr lang="en-US" sz="4350" dirty="0"/>
          </a:p>
        </p:txBody>
      </p:sp>
      <p:sp>
        <p:nvSpPr>
          <p:cNvPr id="4" name="Shape 1"/>
          <p:cNvSpPr/>
          <p:nvPr/>
        </p:nvSpPr>
        <p:spPr>
          <a:xfrm>
            <a:off x="6267212" y="1896308"/>
            <a:ext cx="390406" cy="390406"/>
          </a:xfrm>
          <a:prstGeom prst="roundRect">
            <a:avLst>
              <a:gd name="adj" fmla="val 24002"/>
            </a:avLst>
          </a:prstGeom>
          <a:solidFill>
            <a:srgbClr val="DFECE9"/>
          </a:solidFill>
          <a:ln w="7620">
            <a:solidFill>
              <a:srgbClr val="C5D2CF"/>
            </a:solidFill>
            <a:prstDash val="solid"/>
          </a:ln>
        </p:spPr>
      </p:sp>
      <p:sp>
        <p:nvSpPr>
          <p:cNvPr id="5" name="Text 2"/>
          <p:cNvSpPr/>
          <p:nvPr/>
        </p:nvSpPr>
        <p:spPr>
          <a:xfrm>
            <a:off x="6880622" y="1896308"/>
            <a:ext cx="2788801" cy="348496"/>
          </a:xfrm>
          <a:prstGeom prst="rect">
            <a:avLst/>
          </a:prstGeom>
          <a:noFill/>
          <a:ln/>
        </p:spPr>
        <p:txBody>
          <a:bodyPr wrap="none" lIns="0" tIns="0" rIns="0" bIns="0" rtlCol="0" anchor="t"/>
          <a:lstStyle/>
          <a:p>
            <a:pPr indent="0" marL="0">
              <a:lnSpc>
                <a:spcPts val="2700"/>
              </a:lnSpc>
              <a:buNone/>
            </a:pPr>
            <a:r>
              <a:rPr lang="en-US" sz="2150" dirty="0">
                <a:solidFill>
                  <a:srgbClr val="2C3249"/>
                </a:solidFill>
                <a:latin typeface="Kanit Light" pitchFamily="34" charset="0"/>
                <a:ea typeface="Kanit Light" pitchFamily="34" charset="-122"/>
                <a:cs typeface="Kanit Light" pitchFamily="34" charset="-120"/>
              </a:rPr>
              <a:t>Farkındalık Geliştirme</a:t>
            </a:r>
            <a:endParaRPr lang="en-US" sz="2150" dirty="0"/>
          </a:p>
        </p:txBody>
      </p:sp>
      <p:sp>
        <p:nvSpPr>
          <p:cNvPr id="6" name="Text 3"/>
          <p:cNvSpPr/>
          <p:nvPr/>
        </p:nvSpPr>
        <p:spPr>
          <a:xfrm>
            <a:off x="6880622" y="2378631"/>
            <a:ext cx="3066336" cy="2855595"/>
          </a:xfrm>
          <a:prstGeom prst="rect">
            <a:avLst/>
          </a:prstGeom>
          <a:noFill/>
          <a:ln/>
        </p:spPr>
        <p:txBody>
          <a:bodyPr wrap="square" lIns="0" tIns="0" rIns="0" bIns="0" rtlCol="0" anchor="t"/>
          <a:lstStyle/>
          <a:p>
            <a:pPr indent="0" marL="0">
              <a:lnSpc>
                <a:spcPts val="2800"/>
              </a:lnSpc>
              <a:buNone/>
            </a:pPr>
            <a:r>
              <a:rPr lang="en-US" sz="1750" dirty="0">
                <a:solidFill>
                  <a:srgbClr val="2C3249"/>
                </a:solidFill>
                <a:latin typeface="Martel Sans" pitchFamily="34" charset="0"/>
                <a:ea typeface="Martel Sans" pitchFamily="34" charset="-122"/>
                <a:cs typeface="Martel Sans" pitchFamily="34" charset="-120"/>
              </a:rPr>
              <a:t>Dijital ayak izinin ne olduğu, verilerin nasıl toplandığı ve kullanıldığı konusunda öğrencilerin farkındalığını artırmak önemlidir. Bu sayede öğrenciler, çevrimiçi etkinliklerinin sonuçlarını daha iyi anlayabilirler.</a:t>
            </a:r>
            <a:endParaRPr lang="en-US" sz="1750" dirty="0"/>
          </a:p>
        </p:txBody>
      </p:sp>
      <p:sp>
        <p:nvSpPr>
          <p:cNvPr id="7" name="Shape 4"/>
          <p:cNvSpPr/>
          <p:nvPr/>
        </p:nvSpPr>
        <p:spPr>
          <a:xfrm>
            <a:off x="10169962" y="1896308"/>
            <a:ext cx="390406" cy="390406"/>
          </a:xfrm>
          <a:prstGeom prst="roundRect">
            <a:avLst>
              <a:gd name="adj" fmla="val 24002"/>
            </a:avLst>
          </a:prstGeom>
          <a:solidFill>
            <a:srgbClr val="DFECE9"/>
          </a:solidFill>
          <a:ln w="7620">
            <a:solidFill>
              <a:srgbClr val="C5D2CF"/>
            </a:solidFill>
            <a:prstDash val="solid"/>
          </a:ln>
        </p:spPr>
      </p:sp>
      <p:sp>
        <p:nvSpPr>
          <p:cNvPr id="8" name="Text 5"/>
          <p:cNvSpPr/>
          <p:nvPr/>
        </p:nvSpPr>
        <p:spPr>
          <a:xfrm>
            <a:off x="10783372" y="1896308"/>
            <a:ext cx="2788801" cy="348496"/>
          </a:xfrm>
          <a:prstGeom prst="rect">
            <a:avLst/>
          </a:prstGeom>
          <a:noFill/>
          <a:ln/>
        </p:spPr>
        <p:txBody>
          <a:bodyPr wrap="none" lIns="0" tIns="0" rIns="0" bIns="0" rtlCol="0" anchor="t"/>
          <a:lstStyle/>
          <a:p>
            <a:pPr indent="0" marL="0">
              <a:lnSpc>
                <a:spcPts val="2700"/>
              </a:lnSpc>
              <a:buNone/>
            </a:pPr>
            <a:r>
              <a:rPr lang="en-US" sz="2150" dirty="0">
                <a:solidFill>
                  <a:srgbClr val="2C3249"/>
                </a:solidFill>
                <a:latin typeface="Kanit Light" pitchFamily="34" charset="0"/>
                <a:ea typeface="Kanit Light" pitchFamily="34" charset="-122"/>
                <a:cs typeface="Kanit Light" pitchFamily="34" charset="-120"/>
              </a:rPr>
              <a:t>Kişisel Veri Koruması</a:t>
            </a:r>
            <a:endParaRPr lang="en-US" sz="2150" dirty="0"/>
          </a:p>
        </p:txBody>
      </p:sp>
      <p:sp>
        <p:nvSpPr>
          <p:cNvPr id="9" name="Text 6"/>
          <p:cNvSpPr/>
          <p:nvPr/>
        </p:nvSpPr>
        <p:spPr>
          <a:xfrm>
            <a:off x="10783372" y="2378631"/>
            <a:ext cx="3066336" cy="3212544"/>
          </a:xfrm>
          <a:prstGeom prst="rect">
            <a:avLst/>
          </a:prstGeom>
          <a:noFill/>
          <a:ln/>
        </p:spPr>
        <p:txBody>
          <a:bodyPr wrap="square" lIns="0" tIns="0" rIns="0" bIns="0" rtlCol="0" anchor="t"/>
          <a:lstStyle/>
          <a:p>
            <a:pPr indent="0" marL="0">
              <a:lnSpc>
                <a:spcPts val="2800"/>
              </a:lnSpc>
              <a:buNone/>
            </a:pPr>
            <a:r>
              <a:rPr lang="en-US" sz="1750" dirty="0">
                <a:solidFill>
                  <a:srgbClr val="2C3249"/>
                </a:solidFill>
                <a:latin typeface="Martel Sans" pitchFamily="34" charset="0"/>
                <a:ea typeface="Martel Sans" pitchFamily="34" charset="-122"/>
                <a:cs typeface="Martel Sans" pitchFamily="34" charset="-120"/>
              </a:rPr>
              <a:t>Öğrenciler, kişisel bilgilerini nasıl koruyacakları ve paylaşacakları konusunda eğitilmelidir. Gizlilik ayarlarını kontrol etme, kimlik hırsızlığına karşı dikkatli olma ve güvenli şifre kullanma gibi konular üzerinde durulmalıdır.</a:t>
            </a:r>
            <a:endParaRPr lang="en-US" sz="1750" dirty="0"/>
          </a:p>
        </p:txBody>
      </p:sp>
      <p:sp>
        <p:nvSpPr>
          <p:cNvPr id="10" name="Shape 7"/>
          <p:cNvSpPr/>
          <p:nvPr/>
        </p:nvSpPr>
        <p:spPr>
          <a:xfrm>
            <a:off x="6267212" y="6065163"/>
            <a:ext cx="390406" cy="390406"/>
          </a:xfrm>
          <a:prstGeom prst="roundRect">
            <a:avLst>
              <a:gd name="adj" fmla="val 24002"/>
            </a:avLst>
          </a:prstGeom>
          <a:solidFill>
            <a:srgbClr val="DFECE9"/>
          </a:solidFill>
          <a:ln w="7620">
            <a:solidFill>
              <a:srgbClr val="C5D2CF"/>
            </a:solidFill>
            <a:prstDash val="solid"/>
          </a:ln>
        </p:spPr>
      </p:sp>
      <p:sp>
        <p:nvSpPr>
          <p:cNvPr id="11" name="Text 8"/>
          <p:cNvSpPr/>
          <p:nvPr/>
        </p:nvSpPr>
        <p:spPr>
          <a:xfrm>
            <a:off x="6880622" y="6065163"/>
            <a:ext cx="2788801" cy="348496"/>
          </a:xfrm>
          <a:prstGeom prst="rect">
            <a:avLst/>
          </a:prstGeom>
          <a:noFill/>
          <a:ln/>
        </p:spPr>
        <p:txBody>
          <a:bodyPr wrap="none" lIns="0" tIns="0" rIns="0" bIns="0" rtlCol="0" anchor="t"/>
          <a:lstStyle/>
          <a:p>
            <a:pPr indent="0" marL="0">
              <a:lnSpc>
                <a:spcPts val="2700"/>
              </a:lnSpc>
              <a:buNone/>
            </a:pPr>
            <a:r>
              <a:rPr lang="en-US" sz="2150" dirty="0">
                <a:solidFill>
                  <a:srgbClr val="2C3249"/>
                </a:solidFill>
                <a:latin typeface="Kanit Light" pitchFamily="34" charset="0"/>
                <a:ea typeface="Kanit Light" pitchFamily="34" charset="-122"/>
                <a:cs typeface="Kanit Light" pitchFamily="34" charset="-120"/>
              </a:rPr>
              <a:t>İzinin Farkında Olma</a:t>
            </a:r>
            <a:endParaRPr lang="en-US" sz="2150" dirty="0"/>
          </a:p>
        </p:txBody>
      </p:sp>
      <p:sp>
        <p:nvSpPr>
          <p:cNvPr id="12" name="Text 9"/>
          <p:cNvSpPr/>
          <p:nvPr/>
        </p:nvSpPr>
        <p:spPr>
          <a:xfrm>
            <a:off x="6880622" y="6547485"/>
            <a:ext cx="6968966" cy="1070848"/>
          </a:xfrm>
          <a:prstGeom prst="rect">
            <a:avLst/>
          </a:prstGeom>
          <a:noFill/>
          <a:ln/>
        </p:spPr>
        <p:txBody>
          <a:bodyPr wrap="square" lIns="0" tIns="0" rIns="0" bIns="0" rtlCol="0" anchor="t"/>
          <a:lstStyle/>
          <a:p>
            <a:pPr indent="0" marL="0">
              <a:lnSpc>
                <a:spcPts val="2800"/>
              </a:lnSpc>
              <a:buNone/>
            </a:pPr>
            <a:r>
              <a:rPr lang="en-US" sz="1750" dirty="0">
                <a:solidFill>
                  <a:srgbClr val="2C3249"/>
                </a:solidFill>
                <a:latin typeface="Martel Sans" pitchFamily="34" charset="0"/>
                <a:ea typeface="Martel Sans" pitchFamily="34" charset="-122"/>
                <a:cs typeface="Martel Sans" pitchFamily="34" charset="-120"/>
              </a:rPr>
              <a:t>Öğrenciler, çevrimiçi davranışlarının dijital ayak izinde nasıl yer aldığını anlamalıdır. Bu, gelecekteki kariyer ve imaj üzerindeki etkilerini kavramaları için önemlidir.</a:t>
            </a:r>
            <a:endParaRPr lang="en-US" sz="17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9144000" y="0"/>
            <a:ext cx="5486400" cy="8229600"/>
          </a:xfrm>
          <a:prstGeom prst="rect">
            <a:avLst/>
          </a:prstGeom>
        </p:spPr>
      </p:pic>
      <p:sp>
        <p:nvSpPr>
          <p:cNvPr id="3" name="Text 0"/>
          <p:cNvSpPr/>
          <p:nvPr/>
        </p:nvSpPr>
        <p:spPr>
          <a:xfrm>
            <a:off x="719257" y="1217771"/>
            <a:ext cx="6658213" cy="642104"/>
          </a:xfrm>
          <a:prstGeom prst="rect">
            <a:avLst/>
          </a:prstGeom>
          <a:noFill/>
          <a:ln/>
        </p:spPr>
        <p:txBody>
          <a:bodyPr wrap="none" lIns="0" tIns="0" rIns="0" bIns="0" rtlCol="0" anchor="t"/>
          <a:lstStyle/>
          <a:p>
            <a:pPr indent="0" marL="0">
              <a:lnSpc>
                <a:spcPts val="5050"/>
              </a:lnSpc>
              <a:buNone/>
            </a:pPr>
            <a:r>
              <a:rPr lang="en-US" sz="4000" dirty="0">
                <a:solidFill>
                  <a:srgbClr val="272D45"/>
                </a:solidFill>
                <a:latin typeface="Kanit Light" pitchFamily="34" charset="0"/>
                <a:ea typeface="Kanit Light" pitchFamily="34" charset="-122"/>
                <a:cs typeface="Kanit Light" pitchFamily="34" charset="-120"/>
              </a:rPr>
              <a:t>Sosyal Medya Kullanım Bilinci</a:t>
            </a:r>
            <a:endParaRPr lang="en-US" sz="4000" dirty="0"/>
          </a:p>
        </p:txBody>
      </p:sp>
      <p:sp>
        <p:nvSpPr>
          <p:cNvPr id="4" name="Shape 1"/>
          <p:cNvSpPr/>
          <p:nvPr/>
        </p:nvSpPr>
        <p:spPr>
          <a:xfrm>
            <a:off x="719257" y="2399228"/>
            <a:ext cx="359569" cy="359569"/>
          </a:xfrm>
          <a:prstGeom prst="roundRect">
            <a:avLst>
              <a:gd name="adj" fmla="val 24006"/>
            </a:avLst>
          </a:prstGeom>
          <a:solidFill>
            <a:srgbClr val="DFECE9"/>
          </a:solidFill>
          <a:ln w="7620">
            <a:solidFill>
              <a:srgbClr val="C5D2CF"/>
            </a:solidFill>
            <a:prstDash val="solid"/>
          </a:ln>
        </p:spPr>
      </p:sp>
      <p:sp>
        <p:nvSpPr>
          <p:cNvPr id="5" name="Text 2"/>
          <p:cNvSpPr/>
          <p:nvPr/>
        </p:nvSpPr>
        <p:spPr>
          <a:xfrm>
            <a:off x="1284327" y="2399228"/>
            <a:ext cx="3035856" cy="321112"/>
          </a:xfrm>
          <a:prstGeom prst="rect">
            <a:avLst/>
          </a:prstGeom>
          <a:noFill/>
          <a:ln/>
        </p:spPr>
        <p:txBody>
          <a:bodyPr wrap="none" lIns="0" tIns="0" rIns="0" bIns="0" rtlCol="0" anchor="t"/>
          <a:lstStyle/>
          <a:p>
            <a:pPr indent="0" marL="0">
              <a:lnSpc>
                <a:spcPts val="2500"/>
              </a:lnSpc>
              <a:buNone/>
            </a:pPr>
            <a:r>
              <a:rPr lang="en-US" sz="2000" dirty="0">
                <a:solidFill>
                  <a:srgbClr val="2C3249"/>
                </a:solidFill>
                <a:latin typeface="Kanit Light" pitchFamily="34" charset="0"/>
                <a:ea typeface="Kanit Light" pitchFamily="34" charset="-122"/>
                <a:cs typeface="Kanit Light" pitchFamily="34" charset="-120"/>
              </a:rPr>
              <a:t>Kişisel Bilgilerin Korunması</a:t>
            </a:r>
            <a:endParaRPr lang="en-US" sz="2000" dirty="0"/>
          </a:p>
        </p:txBody>
      </p:sp>
      <p:sp>
        <p:nvSpPr>
          <p:cNvPr id="6" name="Text 3"/>
          <p:cNvSpPr/>
          <p:nvPr/>
        </p:nvSpPr>
        <p:spPr>
          <a:xfrm>
            <a:off x="1284327" y="2843570"/>
            <a:ext cx="3184922" cy="2301121"/>
          </a:xfrm>
          <a:prstGeom prst="rect">
            <a:avLst/>
          </a:prstGeom>
          <a:noFill/>
          <a:ln/>
        </p:spPr>
        <p:txBody>
          <a:bodyPr wrap="square" lIns="0" tIns="0" rIns="0" bIns="0" rtlCol="0" anchor="t"/>
          <a:lstStyle/>
          <a:p>
            <a:pPr indent="0" marL="0">
              <a:lnSpc>
                <a:spcPts val="2550"/>
              </a:lnSpc>
              <a:buNone/>
            </a:pPr>
            <a:r>
              <a:rPr lang="en-US" sz="1600" dirty="0">
                <a:solidFill>
                  <a:srgbClr val="2C3249"/>
                </a:solidFill>
                <a:latin typeface="Martel Sans" pitchFamily="34" charset="0"/>
                <a:ea typeface="Martel Sans" pitchFamily="34" charset="-122"/>
                <a:cs typeface="Martel Sans" pitchFamily="34" charset="-120"/>
              </a:rPr>
              <a:t>Sosyal medya hesaplarımızdaki kişisel bilgilerimizin güvenliği oldukça önemlidir. Bilgilerimizi korumak ve yanlış kullanımları önlemek için güçlü şifreler kullanmalı ve gizlilik ayarlarını düzenli olarak kontrol etmeliyiz.</a:t>
            </a:r>
            <a:endParaRPr lang="en-US" sz="1600" dirty="0"/>
          </a:p>
        </p:txBody>
      </p:sp>
      <p:sp>
        <p:nvSpPr>
          <p:cNvPr id="7" name="Shape 4"/>
          <p:cNvSpPr/>
          <p:nvPr/>
        </p:nvSpPr>
        <p:spPr>
          <a:xfrm>
            <a:off x="4674751" y="2399228"/>
            <a:ext cx="359569" cy="359569"/>
          </a:xfrm>
          <a:prstGeom prst="roundRect">
            <a:avLst>
              <a:gd name="adj" fmla="val 24006"/>
            </a:avLst>
          </a:prstGeom>
          <a:solidFill>
            <a:srgbClr val="DFECE9"/>
          </a:solidFill>
          <a:ln w="7620">
            <a:solidFill>
              <a:srgbClr val="C5D2CF"/>
            </a:solidFill>
            <a:prstDash val="solid"/>
          </a:ln>
        </p:spPr>
      </p:sp>
      <p:sp>
        <p:nvSpPr>
          <p:cNvPr id="8" name="Text 5"/>
          <p:cNvSpPr/>
          <p:nvPr/>
        </p:nvSpPr>
        <p:spPr>
          <a:xfrm>
            <a:off x="5239822" y="2399228"/>
            <a:ext cx="2568893" cy="321112"/>
          </a:xfrm>
          <a:prstGeom prst="rect">
            <a:avLst/>
          </a:prstGeom>
          <a:noFill/>
          <a:ln/>
        </p:spPr>
        <p:txBody>
          <a:bodyPr wrap="none" lIns="0" tIns="0" rIns="0" bIns="0" rtlCol="0" anchor="t"/>
          <a:lstStyle/>
          <a:p>
            <a:pPr indent="0" marL="0">
              <a:lnSpc>
                <a:spcPts val="2500"/>
              </a:lnSpc>
              <a:buNone/>
            </a:pPr>
            <a:r>
              <a:rPr lang="en-US" sz="2000" dirty="0">
                <a:solidFill>
                  <a:srgbClr val="2C3249"/>
                </a:solidFill>
                <a:latin typeface="Kanit Light" pitchFamily="34" charset="0"/>
                <a:ea typeface="Kanit Light" pitchFamily="34" charset="-122"/>
                <a:cs typeface="Kanit Light" pitchFamily="34" charset="-120"/>
              </a:rPr>
              <a:t>Dijital İz Yönetimi</a:t>
            </a:r>
            <a:endParaRPr lang="en-US" sz="2000" dirty="0"/>
          </a:p>
        </p:txBody>
      </p:sp>
      <p:sp>
        <p:nvSpPr>
          <p:cNvPr id="9" name="Text 6"/>
          <p:cNvSpPr/>
          <p:nvPr/>
        </p:nvSpPr>
        <p:spPr>
          <a:xfrm>
            <a:off x="5239822" y="2843570"/>
            <a:ext cx="3184922" cy="2301121"/>
          </a:xfrm>
          <a:prstGeom prst="rect">
            <a:avLst/>
          </a:prstGeom>
          <a:noFill/>
          <a:ln/>
        </p:spPr>
        <p:txBody>
          <a:bodyPr wrap="square" lIns="0" tIns="0" rIns="0" bIns="0" rtlCol="0" anchor="t"/>
          <a:lstStyle/>
          <a:p>
            <a:pPr indent="0" marL="0">
              <a:lnSpc>
                <a:spcPts val="2550"/>
              </a:lnSpc>
              <a:buNone/>
            </a:pPr>
            <a:r>
              <a:rPr lang="en-US" sz="1600" dirty="0">
                <a:solidFill>
                  <a:srgbClr val="2C3249"/>
                </a:solidFill>
                <a:latin typeface="Martel Sans" pitchFamily="34" charset="0"/>
                <a:ea typeface="Martel Sans" pitchFamily="34" charset="-122"/>
                <a:cs typeface="Martel Sans" pitchFamily="34" charset="-120"/>
              </a:rPr>
              <a:t>Paylaştığımız her içerik ve aktivite birer dijital ayak izi bırakır. Bu izlerin farkında olmalı ve gelecekteki olası etkileri göz önünde bulundurarak paylaşımlarımızı dikkatli bir şekilde yönetmeliyiz.</a:t>
            </a:r>
            <a:endParaRPr lang="en-US" sz="1600" dirty="0"/>
          </a:p>
        </p:txBody>
      </p:sp>
      <p:sp>
        <p:nvSpPr>
          <p:cNvPr id="10" name="Shape 7"/>
          <p:cNvSpPr/>
          <p:nvPr/>
        </p:nvSpPr>
        <p:spPr>
          <a:xfrm>
            <a:off x="719257" y="5581293"/>
            <a:ext cx="359569" cy="359569"/>
          </a:xfrm>
          <a:prstGeom prst="roundRect">
            <a:avLst>
              <a:gd name="adj" fmla="val 24006"/>
            </a:avLst>
          </a:prstGeom>
          <a:solidFill>
            <a:srgbClr val="DFECE9"/>
          </a:solidFill>
          <a:ln w="7620">
            <a:solidFill>
              <a:srgbClr val="C5D2CF"/>
            </a:solidFill>
            <a:prstDash val="solid"/>
          </a:ln>
        </p:spPr>
      </p:sp>
      <p:sp>
        <p:nvSpPr>
          <p:cNvPr id="11" name="Text 8"/>
          <p:cNvSpPr/>
          <p:nvPr/>
        </p:nvSpPr>
        <p:spPr>
          <a:xfrm>
            <a:off x="1284327" y="5581293"/>
            <a:ext cx="2631162" cy="321112"/>
          </a:xfrm>
          <a:prstGeom prst="rect">
            <a:avLst/>
          </a:prstGeom>
          <a:noFill/>
          <a:ln/>
        </p:spPr>
        <p:txBody>
          <a:bodyPr wrap="none" lIns="0" tIns="0" rIns="0" bIns="0" rtlCol="0" anchor="t"/>
          <a:lstStyle/>
          <a:p>
            <a:pPr indent="0" marL="0">
              <a:lnSpc>
                <a:spcPts val="2500"/>
              </a:lnSpc>
              <a:buNone/>
            </a:pPr>
            <a:r>
              <a:rPr lang="en-US" sz="2000" dirty="0">
                <a:solidFill>
                  <a:srgbClr val="2C3249"/>
                </a:solidFill>
                <a:latin typeface="Kanit Light" pitchFamily="34" charset="0"/>
                <a:ea typeface="Kanit Light" pitchFamily="34" charset="-122"/>
                <a:cs typeface="Kanit Light" pitchFamily="34" charset="-120"/>
              </a:rPr>
              <a:t>Olumlu İçerik Paylaşımı</a:t>
            </a:r>
            <a:endParaRPr lang="en-US" sz="2000" dirty="0"/>
          </a:p>
        </p:txBody>
      </p:sp>
      <p:sp>
        <p:nvSpPr>
          <p:cNvPr id="12" name="Text 9"/>
          <p:cNvSpPr/>
          <p:nvPr/>
        </p:nvSpPr>
        <p:spPr>
          <a:xfrm>
            <a:off x="1284327" y="6025634"/>
            <a:ext cx="7140416" cy="986195"/>
          </a:xfrm>
          <a:prstGeom prst="rect">
            <a:avLst/>
          </a:prstGeom>
          <a:noFill/>
          <a:ln/>
        </p:spPr>
        <p:txBody>
          <a:bodyPr wrap="square" lIns="0" tIns="0" rIns="0" bIns="0" rtlCol="0" anchor="t"/>
          <a:lstStyle/>
          <a:p>
            <a:pPr indent="0" marL="0">
              <a:lnSpc>
                <a:spcPts val="2550"/>
              </a:lnSpc>
              <a:buNone/>
            </a:pPr>
            <a:r>
              <a:rPr lang="en-US" sz="1600" dirty="0">
                <a:solidFill>
                  <a:srgbClr val="2C3249"/>
                </a:solidFill>
                <a:latin typeface="Martel Sans" pitchFamily="34" charset="0"/>
                <a:ea typeface="Martel Sans" pitchFamily="34" charset="-122"/>
                <a:cs typeface="Martel Sans" pitchFamily="34" charset="-120"/>
              </a:rPr>
              <a:t>Sosyal medyada yaptığımız paylaşımların olumlu ve yapıcı olması önemlidir. Paylaşımlarımızın başkaları üzerindeki etkisini düşünerek, kin, nefret ve şiddeti teşvik eden içeriklerden kaçınmalıyız.</a:t>
            </a:r>
            <a:endParaRPr lang="en-US" sz="16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15</Slides>
  <Notes>15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2024-10-02T08:25:16Z</dcterms:created>
  <dcterms:modified xsi:type="dcterms:W3CDTF">2024-10-02T08:25:16Z</dcterms:modified>
</cp:coreProperties>
</file>