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4630400" cy="8229600"/>
  <p:notesSz cx="8229600" cy="14630400"/>
  <p:embeddedFontLst>
    <p:embeddedFont>
      <p:font typeface="Roboto Slab"/>
      <p:regular r:id="rId22"/>
    </p:embeddedFont>
    <p:embeddedFont>
      <p:font typeface="Roboto Slab"/>
      <p:regular r:id="rId23"/>
    </p:embeddedFont>
    <p:embeddedFont>
      <p:font typeface="Roboto Slab"/>
      <p:regular r:id="rId24"/>
    </p:embeddedFont>
    <p:embeddedFont>
      <p:font typeface="Roboto Slab"/>
      <p:regular r:id="rId25"/>
    </p:embeddedFont>
    <p:embeddedFont>
      <p:font typeface="Roboto Slab"/>
      <p:regular r:id="rId26"/>
    </p:embeddedFont>
    <p:embeddedFont>
      <p:font typeface="Roboto Slab"/>
      <p:regular r:id="rId27"/>
    </p:embeddedFont>
    <p:embeddedFont>
      <p:font typeface="Roboto"/>
      <p:regular r:id="rId28"/>
    </p:embeddedFont>
    <p:embeddedFont>
      <p:font typeface="Roboto"/>
      <p:regular r:id="rId29"/>
    </p:embeddedFont>
    <p:embeddedFont>
      <p:font typeface="Roboto"/>
      <p:regular r:id="rId30"/>
    </p:embeddedFont>
    <p:embeddedFont>
      <p:font typeface="Roboto"/>
      <p:regular r:id="rId31"/>
    </p:embeddedFont>
    <p:embeddedFont>
      <p:font typeface="Roboto"/>
      <p:regular r:id="rId32"/>
    </p:embeddedFont>
    <p:embeddedFont>
      <p:font typeface="Roboto"/>
      <p:regular r:id="rId33"/>
    </p:embeddedFont>
    <p:embeddedFont>
      <p:font typeface="Roboto"/>
      <p:regular r:id="rId34"/>
    </p:embeddedFont>
    <p:embeddedFont>
      <p:font typeface="Roboto"/>
      <p:regular r:id="rId35"/>
    </p:embeddedFont>
    <p:embeddedFont>
      <p:font typeface="Roboto"/>
      <p:regular r:id="rId36"/>
    </p:embeddedFont>
    <p:embeddedFont>
      <p:font typeface="Roboto"/>
      <p:regular r:id="rId37"/>
    </p:embeddedFont>
    <p:embeddedFont>
      <p:font typeface="Roboto"/>
      <p:regular r:id="rId38"/>
    </p:embeddedFont>
    <p:embeddedFont>
      <p:font typeface="Roboto"/>
      <p:regular r:id="rId39"/>
    </p:embeddedFont>
    <p:embeddedFont>
      <p:font typeface="Roboto"/>
      <p:regular r:id="rId40"/>
    </p:embeddedFont>
    <p:embeddedFont>
      <p:font typeface="Roboto"/>
      <p:regular r:id="rId41"/>
    </p:embeddedFont>
    <p:embeddedFont>
      <p:font typeface="Roboto"/>
      <p:regular r:id="rId42"/>
    </p:embeddedFont>
    <p:embeddedFont>
      <p:font typeface="Roboto"/>
      <p:regular r:id="rId43"/>
    </p:embeddedFont>
    <p:embeddedFont>
      <p:font typeface="Roboto"/>
      <p:regular r:id="rId44"/>
    </p:embeddedFont>
    <p:embeddedFont>
      <p:font typeface="Roboto"/>
      <p:regular r:id="rId45"/>
    </p:embeddedFont>
    <p:embeddedFont>
      <p:font typeface="Roboto"/>
      <p:regular r:id="rId46"/>
    </p:embeddedFont>
    <p:embeddedFont>
      <p:font typeface="Roboto"/>
      <p:regular r:id="rId47"/>
    </p:embeddedFont>
    <p:embeddedFont>
      <p:font typeface="Roboto"/>
      <p:regular r:id="rId48"/>
    </p:embeddedFont>
    <p:embeddedFont>
      <p:font typeface="Roboto"/>
      <p:regular r:id="rId49"/>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 Id="rId26" Type="http://schemas.openxmlformats.org/officeDocument/2006/relationships/font" Target="fonts/font5.fntdata"/><Relationship Id="rId27" Type="http://schemas.openxmlformats.org/officeDocument/2006/relationships/font" Target="fonts/font6.fntdata"/><Relationship Id="rId28" Type="http://schemas.openxmlformats.org/officeDocument/2006/relationships/font" Target="fonts/font7.fntdata"/><Relationship Id="rId29" Type="http://schemas.openxmlformats.org/officeDocument/2006/relationships/font" Target="fonts/font8.fntdata"/><Relationship Id="rId30" Type="http://schemas.openxmlformats.org/officeDocument/2006/relationships/font" Target="fonts/font9.fntdata"/><Relationship Id="rId31" Type="http://schemas.openxmlformats.org/officeDocument/2006/relationships/font" Target="fonts/font10.fntdata"/><Relationship Id="rId32" Type="http://schemas.openxmlformats.org/officeDocument/2006/relationships/font" Target="fonts/font11.fntdata"/><Relationship Id="rId33" Type="http://schemas.openxmlformats.org/officeDocument/2006/relationships/font" Target="fonts/font12.fntdata"/><Relationship Id="rId34" Type="http://schemas.openxmlformats.org/officeDocument/2006/relationships/font" Target="fonts/font13.fntdata"/><Relationship Id="rId35" Type="http://schemas.openxmlformats.org/officeDocument/2006/relationships/font" Target="fonts/font14.fntdata"/><Relationship Id="rId36" Type="http://schemas.openxmlformats.org/officeDocument/2006/relationships/font" Target="fonts/font15.fntdata"/><Relationship Id="rId37" Type="http://schemas.openxmlformats.org/officeDocument/2006/relationships/font" Target="fonts/font16.fntdata"/><Relationship Id="rId38" Type="http://schemas.openxmlformats.org/officeDocument/2006/relationships/font" Target="fonts/font17.fntdata"/><Relationship Id="rId39" Type="http://schemas.openxmlformats.org/officeDocument/2006/relationships/font" Target="fonts/font18.fntdata"/><Relationship Id="rId40" Type="http://schemas.openxmlformats.org/officeDocument/2006/relationships/font" Target="fonts/font19.fntdata"/><Relationship Id="rId41" Type="http://schemas.openxmlformats.org/officeDocument/2006/relationships/font" Target="fonts/font20.fntdata"/><Relationship Id="rId42" Type="http://schemas.openxmlformats.org/officeDocument/2006/relationships/font" Target="fonts/font21.fntdata"/><Relationship Id="rId43" Type="http://schemas.openxmlformats.org/officeDocument/2006/relationships/font" Target="fonts/font22.fntdata"/><Relationship Id="rId44" Type="http://schemas.openxmlformats.org/officeDocument/2006/relationships/font" Target="fonts/font23.fntdata"/><Relationship Id="rId45" Type="http://schemas.openxmlformats.org/officeDocument/2006/relationships/font" Target="fonts/font24.fntdata"/><Relationship Id="rId46" Type="http://schemas.openxmlformats.org/officeDocument/2006/relationships/font" Target="fonts/font25.fntdata"/><Relationship Id="rId47" Type="http://schemas.openxmlformats.org/officeDocument/2006/relationships/font" Target="fonts/font26.fntdata"/><Relationship Id="rId48" Type="http://schemas.openxmlformats.org/officeDocument/2006/relationships/font" Target="fonts/font27.fntdata"/><Relationship Id="rId49" Type="http://schemas.openxmlformats.org/officeDocument/2006/relationships/font" Target="fonts/font2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3.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5.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3.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4.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788438"/>
            <a:ext cx="7556421" cy="2934653"/>
          </a:xfrm>
          <a:prstGeom prst="rect">
            <a:avLst/>
          </a:prstGeom>
          <a:noFill/>
          <a:ln/>
        </p:spPr>
        <p:txBody>
          <a:bodyPr wrap="square" lIns="0" tIns="0" rIns="0" bIns="0" rtlCol="0" anchor="t"/>
          <a:lstStyle/>
          <a:p>
            <a:pPr indent="0" marL="0">
              <a:lnSpc>
                <a:spcPts val="7700"/>
              </a:lnSpc>
              <a:buNone/>
            </a:pPr>
            <a:r>
              <a:rPr lang="en-US" sz="6150" dirty="0">
                <a:solidFill>
                  <a:srgbClr val="3257B8"/>
                </a:solidFill>
                <a:latin typeface="Roboto Slab" pitchFamily="34" charset="0"/>
                <a:ea typeface="Roboto Slab" pitchFamily="34" charset="-122"/>
                <a:cs typeface="Roboto Slab" pitchFamily="34" charset="-120"/>
              </a:rPr>
              <a:t>Siber Zorbalardan Kendinizi Korumak İçin 5 Adım</a:t>
            </a:r>
            <a:endParaRPr lang="en-US" sz="6150" dirty="0"/>
          </a:p>
        </p:txBody>
      </p:sp>
      <p:sp>
        <p:nvSpPr>
          <p:cNvPr id="4" name="Text 1"/>
          <p:cNvSpPr/>
          <p:nvPr/>
        </p:nvSpPr>
        <p:spPr>
          <a:xfrm>
            <a:off x="793790" y="5063252"/>
            <a:ext cx="7556421" cy="725805"/>
          </a:xfrm>
          <a:prstGeom prst="rect">
            <a:avLst/>
          </a:prstGeom>
          <a:noFill/>
          <a:ln/>
        </p:spPr>
        <p:txBody>
          <a:bodyPr wrap="square" lIns="0" tIns="0" rIns="0" bIns="0" rtlCol="0" anchor="t"/>
          <a:lstStyle/>
          <a:p>
            <a:pPr indent="0" marL="0">
              <a:lnSpc>
                <a:spcPts val="2850"/>
              </a:lnSpc>
              <a:buNone/>
            </a:pPr>
            <a:r>
              <a:rPr lang="en-US" sz="1750" dirty="0">
                <a:solidFill>
                  <a:srgbClr val="15213F"/>
                </a:solidFill>
                <a:latin typeface="Roboto" pitchFamily="34" charset="0"/>
                <a:ea typeface="Roboto" pitchFamily="34" charset="-122"/>
                <a:cs typeface="Roboto" pitchFamily="34" charset="-120"/>
              </a:rPr>
              <a:t>Çevrimiçi taciz ve kötüye kullanımdan korunmak için gerçekleştirebileceğiniz basit ama etkili adımlar.</a:t>
            </a:r>
            <a:endParaRPr lang="en-US" sz="1750" dirty="0"/>
          </a:p>
        </p:txBody>
      </p:sp>
      <p:sp>
        <p:nvSpPr>
          <p:cNvPr id="5" name="Shape 2"/>
          <p:cNvSpPr/>
          <p:nvPr/>
        </p:nvSpPr>
        <p:spPr>
          <a:xfrm>
            <a:off x="793790" y="6061115"/>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01410" y="6068735"/>
            <a:ext cx="347663" cy="347663"/>
          </a:xfrm>
          <a:prstGeom prst="rect">
            <a:avLst/>
          </a:prstGeom>
        </p:spPr>
      </p:pic>
      <p:sp>
        <p:nvSpPr>
          <p:cNvPr id="7" name="Text 3"/>
          <p:cNvSpPr/>
          <p:nvPr/>
        </p:nvSpPr>
        <p:spPr>
          <a:xfrm>
            <a:off x="1270040" y="6044208"/>
            <a:ext cx="2119908" cy="396835"/>
          </a:xfrm>
          <a:prstGeom prst="rect">
            <a:avLst/>
          </a:prstGeom>
          <a:noFill/>
          <a:ln/>
        </p:spPr>
        <p:txBody>
          <a:bodyPr wrap="none" lIns="0" tIns="0" rIns="0" bIns="0" rtlCol="0" anchor="t"/>
          <a:lstStyle/>
          <a:p>
            <a:pPr algn="l" indent="0" marL="0">
              <a:lnSpc>
                <a:spcPts val="3100"/>
              </a:lnSpc>
              <a:buNone/>
            </a:pPr>
            <a:r>
              <a:rPr lang="en-US" sz="2200" b="1" dirty="0">
                <a:solidFill>
                  <a:srgbClr val="15213F"/>
                </a:solidFill>
                <a:latin typeface="Roboto Bold" pitchFamily="34" charset="0"/>
                <a:ea typeface="Roboto Bold" pitchFamily="34" charset="-122"/>
                <a:cs typeface="Roboto Bold" pitchFamily="34" charset="-120"/>
              </a:rPr>
              <a:t>by Onur ULUSOY</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829633"/>
            <a:ext cx="6974324" cy="708779"/>
          </a:xfrm>
          <a:prstGeom prst="rect">
            <a:avLst/>
          </a:prstGeom>
          <a:noFill/>
          <a:ln/>
        </p:spPr>
        <p:txBody>
          <a:bodyPr wrap="none" lIns="0" tIns="0" rIns="0" bIns="0" rtlCol="0" anchor="t"/>
          <a:lstStyle/>
          <a:p>
            <a:pPr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Siber Zorbalık Senaryoları</a:t>
            </a:r>
            <a:endParaRPr lang="en-US" sz="4450" dirty="0"/>
          </a:p>
        </p:txBody>
      </p:sp>
      <p:sp>
        <p:nvSpPr>
          <p:cNvPr id="4" name="Text 1"/>
          <p:cNvSpPr/>
          <p:nvPr/>
        </p:nvSpPr>
        <p:spPr>
          <a:xfrm>
            <a:off x="793790" y="2878574"/>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15213F"/>
                </a:solidFill>
                <a:latin typeface="Roboto" pitchFamily="34" charset="0"/>
                <a:ea typeface="Roboto" pitchFamily="34" charset="-122"/>
                <a:cs typeface="Roboto" pitchFamily="34" charset="-120"/>
              </a:rPr>
              <a:t>Çevrimiçi ortamda yaygın görülen siber zorbalık senaryolarından bazıları şunlardır: Eski bir iş arkadaşının kişisel bilgilerini ve iletişim ağını kötüye kullanarak dedikodu yayması, bir sosyal medya grubunda bir kullanıcının tahrik edici yorumlar alması veya dolandırıcıların sahte hesaplar oluşturarak insanları maddi kayıplara uğratması.</a:t>
            </a:r>
            <a:endParaRPr lang="en-US" sz="1750" dirty="0"/>
          </a:p>
        </p:txBody>
      </p:sp>
      <p:sp>
        <p:nvSpPr>
          <p:cNvPr id="5" name="Text 2"/>
          <p:cNvSpPr/>
          <p:nvPr/>
        </p:nvSpPr>
        <p:spPr>
          <a:xfrm>
            <a:off x="793790" y="4948238"/>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15213F"/>
                </a:solidFill>
                <a:latin typeface="Roboto" pitchFamily="34" charset="0"/>
                <a:ea typeface="Roboto" pitchFamily="34" charset="-122"/>
                <a:cs typeface="Roboto" pitchFamily="34" charset="-120"/>
              </a:rPr>
              <a:t>Bu tür saldırılar psikolojik olarak yıkıcı etkilere sahiptir ve mağdurların güven, özsaygı ve refahını olumsuz yönde etkileyebilir. Siber güvenlik önlemlerini almak ve zorbalık durumunda doğru adımlar atmak, bu tür tehditlere karşı korunmak için önemlidir.</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33874" y="754023"/>
            <a:ext cx="7649051" cy="1334929"/>
          </a:xfrm>
          <a:prstGeom prst="rect">
            <a:avLst/>
          </a:prstGeom>
          <a:noFill/>
          <a:ln/>
        </p:spPr>
        <p:txBody>
          <a:bodyPr wrap="square" lIns="0" tIns="0" rIns="0" bIns="0" rtlCol="0" anchor="t"/>
          <a:lstStyle/>
          <a:p>
            <a:pPr indent="0" marL="0">
              <a:lnSpc>
                <a:spcPts val="5250"/>
              </a:lnSpc>
              <a:buNone/>
            </a:pPr>
            <a:r>
              <a:rPr lang="en-US" sz="4200" dirty="0">
                <a:solidFill>
                  <a:srgbClr val="3257B8"/>
                </a:solidFill>
                <a:latin typeface="Roboto Slab" pitchFamily="34" charset="0"/>
                <a:ea typeface="Roboto Slab" pitchFamily="34" charset="-122"/>
                <a:cs typeface="Roboto Slab" pitchFamily="34" charset="-120"/>
              </a:rPr>
              <a:t>Çevrimiçi Saldırılardan Korunma İpuçları</a:t>
            </a:r>
            <a:endParaRPr lang="en-US" sz="4200" dirty="0"/>
          </a:p>
        </p:txBody>
      </p:sp>
      <p:sp>
        <p:nvSpPr>
          <p:cNvPr id="4" name="Shape 1"/>
          <p:cNvSpPr/>
          <p:nvPr/>
        </p:nvSpPr>
        <p:spPr>
          <a:xfrm>
            <a:off x="6233874" y="2409230"/>
            <a:ext cx="3717846" cy="2938939"/>
          </a:xfrm>
          <a:prstGeom prst="roundRect">
            <a:avLst>
              <a:gd name="adj" fmla="val 1090"/>
            </a:avLst>
          </a:prstGeom>
          <a:solidFill>
            <a:srgbClr val="E9ECF2"/>
          </a:solidFill>
          <a:ln/>
        </p:spPr>
      </p:sp>
      <p:sp>
        <p:nvSpPr>
          <p:cNvPr id="5" name="Text 2"/>
          <p:cNvSpPr/>
          <p:nvPr/>
        </p:nvSpPr>
        <p:spPr>
          <a:xfrm>
            <a:off x="6447353" y="2622709"/>
            <a:ext cx="2769751" cy="333613"/>
          </a:xfrm>
          <a:prstGeom prst="rect">
            <a:avLst/>
          </a:prstGeom>
          <a:noFill/>
          <a:ln/>
        </p:spPr>
        <p:txBody>
          <a:bodyPr wrap="none" lIns="0" tIns="0" rIns="0" bIns="0" rtlCol="0" anchor="t"/>
          <a:lstStyle/>
          <a:p>
            <a:pPr indent="0" marL="0">
              <a:lnSpc>
                <a:spcPts val="2600"/>
              </a:lnSpc>
              <a:buNone/>
            </a:pPr>
            <a:r>
              <a:rPr lang="en-US" sz="2100" dirty="0">
                <a:solidFill>
                  <a:srgbClr val="15213F"/>
                </a:solidFill>
                <a:latin typeface="Roboto Slab" pitchFamily="34" charset="0"/>
                <a:ea typeface="Roboto Slab" pitchFamily="34" charset="-122"/>
                <a:cs typeface="Roboto Slab" pitchFamily="34" charset="-120"/>
              </a:rPr>
              <a:t>Güçlü Şifre Oluşturma</a:t>
            </a:r>
            <a:endParaRPr lang="en-US" sz="2100" dirty="0"/>
          </a:p>
        </p:txBody>
      </p:sp>
      <p:sp>
        <p:nvSpPr>
          <p:cNvPr id="6" name="Text 3"/>
          <p:cNvSpPr/>
          <p:nvPr/>
        </p:nvSpPr>
        <p:spPr>
          <a:xfrm>
            <a:off x="6447353" y="3084433"/>
            <a:ext cx="3290887" cy="2050256"/>
          </a:xfrm>
          <a:prstGeom prst="rect">
            <a:avLst/>
          </a:prstGeom>
          <a:noFill/>
          <a:ln/>
        </p:spPr>
        <p:txBody>
          <a:bodyPr wrap="square" lIns="0" tIns="0" rIns="0" bIns="0" rtlCol="0" anchor="t"/>
          <a:lstStyle/>
          <a:p>
            <a:pPr indent="0" marL="0">
              <a:lnSpc>
                <a:spcPts val="2650"/>
              </a:lnSpc>
              <a:buNone/>
            </a:pPr>
            <a:r>
              <a:rPr lang="en-US" sz="1650" dirty="0">
                <a:solidFill>
                  <a:srgbClr val="15213F"/>
                </a:solidFill>
                <a:latin typeface="Roboto" pitchFamily="34" charset="0"/>
                <a:ea typeface="Roboto" pitchFamily="34" charset="-122"/>
                <a:cs typeface="Roboto" pitchFamily="34" charset="-120"/>
              </a:rPr>
              <a:t>Karmaşık ve benzersiz şifreler kullanmak, çevrimiçi hesaplarınızı saldırılardan korur. Sayı, harf ve özel karakterler içeren şifreler oluşturun ve düzenli olarak değiştirin.</a:t>
            </a:r>
            <a:endParaRPr lang="en-US" sz="1650" dirty="0"/>
          </a:p>
        </p:txBody>
      </p:sp>
      <p:sp>
        <p:nvSpPr>
          <p:cNvPr id="7" name="Shape 4"/>
          <p:cNvSpPr/>
          <p:nvPr/>
        </p:nvSpPr>
        <p:spPr>
          <a:xfrm>
            <a:off x="10165199" y="2409230"/>
            <a:ext cx="3717846" cy="2938939"/>
          </a:xfrm>
          <a:prstGeom prst="roundRect">
            <a:avLst>
              <a:gd name="adj" fmla="val 1090"/>
            </a:avLst>
          </a:prstGeom>
          <a:solidFill>
            <a:srgbClr val="E9ECF2"/>
          </a:solidFill>
          <a:ln/>
        </p:spPr>
      </p:sp>
      <p:sp>
        <p:nvSpPr>
          <p:cNvPr id="8" name="Text 5"/>
          <p:cNvSpPr/>
          <p:nvPr/>
        </p:nvSpPr>
        <p:spPr>
          <a:xfrm>
            <a:off x="10378678" y="2622709"/>
            <a:ext cx="3290887" cy="667226"/>
          </a:xfrm>
          <a:prstGeom prst="rect">
            <a:avLst/>
          </a:prstGeom>
          <a:noFill/>
          <a:ln/>
        </p:spPr>
        <p:txBody>
          <a:bodyPr wrap="square" lIns="0" tIns="0" rIns="0" bIns="0" rtlCol="0" anchor="t"/>
          <a:lstStyle/>
          <a:p>
            <a:pPr indent="0" marL="0">
              <a:lnSpc>
                <a:spcPts val="2600"/>
              </a:lnSpc>
              <a:buNone/>
            </a:pPr>
            <a:r>
              <a:rPr lang="en-US" sz="2100" dirty="0">
                <a:solidFill>
                  <a:srgbClr val="15213F"/>
                </a:solidFill>
                <a:latin typeface="Roboto Slab" pitchFamily="34" charset="0"/>
                <a:ea typeface="Roboto Slab" pitchFamily="34" charset="-122"/>
                <a:cs typeface="Roboto Slab" pitchFamily="34" charset="-120"/>
              </a:rPr>
              <a:t>Çift Faktörlü Kimlik Doğrulama</a:t>
            </a:r>
            <a:endParaRPr lang="en-US" sz="2100" dirty="0"/>
          </a:p>
        </p:txBody>
      </p:sp>
      <p:sp>
        <p:nvSpPr>
          <p:cNvPr id="9" name="Text 6"/>
          <p:cNvSpPr/>
          <p:nvPr/>
        </p:nvSpPr>
        <p:spPr>
          <a:xfrm>
            <a:off x="10378678" y="3418046"/>
            <a:ext cx="3290887" cy="1708547"/>
          </a:xfrm>
          <a:prstGeom prst="rect">
            <a:avLst/>
          </a:prstGeom>
          <a:noFill/>
          <a:ln/>
        </p:spPr>
        <p:txBody>
          <a:bodyPr wrap="square" lIns="0" tIns="0" rIns="0" bIns="0" rtlCol="0" anchor="t"/>
          <a:lstStyle/>
          <a:p>
            <a:pPr indent="0" marL="0">
              <a:lnSpc>
                <a:spcPts val="2650"/>
              </a:lnSpc>
              <a:buNone/>
            </a:pPr>
            <a:r>
              <a:rPr lang="en-US" sz="1650" dirty="0">
                <a:solidFill>
                  <a:srgbClr val="15213F"/>
                </a:solidFill>
                <a:latin typeface="Roboto" pitchFamily="34" charset="0"/>
                <a:ea typeface="Roboto" pitchFamily="34" charset="-122"/>
                <a:cs typeface="Roboto" pitchFamily="34" charset="-120"/>
              </a:rPr>
              <a:t>Hesaplarınıza ek bir güvenlik katmanı eklemek için çift faktörlü doğrulamayı etkinleştirin. Bu, şifreniz çalınsa bile hesaplarınızın güvenliğini sağlar.</a:t>
            </a:r>
            <a:endParaRPr lang="en-US" sz="1650" dirty="0"/>
          </a:p>
        </p:txBody>
      </p:sp>
      <p:sp>
        <p:nvSpPr>
          <p:cNvPr id="10" name="Shape 7"/>
          <p:cNvSpPr/>
          <p:nvPr/>
        </p:nvSpPr>
        <p:spPr>
          <a:xfrm>
            <a:off x="6233874" y="5561648"/>
            <a:ext cx="7649051" cy="1913811"/>
          </a:xfrm>
          <a:prstGeom prst="roundRect">
            <a:avLst>
              <a:gd name="adj" fmla="val 1674"/>
            </a:avLst>
          </a:prstGeom>
          <a:solidFill>
            <a:srgbClr val="E9ECF2"/>
          </a:solidFill>
          <a:ln/>
        </p:spPr>
      </p:sp>
      <p:sp>
        <p:nvSpPr>
          <p:cNvPr id="11" name="Text 8"/>
          <p:cNvSpPr/>
          <p:nvPr/>
        </p:nvSpPr>
        <p:spPr>
          <a:xfrm>
            <a:off x="6447353" y="5775127"/>
            <a:ext cx="4142423" cy="333613"/>
          </a:xfrm>
          <a:prstGeom prst="rect">
            <a:avLst/>
          </a:prstGeom>
          <a:noFill/>
          <a:ln/>
        </p:spPr>
        <p:txBody>
          <a:bodyPr wrap="none" lIns="0" tIns="0" rIns="0" bIns="0" rtlCol="0" anchor="t"/>
          <a:lstStyle/>
          <a:p>
            <a:pPr indent="0" marL="0">
              <a:lnSpc>
                <a:spcPts val="2600"/>
              </a:lnSpc>
              <a:buNone/>
            </a:pPr>
            <a:r>
              <a:rPr lang="en-US" sz="2100" dirty="0">
                <a:solidFill>
                  <a:srgbClr val="15213F"/>
                </a:solidFill>
                <a:latin typeface="Roboto Slab" pitchFamily="34" charset="0"/>
                <a:ea typeface="Roboto Slab" pitchFamily="34" charset="-122"/>
                <a:cs typeface="Roboto Slab" pitchFamily="34" charset="-120"/>
              </a:rPr>
              <a:t>Kişisel Bilgileri Dikkatli Paylaşın</a:t>
            </a:r>
            <a:endParaRPr lang="en-US" sz="2100" dirty="0"/>
          </a:p>
        </p:txBody>
      </p:sp>
      <p:sp>
        <p:nvSpPr>
          <p:cNvPr id="12" name="Text 9"/>
          <p:cNvSpPr/>
          <p:nvPr/>
        </p:nvSpPr>
        <p:spPr>
          <a:xfrm>
            <a:off x="6447353" y="6236851"/>
            <a:ext cx="7222093" cy="1025128"/>
          </a:xfrm>
          <a:prstGeom prst="rect">
            <a:avLst/>
          </a:prstGeom>
          <a:noFill/>
          <a:ln/>
        </p:spPr>
        <p:txBody>
          <a:bodyPr wrap="square" lIns="0" tIns="0" rIns="0" bIns="0" rtlCol="0" anchor="t"/>
          <a:lstStyle/>
          <a:p>
            <a:pPr indent="0" marL="0">
              <a:lnSpc>
                <a:spcPts val="2650"/>
              </a:lnSpc>
              <a:buNone/>
            </a:pPr>
            <a:r>
              <a:rPr lang="en-US" sz="1650" dirty="0">
                <a:solidFill>
                  <a:srgbClr val="15213F"/>
                </a:solidFill>
                <a:latin typeface="Roboto" pitchFamily="34" charset="0"/>
                <a:ea typeface="Roboto" pitchFamily="34" charset="-122"/>
                <a:cs typeface="Roboto" pitchFamily="34" charset="-120"/>
              </a:rPr>
              <a:t>Kimlik bilgilerini, adres ve telefon numaranızı gibi hassas bilgileri çevrimiçi ortamlarda paylaşmayın. Bu tür bilgilerin sızdırılması, saldırılara açık kapı oluşturabilir.</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67926" y="791766"/>
            <a:ext cx="7234952" cy="697825"/>
          </a:xfrm>
          <a:prstGeom prst="rect">
            <a:avLst/>
          </a:prstGeom>
          <a:noFill/>
          <a:ln/>
        </p:spPr>
        <p:txBody>
          <a:bodyPr wrap="none" lIns="0" tIns="0" rIns="0" bIns="0" rtlCol="0" anchor="t"/>
          <a:lstStyle/>
          <a:p>
            <a:pPr indent="0" marL="0">
              <a:lnSpc>
                <a:spcPts val="5450"/>
              </a:lnSpc>
              <a:buNone/>
            </a:pPr>
            <a:r>
              <a:rPr lang="en-US" sz="4350" dirty="0">
                <a:solidFill>
                  <a:srgbClr val="3257B8"/>
                </a:solidFill>
                <a:latin typeface="Roboto Slab" pitchFamily="34" charset="0"/>
                <a:ea typeface="Roboto Slab" pitchFamily="34" charset="-122"/>
                <a:cs typeface="Roboto Slab" pitchFamily="34" charset="-120"/>
              </a:rPr>
              <a:t>Destek Alınacak Kaynaklar</a:t>
            </a:r>
            <a:endParaRPr lang="en-US" sz="4350" dirty="0"/>
          </a:p>
        </p:txBody>
      </p:sp>
      <p:sp>
        <p:nvSpPr>
          <p:cNvPr id="4" name="Shape 1"/>
          <p:cNvSpPr/>
          <p:nvPr/>
        </p:nvSpPr>
        <p:spPr>
          <a:xfrm>
            <a:off x="6267926" y="2075736"/>
            <a:ext cx="390763" cy="390763"/>
          </a:xfrm>
          <a:prstGeom prst="roundRect">
            <a:avLst>
              <a:gd name="adj" fmla="val 8572"/>
            </a:avLst>
          </a:prstGeom>
          <a:solidFill>
            <a:srgbClr val="E9ECF2"/>
          </a:solidFill>
          <a:ln/>
        </p:spPr>
      </p:sp>
      <p:sp>
        <p:nvSpPr>
          <p:cNvPr id="5" name="Text 2"/>
          <p:cNvSpPr/>
          <p:nvPr/>
        </p:nvSpPr>
        <p:spPr>
          <a:xfrm>
            <a:off x="6881932" y="2075736"/>
            <a:ext cx="2791301" cy="348853"/>
          </a:xfrm>
          <a:prstGeom prst="rect">
            <a:avLst/>
          </a:prstGeom>
          <a:noFill/>
          <a:ln/>
        </p:spPr>
        <p:txBody>
          <a:bodyPr wrap="none" lIns="0" tIns="0" rIns="0" bIns="0" rtlCol="0" anchor="t"/>
          <a:lstStyle/>
          <a:p>
            <a:pPr indent="0" marL="0">
              <a:lnSpc>
                <a:spcPts val="2700"/>
              </a:lnSpc>
              <a:buNone/>
            </a:pPr>
            <a:r>
              <a:rPr lang="en-US" sz="2150" dirty="0">
                <a:solidFill>
                  <a:srgbClr val="15213F"/>
                </a:solidFill>
                <a:latin typeface="Roboto Slab" pitchFamily="34" charset="0"/>
                <a:ea typeface="Roboto Slab" pitchFamily="34" charset="-122"/>
                <a:cs typeface="Roboto Slab" pitchFamily="34" charset="-120"/>
              </a:rPr>
              <a:t>Uzman Destek Hattı</a:t>
            </a:r>
            <a:endParaRPr lang="en-US" sz="2150" dirty="0"/>
          </a:p>
        </p:txBody>
      </p:sp>
      <p:sp>
        <p:nvSpPr>
          <p:cNvPr id="6" name="Text 3"/>
          <p:cNvSpPr/>
          <p:nvPr/>
        </p:nvSpPr>
        <p:spPr>
          <a:xfrm>
            <a:off x="6881932" y="2558534"/>
            <a:ext cx="3064907" cy="2501146"/>
          </a:xfrm>
          <a:prstGeom prst="rect">
            <a:avLst/>
          </a:prstGeom>
          <a:noFill/>
          <a:ln/>
        </p:spPr>
        <p:txBody>
          <a:bodyPr wrap="square" lIns="0" tIns="0" rIns="0" bIns="0" rtlCol="0" anchor="t"/>
          <a:lstStyle/>
          <a:p>
            <a:pPr indent="0" marL="0">
              <a:lnSpc>
                <a:spcPts val="2800"/>
              </a:lnSpc>
              <a:buNone/>
            </a:pPr>
            <a:r>
              <a:rPr lang="en-US" sz="1750" dirty="0">
                <a:solidFill>
                  <a:srgbClr val="15213F"/>
                </a:solidFill>
                <a:latin typeface="Roboto" pitchFamily="34" charset="0"/>
                <a:ea typeface="Roboto" pitchFamily="34" charset="-122"/>
                <a:cs typeface="Roboto" pitchFamily="34" charset="-120"/>
              </a:rPr>
              <a:t>Çevrimiçi zorbalık durumunda başvurulabilecek uzman destek hattı gibi yardım hatları, mağdurların güvenli bir şekilde vakaları bildirmesine ve profesyonel rehberlik almasına imkan sağlar.</a:t>
            </a:r>
            <a:endParaRPr lang="en-US" sz="1750" dirty="0"/>
          </a:p>
        </p:txBody>
      </p:sp>
      <p:sp>
        <p:nvSpPr>
          <p:cNvPr id="7" name="Shape 4"/>
          <p:cNvSpPr/>
          <p:nvPr/>
        </p:nvSpPr>
        <p:spPr>
          <a:xfrm>
            <a:off x="10170081" y="2075736"/>
            <a:ext cx="390763" cy="390763"/>
          </a:xfrm>
          <a:prstGeom prst="roundRect">
            <a:avLst>
              <a:gd name="adj" fmla="val 8572"/>
            </a:avLst>
          </a:prstGeom>
          <a:solidFill>
            <a:srgbClr val="E9ECF2"/>
          </a:solidFill>
          <a:ln/>
        </p:spPr>
      </p:sp>
      <p:sp>
        <p:nvSpPr>
          <p:cNvPr id="8" name="Text 5"/>
          <p:cNvSpPr/>
          <p:nvPr/>
        </p:nvSpPr>
        <p:spPr>
          <a:xfrm>
            <a:off x="10784086" y="2075736"/>
            <a:ext cx="3064907" cy="697706"/>
          </a:xfrm>
          <a:prstGeom prst="rect">
            <a:avLst/>
          </a:prstGeom>
          <a:noFill/>
          <a:ln/>
        </p:spPr>
        <p:txBody>
          <a:bodyPr wrap="square" lIns="0" tIns="0" rIns="0" bIns="0" rtlCol="0" anchor="t"/>
          <a:lstStyle/>
          <a:p>
            <a:pPr indent="0" marL="0">
              <a:lnSpc>
                <a:spcPts val="2700"/>
              </a:lnSpc>
              <a:buNone/>
            </a:pPr>
            <a:r>
              <a:rPr lang="en-US" sz="2150" dirty="0">
                <a:solidFill>
                  <a:srgbClr val="15213F"/>
                </a:solidFill>
                <a:latin typeface="Roboto Slab" pitchFamily="34" charset="0"/>
                <a:ea typeface="Roboto Slab" pitchFamily="34" charset="-122"/>
                <a:cs typeface="Roboto Slab" pitchFamily="34" charset="-120"/>
              </a:rPr>
              <a:t>Sivil Toplum Kuruluşları</a:t>
            </a:r>
            <a:endParaRPr lang="en-US" sz="2150" dirty="0"/>
          </a:p>
        </p:txBody>
      </p:sp>
      <p:sp>
        <p:nvSpPr>
          <p:cNvPr id="9" name="Text 6"/>
          <p:cNvSpPr/>
          <p:nvPr/>
        </p:nvSpPr>
        <p:spPr>
          <a:xfrm>
            <a:off x="10784086" y="2907387"/>
            <a:ext cx="3064907" cy="2501146"/>
          </a:xfrm>
          <a:prstGeom prst="rect">
            <a:avLst/>
          </a:prstGeom>
          <a:noFill/>
          <a:ln/>
        </p:spPr>
        <p:txBody>
          <a:bodyPr wrap="square" lIns="0" tIns="0" rIns="0" bIns="0" rtlCol="0" anchor="t"/>
          <a:lstStyle/>
          <a:p>
            <a:pPr indent="0" marL="0">
              <a:lnSpc>
                <a:spcPts val="2800"/>
              </a:lnSpc>
              <a:buNone/>
            </a:pPr>
            <a:r>
              <a:rPr lang="en-US" sz="1750" dirty="0">
                <a:solidFill>
                  <a:srgbClr val="15213F"/>
                </a:solidFill>
                <a:latin typeface="Roboto" pitchFamily="34" charset="0"/>
                <a:ea typeface="Roboto" pitchFamily="34" charset="-122"/>
                <a:cs typeface="Roboto" pitchFamily="34" charset="-120"/>
              </a:rPr>
              <a:t>Siber güvenlik ve çevrimiçi zorbalık alanında faaliyet gösteren sivil toplum kuruluşları, eğitim materyalleri, danışmanlık hizmetleri ve yasal destek sağlayarak mağdurlara yardımcı olur.</a:t>
            </a:r>
            <a:endParaRPr lang="en-US" sz="1750" dirty="0"/>
          </a:p>
        </p:txBody>
      </p:sp>
      <p:sp>
        <p:nvSpPr>
          <p:cNvPr id="10" name="Shape 7"/>
          <p:cNvSpPr/>
          <p:nvPr/>
        </p:nvSpPr>
        <p:spPr>
          <a:xfrm>
            <a:off x="6267926" y="5882997"/>
            <a:ext cx="390763" cy="390763"/>
          </a:xfrm>
          <a:prstGeom prst="roundRect">
            <a:avLst>
              <a:gd name="adj" fmla="val 8572"/>
            </a:avLst>
          </a:prstGeom>
          <a:solidFill>
            <a:srgbClr val="E9ECF2"/>
          </a:solidFill>
          <a:ln/>
        </p:spPr>
      </p:sp>
      <p:sp>
        <p:nvSpPr>
          <p:cNvPr id="11" name="Text 8"/>
          <p:cNvSpPr/>
          <p:nvPr/>
        </p:nvSpPr>
        <p:spPr>
          <a:xfrm>
            <a:off x="6881932" y="5882997"/>
            <a:ext cx="2791301" cy="348853"/>
          </a:xfrm>
          <a:prstGeom prst="rect">
            <a:avLst/>
          </a:prstGeom>
          <a:noFill/>
          <a:ln/>
        </p:spPr>
        <p:txBody>
          <a:bodyPr wrap="none" lIns="0" tIns="0" rIns="0" bIns="0" rtlCol="0" anchor="t"/>
          <a:lstStyle/>
          <a:p>
            <a:pPr indent="0" marL="0">
              <a:lnSpc>
                <a:spcPts val="2700"/>
              </a:lnSpc>
              <a:buNone/>
            </a:pPr>
            <a:r>
              <a:rPr lang="en-US" sz="2150" dirty="0">
                <a:solidFill>
                  <a:srgbClr val="15213F"/>
                </a:solidFill>
                <a:latin typeface="Roboto Slab" pitchFamily="34" charset="0"/>
                <a:ea typeface="Roboto Slab" pitchFamily="34" charset="-122"/>
                <a:cs typeface="Roboto Slab" pitchFamily="34" charset="-120"/>
              </a:rPr>
              <a:t>Resmi Kurumlar</a:t>
            </a:r>
            <a:endParaRPr lang="en-US" sz="2150" dirty="0"/>
          </a:p>
        </p:txBody>
      </p:sp>
      <p:sp>
        <p:nvSpPr>
          <p:cNvPr id="12" name="Text 9"/>
          <p:cNvSpPr/>
          <p:nvPr/>
        </p:nvSpPr>
        <p:spPr>
          <a:xfrm>
            <a:off x="6881932" y="6365796"/>
            <a:ext cx="6966942" cy="1071920"/>
          </a:xfrm>
          <a:prstGeom prst="rect">
            <a:avLst/>
          </a:prstGeom>
          <a:noFill/>
          <a:ln/>
        </p:spPr>
        <p:txBody>
          <a:bodyPr wrap="square" lIns="0" tIns="0" rIns="0" bIns="0" rtlCol="0" anchor="t"/>
          <a:lstStyle/>
          <a:p>
            <a:pPr indent="0" marL="0">
              <a:lnSpc>
                <a:spcPts val="2800"/>
              </a:lnSpc>
              <a:buNone/>
            </a:pPr>
            <a:r>
              <a:rPr lang="en-US" sz="1750" dirty="0">
                <a:solidFill>
                  <a:srgbClr val="15213F"/>
                </a:solidFill>
                <a:latin typeface="Roboto" pitchFamily="34" charset="0"/>
                <a:ea typeface="Roboto" pitchFamily="34" charset="-122"/>
                <a:cs typeface="Roboto" pitchFamily="34" charset="-120"/>
              </a:rPr>
              <a:t>Kişisel verilerin güvenliği ve çevrimiçi suçlarla mücadele konularında yetkili kamu kurumları, başvuru kanalları açarak mağdurların şikayetlerini iletmelerine ve çözüm bulmalarına yardımcı olur.</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60175" y="889635"/>
            <a:ext cx="6889313" cy="601504"/>
          </a:xfrm>
          <a:prstGeom prst="rect">
            <a:avLst/>
          </a:prstGeom>
          <a:noFill/>
          <a:ln/>
        </p:spPr>
        <p:txBody>
          <a:bodyPr wrap="none" lIns="0" tIns="0" rIns="0" bIns="0" rtlCol="0" anchor="t"/>
          <a:lstStyle/>
          <a:p>
            <a:pPr indent="0" marL="0">
              <a:lnSpc>
                <a:spcPts val="4700"/>
              </a:lnSpc>
              <a:buNone/>
            </a:pPr>
            <a:r>
              <a:rPr lang="en-US" sz="3750" dirty="0">
                <a:solidFill>
                  <a:srgbClr val="3257B8"/>
                </a:solidFill>
                <a:latin typeface="Roboto Slab" pitchFamily="34" charset="0"/>
                <a:ea typeface="Roboto Slab" pitchFamily="34" charset="-122"/>
                <a:cs typeface="Roboto Slab" pitchFamily="34" charset="-120"/>
              </a:rPr>
              <a:t>Düzenli güncelleme ve kontrol</a:t>
            </a:r>
            <a:endParaRPr lang="en-US" sz="3750" dirty="0"/>
          </a:p>
        </p:txBody>
      </p:sp>
      <p:sp>
        <p:nvSpPr>
          <p:cNvPr id="4" name="Shape 1"/>
          <p:cNvSpPr/>
          <p:nvPr/>
        </p:nvSpPr>
        <p:spPr>
          <a:xfrm>
            <a:off x="6437471" y="1779865"/>
            <a:ext cx="22860" cy="5560100"/>
          </a:xfrm>
          <a:prstGeom prst="roundRect">
            <a:avLst>
              <a:gd name="adj" fmla="val 126322"/>
            </a:avLst>
          </a:prstGeom>
          <a:solidFill>
            <a:srgbClr val="CFD2D8"/>
          </a:solidFill>
          <a:ln/>
        </p:spPr>
      </p:sp>
      <p:sp>
        <p:nvSpPr>
          <p:cNvPr id="5" name="Shape 2"/>
          <p:cNvSpPr/>
          <p:nvPr/>
        </p:nvSpPr>
        <p:spPr>
          <a:xfrm>
            <a:off x="6642616" y="2201585"/>
            <a:ext cx="673775" cy="22860"/>
          </a:xfrm>
          <a:prstGeom prst="roundRect">
            <a:avLst>
              <a:gd name="adj" fmla="val 126322"/>
            </a:avLst>
          </a:prstGeom>
          <a:solidFill>
            <a:srgbClr val="CFD2D8"/>
          </a:solidFill>
          <a:ln/>
        </p:spPr>
      </p:sp>
      <p:sp>
        <p:nvSpPr>
          <p:cNvPr id="6" name="Shape 3"/>
          <p:cNvSpPr/>
          <p:nvPr/>
        </p:nvSpPr>
        <p:spPr>
          <a:xfrm>
            <a:off x="6232327" y="1996440"/>
            <a:ext cx="433149" cy="433149"/>
          </a:xfrm>
          <a:prstGeom prst="roundRect">
            <a:avLst>
              <a:gd name="adj" fmla="val 6667"/>
            </a:avLst>
          </a:prstGeom>
          <a:solidFill>
            <a:srgbClr val="E9ECF2"/>
          </a:solidFill>
          <a:ln/>
        </p:spPr>
      </p:sp>
      <p:sp>
        <p:nvSpPr>
          <p:cNvPr id="7" name="Text 4"/>
          <p:cNvSpPr/>
          <p:nvPr/>
        </p:nvSpPr>
        <p:spPr>
          <a:xfrm>
            <a:off x="6389370" y="2068592"/>
            <a:ext cx="118943" cy="288727"/>
          </a:xfrm>
          <a:prstGeom prst="rect">
            <a:avLst/>
          </a:prstGeom>
          <a:noFill/>
          <a:ln/>
        </p:spPr>
        <p:txBody>
          <a:bodyPr wrap="none" lIns="0" tIns="0" rIns="0" bIns="0" rtlCol="0" anchor="t"/>
          <a:lstStyle/>
          <a:p>
            <a:pPr algn="ctr" indent="0" marL="0">
              <a:lnSpc>
                <a:spcPts val="2250"/>
              </a:lnSpc>
              <a:buNone/>
            </a:pPr>
            <a:r>
              <a:rPr lang="en-US" sz="2250" dirty="0">
                <a:solidFill>
                  <a:srgbClr val="15213F"/>
                </a:solidFill>
                <a:latin typeface="Roboto Slab" pitchFamily="34" charset="0"/>
                <a:ea typeface="Roboto Slab" pitchFamily="34" charset="-122"/>
                <a:cs typeface="Roboto Slab" pitchFamily="34" charset="-120"/>
              </a:rPr>
              <a:t>1</a:t>
            </a:r>
            <a:endParaRPr lang="en-US" sz="2250" dirty="0"/>
          </a:p>
        </p:txBody>
      </p:sp>
      <p:sp>
        <p:nvSpPr>
          <p:cNvPr id="8" name="Text 5"/>
          <p:cNvSpPr/>
          <p:nvPr/>
        </p:nvSpPr>
        <p:spPr>
          <a:xfrm>
            <a:off x="7507724" y="1972270"/>
            <a:ext cx="2406372" cy="300752"/>
          </a:xfrm>
          <a:prstGeom prst="rect">
            <a:avLst/>
          </a:prstGeom>
          <a:noFill/>
          <a:ln/>
        </p:spPr>
        <p:txBody>
          <a:bodyPr wrap="none" lIns="0" tIns="0" rIns="0" bIns="0" rtlCol="0" anchor="t"/>
          <a:lstStyle/>
          <a:p>
            <a:pPr algn="l"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Yazılımları güncelle</a:t>
            </a:r>
            <a:endParaRPr lang="en-US" sz="1850" dirty="0"/>
          </a:p>
        </p:txBody>
      </p:sp>
      <p:sp>
        <p:nvSpPr>
          <p:cNvPr id="9" name="Text 6"/>
          <p:cNvSpPr/>
          <p:nvPr/>
        </p:nvSpPr>
        <p:spPr>
          <a:xfrm>
            <a:off x="7507724" y="2388513"/>
            <a:ext cx="6448901" cy="924044"/>
          </a:xfrm>
          <a:prstGeom prst="rect">
            <a:avLst/>
          </a:prstGeom>
          <a:noFill/>
          <a:ln/>
        </p:spPr>
        <p:txBody>
          <a:bodyPr wrap="square" lIns="0" tIns="0" rIns="0" bIns="0" rtlCol="0" anchor="t"/>
          <a:lstStyle/>
          <a:p>
            <a:pPr algn="l" indent="0" marL="0">
              <a:lnSpc>
                <a:spcPts val="2400"/>
              </a:lnSpc>
              <a:buNone/>
            </a:pPr>
            <a:r>
              <a:rPr lang="en-US" sz="1500" dirty="0">
                <a:solidFill>
                  <a:srgbClr val="15213F"/>
                </a:solidFill>
                <a:latin typeface="Roboto" pitchFamily="34" charset="0"/>
                <a:ea typeface="Roboto" pitchFamily="34" charset="-122"/>
                <a:cs typeface="Roboto" pitchFamily="34" charset="-120"/>
              </a:rPr>
              <a:t>İşletim sisteminiz, tarayıcınız ve güvenlik yazılımlarınız düzenli olarak güncellenmelidir. Bu güncellemeler, yeni güvenlik açıklarına karşı koruma sağlar ve siber tehditlere karşı savunmanızı güçlendirir.</a:t>
            </a:r>
            <a:endParaRPr lang="en-US" sz="1500" dirty="0"/>
          </a:p>
        </p:txBody>
      </p:sp>
      <p:sp>
        <p:nvSpPr>
          <p:cNvPr id="10" name="Shape 7"/>
          <p:cNvSpPr/>
          <p:nvPr/>
        </p:nvSpPr>
        <p:spPr>
          <a:xfrm>
            <a:off x="6642616" y="4119086"/>
            <a:ext cx="673775" cy="22860"/>
          </a:xfrm>
          <a:prstGeom prst="roundRect">
            <a:avLst>
              <a:gd name="adj" fmla="val 126322"/>
            </a:avLst>
          </a:prstGeom>
          <a:solidFill>
            <a:srgbClr val="CFD2D8"/>
          </a:solidFill>
          <a:ln/>
        </p:spPr>
      </p:sp>
      <p:sp>
        <p:nvSpPr>
          <p:cNvPr id="11" name="Shape 8"/>
          <p:cNvSpPr/>
          <p:nvPr/>
        </p:nvSpPr>
        <p:spPr>
          <a:xfrm>
            <a:off x="6232327" y="3913942"/>
            <a:ext cx="433149" cy="433149"/>
          </a:xfrm>
          <a:prstGeom prst="roundRect">
            <a:avLst>
              <a:gd name="adj" fmla="val 6667"/>
            </a:avLst>
          </a:prstGeom>
          <a:solidFill>
            <a:srgbClr val="E9ECF2"/>
          </a:solidFill>
          <a:ln/>
        </p:spPr>
      </p:sp>
      <p:sp>
        <p:nvSpPr>
          <p:cNvPr id="12" name="Text 9"/>
          <p:cNvSpPr/>
          <p:nvPr/>
        </p:nvSpPr>
        <p:spPr>
          <a:xfrm>
            <a:off x="6369129" y="3986093"/>
            <a:ext cx="159425" cy="288727"/>
          </a:xfrm>
          <a:prstGeom prst="rect">
            <a:avLst/>
          </a:prstGeom>
          <a:noFill/>
          <a:ln/>
        </p:spPr>
        <p:txBody>
          <a:bodyPr wrap="none" lIns="0" tIns="0" rIns="0" bIns="0" rtlCol="0" anchor="t"/>
          <a:lstStyle/>
          <a:p>
            <a:pPr algn="ctr" indent="0" marL="0">
              <a:lnSpc>
                <a:spcPts val="2250"/>
              </a:lnSpc>
              <a:buNone/>
            </a:pPr>
            <a:r>
              <a:rPr lang="en-US" sz="2250" dirty="0">
                <a:solidFill>
                  <a:srgbClr val="15213F"/>
                </a:solidFill>
                <a:latin typeface="Roboto Slab" pitchFamily="34" charset="0"/>
                <a:ea typeface="Roboto Slab" pitchFamily="34" charset="-122"/>
                <a:cs typeface="Roboto Slab" pitchFamily="34" charset="-120"/>
              </a:rPr>
              <a:t>2</a:t>
            </a:r>
            <a:endParaRPr lang="en-US" sz="2250" dirty="0"/>
          </a:p>
        </p:txBody>
      </p:sp>
      <p:sp>
        <p:nvSpPr>
          <p:cNvPr id="13" name="Text 10"/>
          <p:cNvSpPr/>
          <p:nvPr/>
        </p:nvSpPr>
        <p:spPr>
          <a:xfrm>
            <a:off x="7507724" y="3889772"/>
            <a:ext cx="2491978" cy="300752"/>
          </a:xfrm>
          <a:prstGeom prst="rect">
            <a:avLst/>
          </a:prstGeom>
          <a:noFill/>
          <a:ln/>
        </p:spPr>
        <p:txBody>
          <a:bodyPr wrap="none" lIns="0" tIns="0" rIns="0" bIns="0" rtlCol="0" anchor="t"/>
          <a:lstStyle/>
          <a:p>
            <a:pPr algn="l"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Parolalarını kontrol et</a:t>
            </a:r>
            <a:endParaRPr lang="en-US" sz="1850" dirty="0"/>
          </a:p>
        </p:txBody>
      </p:sp>
      <p:sp>
        <p:nvSpPr>
          <p:cNvPr id="14" name="Text 11"/>
          <p:cNvSpPr/>
          <p:nvPr/>
        </p:nvSpPr>
        <p:spPr>
          <a:xfrm>
            <a:off x="7507724" y="4306014"/>
            <a:ext cx="6448901" cy="924044"/>
          </a:xfrm>
          <a:prstGeom prst="rect">
            <a:avLst/>
          </a:prstGeom>
          <a:noFill/>
          <a:ln/>
        </p:spPr>
        <p:txBody>
          <a:bodyPr wrap="square" lIns="0" tIns="0" rIns="0" bIns="0" rtlCol="0" anchor="t"/>
          <a:lstStyle/>
          <a:p>
            <a:pPr algn="l" indent="0" marL="0">
              <a:lnSpc>
                <a:spcPts val="2400"/>
              </a:lnSpc>
              <a:buNone/>
            </a:pPr>
            <a:r>
              <a:rPr lang="en-US" sz="1500" dirty="0">
                <a:solidFill>
                  <a:srgbClr val="15213F"/>
                </a:solidFill>
                <a:latin typeface="Roboto" pitchFamily="34" charset="0"/>
                <a:ea typeface="Roboto" pitchFamily="34" charset="-122"/>
                <a:cs typeface="Roboto" pitchFamily="34" charset="-120"/>
              </a:rPr>
              <a:t>Parolalarınızı düzenli olarak değiştirerek güvenliğinizi sağlayın. Güçlü ve benzersiz parolalar oluşturmak, hesaplarınızı hackerlere karşı korumanın en etkili yollarından biridir.</a:t>
            </a:r>
            <a:endParaRPr lang="en-US" sz="1500" dirty="0"/>
          </a:p>
        </p:txBody>
      </p:sp>
      <p:sp>
        <p:nvSpPr>
          <p:cNvPr id="15" name="Shape 12"/>
          <p:cNvSpPr/>
          <p:nvPr/>
        </p:nvSpPr>
        <p:spPr>
          <a:xfrm>
            <a:off x="6642616" y="6036588"/>
            <a:ext cx="673775" cy="22860"/>
          </a:xfrm>
          <a:prstGeom prst="roundRect">
            <a:avLst>
              <a:gd name="adj" fmla="val 126322"/>
            </a:avLst>
          </a:prstGeom>
          <a:solidFill>
            <a:srgbClr val="CFD2D8"/>
          </a:solidFill>
          <a:ln/>
        </p:spPr>
      </p:sp>
      <p:sp>
        <p:nvSpPr>
          <p:cNvPr id="16" name="Shape 13"/>
          <p:cNvSpPr/>
          <p:nvPr/>
        </p:nvSpPr>
        <p:spPr>
          <a:xfrm>
            <a:off x="6232327" y="5831443"/>
            <a:ext cx="433149" cy="433149"/>
          </a:xfrm>
          <a:prstGeom prst="roundRect">
            <a:avLst>
              <a:gd name="adj" fmla="val 6667"/>
            </a:avLst>
          </a:prstGeom>
          <a:solidFill>
            <a:srgbClr val="E9ECF2"/>
          </a:solidFill>
          <a:ln/>
        </p:spPr>
      </p:sp>
      <p:sp>
        <p:nvSpPr>
          <p:cNvPr id="17" name="Text 14"/>
          <p:cNvSpPr/>
          <p:nvPr/>
        </p:nvSpPr>
        <p:spPr>
          <a:xfrm>
            <a:off x="6370915" y="5903595"/>
            <a:ext cx="155972" cy="288727"/>
          </a:xfrm>
          <a:prstGeom prst="rect">
            <a:avLst/>
          </a:prstGeom>
          <a:noFill/>
          <a:ln/>
        </p:spPr>
        <p:txBody>
          <a:bodyPr wrap="none" lIns="0" tIns="0" rIns="0" bIns="0" rtlCol="0" anchor="t"/>
          <a:lstStyle/>
          <a:p>
            <a:pPr algn="ctr" indent="0" marL="0">
              <a:lnSpc>
                <a:spcPts val="2250"/>
              </a:lnSpc>
              <a:buNone/>
            </a:pPr>
            <a:r>
              <a:rPr lang="en-US" sz="2250" dirty="0">
                <a:solidFill>
                  <a:srgbClr val="15213F"/>
                </a:solidFill>
                <a:latin typeface="Roboto Slab" pitchFamily="34" charset="0"/>
                <a:ea typeface="Roboto Slab" pitchFamily="34" charset="-122"/>
                <a:cs typeface="Roboto Slab" pitchFamily="34" charset="-120"/>
              </a:rPr>
              <a:t>3</a:t>
            </a:r>
            <a:endParaRPr lang="en-US" sz="2250" dirty="0"/>
          </a:p>
        </p:txBody>
      </p:sp>
      <p:sp>
        <p:nvSpPr>
          <p:cNvPr id="18" name="Text 15"/>
          <p:cNvSpPr/>
          <p:nvPr/>
        </p:nvSpPr>
        <p:spPr>
          <a:xfrm>
            <a:off x="7507724" y="5807273"/>
            <a:ext cx="2955965" cy="300752"/>
          </a:xfrm>
          <a:prstGeom prst="rect">
            <a:avLst/>
          </a:prstGeom>
          <a:noFill/>
          <a:ln/>
        </p:spPr>
        <p:txBody>
          <a:bodyPr wrap="none" lIns="0" tIns="0" rIns="0" bIns="0" rtlCol="0" anchor="t"/>
          <a:lstStyle/>
          <a:p>
            <a:pPr algn="l"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Güvenlik ayarlarını incele</a:t>
            </a:r>
            <a:endParaRPr lang="en-US" sz="1850" dirty="0"/>
          </a:p>
        </p:txBody>
      </p:sp>
      <p:sp>
        <p:nvSpPr>
          <p:cNvPr id="19" name="Text 16"/>
          <p:cNvSpPr/>
          <p:nvPr/>
        </p:nvSpPr>
        <p:spPr>
          <a:xfrm>
            <a:off x="7507724" y="6223516"/>
            <a:ext cx="6448901" cy="924044"/>
          </a:xfrm>
          <a:prstGeom prst="rect">
            <a:avLst/>
          </a:prstGeom>
          <a:noFill/>
          <a:ln/>
        </p:spPr>
        <p:txBody>
          <a:bodyPr wrap="square" lIns="0" tIns="0" rIns="0" bIns="0" rtlCol="0" anchor="t"/>
          <a:lstStyle/>
          <a:p>
            <a:pPr algn="l" indent="0" marL="0">
              <a:lnSpc>
                <a:spcPts val="2400"/>
              </a:lnSpc>
              <a:buNone/>
            </a:pPr>
            <a:r>
              <a:rPr lang="en-US" sz="1500" dirty="0">
                <a:solidFill>
                  <a:srgbClr val="15213F"/>
                </a:solidFill>
                <a:latin typeface="Roboto" pitchFamily="34" charset="0"/>
                <a:ea typeface="Roboto" pitchFamily="34" charset="-122"/>
                <a:cs typeface="Roboto" pitchFamily="34" charset="-120"/>
              </a:rPr>
              <a:t>Sosyal medya profillerinizin, e-posta hesaplarınızın ve diğer çevrimiçi hesaplarınızın güvenlik ayarlarını düzenli olarak gözden geçirin. Bu, kişisel bilgilerinizin yetkisiz erişime karşı korunmasını sağlar.</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08302"/>
          </a:xfrm>
          <a:prstGeom prst="rect">
            <a:avLst/>
          </a:prstGeom>
        </p:spPr>
      </p:pic>
      <p:sp>
        <p:nvSpPr>
          <p:cNvPr id="3" name="Text 0"/>
          <p:cNvSpPr/>
          <p:nvPr/>
        </p:nvSpPr>
        <p:spPr>
          <a:xfrm>
            <a:off x="730329" y="3348157"/>
            <a:ext cx="9986843" cy="651986"/>
          </a:xfrm>
          <a:prstGeom prst="rect">
            <a:avLst/>
          </a:prstGeom>
          <a:noFill/>
          <a:ln/>
        </p:spPr>
        <p:txBody>
          <a:bodyPr wrap="none" lIns="0" tIns="0" rIns="0" bIns="0" rtlCol="0" anchor="t"/>
          <a:lstStyle/>
          <a:p>
            <a:pPr indent="0" marL="0">
              <a:lnSpc>
                <a:spcPts val="5100"/>
              </a:lnSpc>
              <a:buNone/>
            </a:pPr>
            <a:r>
              <a:rPr lang="en-US" sz="4100" dirty="0">
                <a:solidFill>
                  <a:srgbClr val="3257B8"/>
                </a:solidFill>
                <a:latin typeface="Roboto Slab" pitchFamily="34" charset="0"/>
                <a:ea typeface="Roboto Slab" pitchFamily="34" charset="-122"/>
                <a:cs typeface="Roboto Slab" pitchFamily="34" charset="-120"/>
              </a:rPr>
              <a:t>Siber Güvenlik için Faydalı Uygulamalar</a:t>
            </a:r>
            <a:endParaRPr lang="en-US" sz="4100" dirty="0"/>
          </a:p>
        </p:txBody>
      </p:sp>
      <p:pic>
        <p:nvPicPr>
          <p:cNvPr id="4" name="Image 1" descr="preencoded.png">    </p:cNvPr>
          <p:cNvPicPr>
            <a:picLocks noChangeAspect="1"/>
          </p:cNvPicPr>
          <p:nvPr/>
        </p:nvPicPr>
        <p:blipFill>
          <a:blip r:embed="rId2"/>
          <a:stretch>
            <a:fillRect/>
          </a:stretch>
        </p:blipFill>
        <p:spPr>
          <a:xfrm>
            <a:off x="730329" y="4313039"/>
            <a:ext cx="521613" cy="521613"/>
          </a:xfrm>
          <a:prstGeom prst="rect">
            <a:avLst/>
          </a:prstGeom>
        </p:spPr>
      </p:pic>
      <p:sp>
        <p:nvSpPr>
          <p:cNvPr id="5" name="Text 1"/>
          <p:cNvSpPr/>
          <p:nvPr/>
        </p:nvSpPr>
        <p:spPr>
          <a:xfrm>
            <a:off x="730329" y="5043249"/>
            <a:ext cx="2608302" cy="325993"/>
          </a:xfrm>
          <a:prstGeom prst="rect">
            <a:avLst/>
          </a:prstGeom>
          <a:noFill/>
          <a:ln/>
        </p:spPr>
        <p:txBody>
          <a:bodyPr wrap="none" lIns="0" tIns="0" rIns="0" bIns="0" rtlCol="0" anchor="t"/>
          <a:lstStyle/>
          <a:p>
            <a:pPr algn="l" indent="0" marL="0">
              <a:lnSpc>
                <a:spcPts val="2550"/>
              </a:lnSpc>
              <a:buNone/>
            </a:pPr>
            <a:r>
              <a:rPr lang="en-US" sz="2050" dirty="0">
                <a:solidFill>
                  <a:srgbClr val="15213F"/>
                </a:solidFill>
                <a:latin typeface="Roboto Slab" pitchFamily="34" charset="0"/>
                <a:ea typeface="Roboto Slab" pitchFamily="34" charset="-122"/>
                <a:cs typeface="Roboto Slab" pitchFamily="34" charset="-120"/>
              </a:rPr>
              <a:t>Güvenli Tarayıcılar</a:t>
            </a:r>
            <a:endParaRPr lang="en-US" sz="2050" dirty="0"/>
          </a:p>
        </p:txBody>
      </p:sp>
      <p:sp>
        <p:nvSpPr>
          <p:cNvPr id="6" name="Text 2"/>
          <p:cNvSpPr/>
          <p:nvPr/>
        </p:nvSpPr>
        <p:spPr>
          <a:xfrm>
            <a:off x="730329" y="5494377"/>
            <a:ext cx="3057763" cy="1669256"/>
          </a:xfrm>
          <a:prstGeom prst="rect">
            <a:avLst/>
          </a:prstGeom>
          <a:noFill/>
          <a:ln/>
        </p:spPr>
        <p:txBody>
          <a:bodyPr wrap="square" lIns="0" tIns="0" rIns="0" bIns="0" rtlCol="0" anchor="t"/>
          <a:lstStyle/>
          <a:p>
            <a:pPr algn="l" indent="0" marL="0">
              <a:lnSpc>
                <a:spcPts val="2600"/>
              </a:lnSpc>
              <a:buNone/>
            </a:pPr>
            <a:r>
              <a:rPr lang="en-US" sz="1600" dirty="0">
                <a:solidFill>
                  <a:srgbClr val="15213F"/>
                </a:solidFill>
                <a:latin typeface="Roboto" pitchFamily="34" charset="0"/>
                <a:ea typeface="Roboto" pitchFamily="34" charset="-122"/>
                <a:cs typeface="Roboto" pitchFamily="34" charset="-120"/>
              </a:rPr>
              <a:t>Tarayıcınızın gizlilik ve güvenlik ayarlarını özelleştirin. Güvenlik uzantıları ekleyerek web sitelerini daha güvenli bir şekilde taramanızı sağlayın.</a:t>
            </a:r>
            <a:endParaRPr lang="en-US" sz="1600" dirty="0"/>
          </a:p>
        </p:txBody>
      </p:sp>
      <p:pic>
        <p:nvPicPr>
          <p:cNvPr id="7" name="Image 2" descr="preencoded.png">    </p:cNvPr>
          <p:cNvPicPr>
            <a:picLocks noChangeAspect="1"/>
          </p:cNvPicPr>
          <p:nvPr/>
        </p:nvPicPr>
        <p:blipFill>
          <a:blip r:embed="rId3"/>
          <a:stretch>
            <a:fillRect/>
          </a:stretch>
        </p:blipFill>
        <p:spPr>
          <a:xfrm>
            <a:off x="4100989" y="4313039"/>
            <a:ext cx="521613" cy="521613"/>
          </a:xfrm>
          <a:prstGeom prst="rect">
            <a:avLst/>
          </a:prstGeom>
        </p:spPr>
      </p:pic>
      <p:sp>
        <p:nvSpPr>
          <p:cNvPr id="8" name="Text 3"/>
          <p:cNvSpPr/>
          <p:nvPr/>
        </p:nvSpPr>
        <p:spPr>
          <a:xfrm>
            <a:off x="4100989" y="5043249"/>
            <a:ext cx="2608302" cy="325993"/>
          </a:xfrm>
          <a:prstGeom prst="rect">
            <a:avLst/>
          </a:prstGeom>
          <a:noFill/>
          <a:ln/>
        </p:spPr>
        <p:txBody>
          <a:bodyPr wrap="none" lIns="0" tIns="0" rIns="0" bIns="0" rtlCol="0" anchor="t"/>
          <a:lstStyle/>
          <a:p>
            <a:pPr algn="l" indent="0" marL="0">
              <a:lnSpc>
                <a:spcPts val="2550"/>
              </a:lnSpc>
              <a:buNone/>
            </a:pPr>
            <a:r>
              <a:rPr lang="en-US" sz="2050" dirty="0">
                <a:solidFill>
                  <a:srgbClr val="15213F"/>
                </a:solidFill>
                <a:latin typeface="Roboto Slab" pitchFamily="34" charset="0"/>
                <a:ea typeface="Roboto Slab" pitchFamily="34" charset="-122"/>
                <a:cs typeface="Roboto Slab" pitchFamily="34" charset="-120"/>
              </a:rPr>
              <a:t>Güçlü Antivirüs</a:t>
            </a:r>
            <a:endParaRPr lang="en-US" sz="2050" dirty="0"/>
          </a:p>
        </p:txBody>
      </p:sp>
      <p:sp>
        <p:nvSpPr>
          <p:cNvPr id="9" name="Text 4"/>
          <p:cNvSpPr/>
          <p:nvPr/>
        </p:nvSpPr>
        <p:spPr>
          <a:xfrm>
            <a:off x="4100989" y="5494377"/>
            <a:ext cx="3057763" cy="1669256"/>
          </a:xfrm>
          <a:prstGeom prst="rect">
            <a:avLst/>
          </a:prstGeom>
          <a:noFill/>
          <a:ln/>
        </p:spPr>
        <p:txBody>
          <a:bodyPr wrap="square" lIns="0" tIns="0" rIns="0" bIns="0" rtlCol="0" anchor="t"/>
          <a:lstStyle/>
          <a:p>
            <a:pPr algn="l" indent="0" marL="0">
              <a:lnSpc>
                <a:spcPts val="2600"/>
              </a:lnSpc>
              <a:buNone/>
            </a:pPr>
            <a:r>
              <a:rPr lang="en-US" sz="1600" dirty="0">
                <a:solidFill>
                  <a:srgbClr val="15213F"/>
                </a:solidFill>
                <a:latin typeface="Roboto" pitchFamily="34" charset="0"/>
                <a:ea typeface="Roboto" pitchFamily="34" charset="-122"/>
                <a:cs typeface="Roboto" pitchFamily="34" charset="-120"/>
              </a:rPr>
              <a:t>Bilgisayarınızda ve mobil cihazlarınızda iyi bir antivirüs programı kullanın. Virüs, sızma ve kötü amaçlı yazılımlara karşı koruma sağlar.</a:t>
            </a:r>
            <a:endParaRPr lang="en-US" sz="1600" dirty="0"/>
          </a:p>
        </p:txBody>
      </p:sp>
      <p:pic>
        <p:nvPicPr>
          <p:cNvPr id="10" name="Image 3" descr="preencoded.png">    </p:cNvPr>
          <p:cNvPicPr>
            <a:picLocks noChangeAspect="1"/>
          </p:cNvPicPr>
          <p:nvPr/>
        </p:nvPicPr>
        <p:blipFill>
          <a:blip r:embed="rId4"/>
          <a:stretch>
            <a:fillRect/>
          </a:stretch>
        </p:blipFill>
        <p:spPr>
          <a:xfrm>
            <a:off x="7471648" y="4313039"/>
            <a:ext cx="521613" cy="521613"/>
          </a:xfrm>
          <a:prstGeom prst="rect">
            <a:avLst/>
          </a:prstGeom>
        </p:spPr>
      </p:pic>
      <p:sp>
        <p:nvSpPr>
          <p:cNvPr id="11" name="Text 5"/>
          <p:cNvSpPr/>
          <p:nvPr/>
        </p:nvSpPr>
        <p:spPr>
          <a:xfrm>
            <a:off x="7471648" y="5043249"/>
            <a:ext cx="2608302" cy="325993"/>
          </a:xfrm>
          <a:prstGeom prst="rect">
            <a:avLst/>
          </a:prstGeom>
          <a:noFill/>
          <a:ln/>
        </p:spPr>
        <p:txBody>
          <a:bodyPr wrap="none" lIns="0" tIns="0" rIns="0" bIns="0" rtlCol="0" anchor="t"/>
          <a:lstStyle/>
          <a:p>
            <a:pPr algn="l" indent="0" marL="0">
              <a:lnSpc>
                <a:spcPts val="2550"/>
              </a:lnSpc>
              <a:buNone/>
            </a:pPr>
            <a:r>
              <a:rPr lang="en-US" sz="2050" dirty="0">
                <a:solidFill>
                  <a:srgbClr val="15213F"/>
                </a:solidFill>
                <a:latin typeface="Roboto Slab" pitchFamily="34" charset="0"/>
                <a:ea typeface="Roboto Slab" pitchFamily="34" charset="-122"/>
                <a:cs typeface="Roboto Slab" pitchFamily="34" charset="-120"/>
              </a:rPr>
              <a:t>Parola Yöneticisi</a:t>
            </a:r>
            <a:endParaRPr lang="en-US" sz="2050" dirty="0"/>
          </a:p>
        </p:txBody>
      </p:sp>
      <p:sp>
        <p:nvSpPr>
          <p:cNvPr id="12" name="Text 6"/>
          <p:cNvSpPr/>
          <p:nvPr/>
        </p:nvSpPr>
        <p:spPr>
          <a:xfrm>
            <a:off x="7471648" y="5494377"/>
            <a:ext cx="3057763" cy="1669256"/>
          </a:xfrm>
          <a:prstGeom prst="rect">
            <a:avLst/>
          </a:prstGeom>
          <a:noFill/>
          <a:ln/>
        </p:spPr>
        <p:txBody>
          <a:bodyPr wrap="square" lIns="0" tIns="0" rIns="0" bIns="0" rtlCol="0" anchor="t"/>
          <a:lstStyle/>
          <a:p>
            <a:pPr algn="l" indent="0" marL="0">
              <a:lnSpc>
                <a:spcPts val="2600"/>
              </a:lnSpc>
              <a:buNone/>
            </a:pPr>
            <a:r>
              <a:rPr lang="en-US" sz="1600" dirty="0">
                <a:solidFill>
                  <a:srgbClr val="15213F"/>
                </a:solidFill>
                <a:latin typeface="Roboto" pitchFamily="34" charset="0"/>
                <a:ea typeface="Roboto" pitchFamily="34" charset="-122"/>
                <a:cs typeface="Roboto" pitchFamily="34" charset="-120"/>
              </a:rPr>
              <a:t>Güvenli bir parola yöneticisi kullanarak, karmaşık ve benzersiz parolalar oluşturun ve saklayın. Böylece hesaplarınızı daha güvenli hale getirin.</a:t>
            </a:r>
            <a:endParaRPr lang="en-US" sz="1600" dirty="0"/>
          </a:p>
        </p:txBody>
      </p:sp>
      <p:pic>
        <p:nvPicPr>
          <p:cNvPr id="13" name="Image 4" descr="preencoded.png">    </p:cNvPr>
          <p:cNvPicPr>
            <a:picLocks noChangeAspect="1"/>
          </p:cNvPicPr>
          <p:nvPr/>
        </p:nvPicPr>
        <p:blipFill>
          <a:blip r:embed="rId5"/>
          <a:stretch>
            <a:fillRect/>
          </a:stretch>
        </p:blipFill>
        <p:spPr>
          <a:xfrm>
            <a:off x="10842308" y="4313039"/>
            <a:ext cx="521613" cy="521613"/>
          </a:xfrm>
          <a:prstGeom prst="rect">
            <a:avLst/>
          </a:prstGeom>
        </p:spPr>
      </p:pic>
      <p:sp>
        <p:nvSpPr>
          <p:cNvPr id="14" name="Text 7"/>
          <p:cNvSpPr/>
          <p:nvPr/>
        </p:nvSpPr>
        <p:spPr>
          <a:xfrm>
            <a:off x="10842308" y="5043249"/>
            <a:ext cx="3057763" cy="651986"/>
          </a:xfrm>
          <a:prstGeom prst="rect">
            <a:avLst/>
          </a:prstGeom>
          <a:noFill/>
          <a:ln/>
        </p:spPr>
        <p:txBody>
          <a:bodyPr wrap="square" lIns="0" tIns="0" rIns="0" bIns="0" rtlCol="0" anchor="t"/>
          <a:lstStyle/>
          <a:p>
            <a:pPr algn="l" indent="0" marL="0">
              <a:lnSpc>
                <a:spcPts val="2550"/>
              </a:lnSpc>
              <a:buNone/>
            </a:pPr>
            <a:r>
              <a:rPr lang="en-US" sz="2050" dirty="0">
                <a:solidFill>
                  <a:srgbClr val="15213F"/>
                </a:solidFill>
                <a:latin typeface="Roboto Slab" pitchFamily="34" charset="0"/>
                <a:ea typeface="Roboto Slab" pitchFamily="34" charset="-122"/>
                <a:cs typeface="Roboto Slab" pitchFamily="34" charset="-120"/>
              </a:rPr>
              <a:t>İki Faktörlü Kimlik Doğrulama</a:t>
            </a:r>
            <a:endParaRPr lang="en-US" sz="2050" dirty="0"/>
          </a:p>
        </p:txBody>
      </p:sp>
      <p:sp>
        <p:nvSpPr>
          <p:cNvPr id="15" name="Text 8"/>
          <p:cNvSpPr/>
          <p:nvPr/>
        </p:nvSpPr>
        <p:spPr>
          <a:xfrm>
            <a:off x="10842308" y="5820370"/>
            <a:ext cx="3057763" cy="1669256"/>
          </a:xfrm>
          <a:prstGeom prst="rect">
            <a:avLst/>
          </a:prstGeom>
          <a:noFill/>
          <a:ln/>
        </p:spPr>
        <p:txBody>
          <a:bodyPr wrap="square" lIns="0" tIns="0" rIns="0" bIns="0" rtlCol="0" anchor="t"/>
          <a:lstStyle/>
          <a:p>
            <a:pPr algn="l" indent="0" marL="0">
              <a:lnSpc>
                <a:spcPts val="2600"/>
              </a:lnSpc>
              <a:buNone/>
            </a:pPr>
            <a:r>
              <a:rPr lang="en-US" sz="1600" dirty="0">
                <a:solidFill>
                  <a:srgbClr val="15213F"/>
                </a:solidFill>
                <a:latin typeface="Roboto" pitchFamily="34" charset="0"/>
                <a:ea typeface="Roboto" pitchFamily="34" charset="-122"/>
                <a:cs typeface="Roboto" pitchFamily="34" charset="-120"/>
              </a:rPr>
              <a:t>Çevrimiçi hesaplarınızda iki faktörlü kimlik doğrulamasını etkinleştirin. Böylece hesaplarınızın güvenliğini artırın ve yetkisiz erişimi önleyin.</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751528"/>
            <a:ext cx="7556421" cy="2934653"/>
          </a:xfrm>
          <a:prstGeom prst="rect">
            <a:avLst/>
          </a:prstGeom>
          <a:noFill/>
          <a:ln/>
        </p:spPr>
        <p:txBody>
          <a:bodyPr wrap="square" lIns="0" tIns="0" rIns="0" bIns="0" rtlCol="0" anchor="t"/>
          <a:lstStyle/>
          <a:p>
            <a:pPr indent="0" marL="0">
              <a:lnSpc>
                <a:spcPts val="7700"/>
              </a:lnSpc>
              <a:buNone/>
            </a:pPr>
            <a:r>
              <a:rPr lang="en-US" sz="6150" dirty="0">
                <a:solidFill>
                  <a:srgbClr val="3257B8"/>
                </a:solidFill>
                <a:latin typeface="Roboto Slab" pitchFamily="34" charset="0"/>
                <a:ea typeface="Roboto Slab" pitchFamily="34" charset="-122"/>
                <a:cs typeface="Roboto Slab" pitchFamily="34" charset="-120"/>
              </a:rPr>
              <a:t>Sonuç: Güvenliğiniz ve refahınız önceliğimiz</a:t>
            </a:r>
            <a:endParaRPr lang="en-US" sz="6150" dirty="0"/>
          </a:p>
        </p:txBody>
      </p:sp>
      <p:sp>
        <p:nvSpPr>
          <p:cNvPr id="4" name="Text 1"/>
          <p:cNvSpPr/>
          <p:nvPr/>
        </p:nvSpPr>
        <p:spPr>
          <a:xfrm>
            <a:off x="793790" y="5026343"/>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15213F"/>
                </a:solidFill>
                <a:latin typeface="Roboto" pitchFamily="34" charset="0"/>
                <a:ea typeface="Roboto" pitchFamily="34" charset="-122"/>
                <a:cs typeface="Roboto" pitchFamily="34" charset="-120"/>
              </a:rPr>
              <a:t>Bu infografik, çevrimiçi tehditlerle başa çıkmanız ve kişisel bilgilerinizin güvenliğini sağlamanız için size rehberlik etmiştir. Siber güvenlik, giderek daha önemli hale gelen bir konu ve siz ve sevdiklerinizin çevrimiçi emniyeti önceliğimizdir.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7357" y="595074"/>
            <a:ext cx="8298418" cy="676275"/>
          </a:xfrm>
          <a:prstGeom prst="rect">
            <a:avLst/>
          </a:prstGeom>
          <a:noFill/>
          <a:ln/>
        </p:spPr>
        <p:txBody>
          <a:bodyPr wrap="none" lIns="0" tIns="0" rIns="0" bIns="0" rtlCol="0" anchor="t"/>
          <a:lstStyle/>
          <a:p>
            <a:pPr indent="0" marL="0">
              <a:lnSpc>
                <a:spcPts val="5300"/>
              </a:lnSpc>
              <a:buNone/>
            </a:pPr>
            <a:r>
              <a:rPr lang="en-US" sz="4250" dirty="0">
                <a:solidFill>
                  <a:srgbClr val="3257B8"/>
                </a:solidFill>
                <a:latin typeface="Roboto Slab" pitchFamily="34" charset="0"/>
                <a:ea typeface="Roboto Slab" pitchFamily="34" charset="-122"/>
                <a:cs typeface="Roboto Slab" pitchFamily="34" charset="-120"/>
              </a:rPr>
              <a:t>Güvenlik Farkındalığının Önemi</a:t>
            </a:r>
            <a:endParaRPr lang="en-US" sz="4250" dirty="0"/>
          </a:p>
        </p:txBody>
      </p:sp>
      <p:pic>
        <p:nvPicPr>
          <p:cNvPr id="3" name="Image 0" descr="preencoded.png">    </p:cNvPr>
          <p:cNvPicPr>
            <a:picLocks noChangeAspect="1"/>
          </p:cNvPicPr>
          <p:nvPr/>
        </p:nvPicPr>
        <p:blipFill>
          <a:blip r:embed="rId1"/>
          <a:stretch>
            <a:fillRect/>
          </a:stretch>
        </p:blipFill>
        <p:spPr>
          <a:xfrm>
            <a:off x="757357" y="1704142"/>
            <a:ext cx="4155519" cy="2568297"/>
          </a:xfrm>
          <a:prstGeom prst="rect">
            <a:avLst/>
          </a:prstGeom>
        </p:spPr>
      </p:pic>
      <p:sp>
        <p:nvSpPr>
          <p:cNvPr id="4" name="Text 1"/>
          <p:cNvSpPr/>
          <p:nvPr/>
        </p:nvSpPr>
        <p:spPr>
          <a:xfrm>
            <a:off x="757357" y="4542949"/>
            <a:ext cx="2869763" cy="338138"/>
          </a:xfrm>
          <a:prstGeom prst="rect">
            <a:avLst/>
          </a:prstGeom>
          <a:noFill/>
          <a:ln/>
        </p:spPr>
        <p:txBody>
          <a:bodyPr wrap="none" lIns="0" tIns="0" rIns="0" bIns="0" rtlCol="0" anchor="t"/>
          <a:lstStyle/>
          <a:p>
            <a:pPr algn="l" indent="0" marL="0">
              <a:lnSpc>
                <a:spcPts val="2650"/>
              </a:lnSpc>
              <a:buNone/>
            </a:pPr>
            <a:r>
              <a:rPr lang="en-US" sz="2100" dirty="0">
                <a:solidFill>
                  <a:srgbClr val="15213F"/>
                </a:solidFill>
                <a:latin typeface="Roboto Slab" pitchFamily="34" charset="0"/>
                <a:ea typeface="Roboto Slab" pitchFamily="34" charset="-122"/>
                <a:cs typeface="Roboto Slab" pitchFamily="34" charset="-120"/>
              </a:rPr>
              <a:t>Siber Tehditler Artıyor</a:t>
            </a:r>
            <a:endParaRPr lang="en-US" sz="2100" dirty="0"/>
          </a:p>
        </p:txBody>
      </p:sp>
      <p:sp>
        <p:nvSpPr>
          <p:cNvPr id="5" name="Text 2"/>
          <p:cNvSpPr/>
          <p:nvPr/>
        </p:nvSpPr>
        <p:spPr>
          <a:xfrm>
            <a:off x="757357" y="5010864"/>
            <a:ext cx="4155519" cy="2077403"/>
          </a:xfrm>
          <a:prstGeom prst="rect">
            <a:avLst/>
          </a:prstGeom>
          <a:noFill/>
          <a:ln/>
        </p:spPr>
        <p:txBody>
          <a:bodyPr wrap="square" lIns="0" tIns="0" rIns="0" bIns="0" rtlCol="0" anchor="t"/>
          <a:lstStyle/>
          <a:p>
            <a:pPr algn="l" indent="0" marL="0">
              <a:lnSpc>
                <a:spcPts val="2700"/>
              </a:lnSpc>
              <a:buNone/>
            </a:pPr>
            <a:r>
              <a:rPr lang="en-US" sz="1700" dirty="0">
                <a:solidFill>
                  <a:srgbClr val="15213F"/>
                </a:solidFill>
                <a:latin typeface="Roboto" pitchFamily="34" charset="0"/>
                <a:ea typeface="Roboto" pitchFamily="34" charset="-122"/>
                <a:cs typeface="Roboto" pitchFamily="34" charset="-120"/>
              </a:rPr>
              <a:t>Günümüzde siber tehditler giderek yaygınlaşıyor ve daha karmaşık hale geliyor. Bireysel kullanıcılar, işletmeler ve kamu kurumları, bu tehditlerle karşı karşıya kalabiliyor. Bu nedenle güvenlik farkındalığı kritik önem taşıyor.</a:t>
            </a:r>
            <a:endParaRPr lang="en-US" sz="1700" dirty="0"/>
          </a:p>
        </p:txBody>
      </p:sp>
      <p:pic>
        <p:nvPicPr>
          <p:cNvPr id="6" name="Image 1" descr="preencoded.png">    </p:cNvPr>
          <p:cNvPicPr>
            <a:picLocks noChangeAspect="1"/>
          </p:cNvPicPr>
          <p:nvPr/>
        </p:nvPicPr>
        <p:blipFill>
          <a:blip r:embed="rId2"/>
          <a:stretch>
            <a:fillRect/>
          </a:stretch>
        </p:blipFill>
        <p:spPr>
          <a:xfrm>
            <a:off x="5237440" y="1704142"/>
            <a:ext cx="4155519" cy="2568297"/>
          </a:xfrm>
          <a:prstGeom prst="rect">
            <a:avLst/>
          </a:prstGeom>
        </p:spPr>
      </p:pic>
      <p:sp>
        <p:nvSpPr>
          <p:cNvPr id="7" name="Text 3"/>
          <p:cNvSpPr/>
          <p:nvPr/>
        </p:nvSpPr>
        <p:spPr>
          <a:xfrm>
            <a:off x="5237440" y="4542949"/>
            <a:ext cx="4155519" cy="676275"/>
          </a:xfrm>
          <a:prstGeom prst="rect">
            <a:avLst/>
          </a:prstGeom>
          <a:noFill/>
          <a:ln/>
        </p:spPr>
        <p:txBody>
          <a:bodyPr wrap="square" lIns="0" tIns="0" rIns="0" bIns="0" rtlCol="0" anchor="t"/>
          <a:lstStyle/>
          <a:p>
            <a:pPr algn="l" indent="0" marL="0">
              <a:lnSpc>
                <a:spcPts val="2650"/>
              </a:lnSpc>
              <a:buNone/>
            </a:pPr>
            <a:r>
              <a:rPr lang="en-US" sz="2100" dirty="0">
                <a:solidFill>
                  <a:srgbClr val="15213F"/>
                </a:solidFill>
                <a:latin typeface="Roboto Slab" pitchFamily="34" charset="0"/>
                <a:ea typeface="Roboto Slab" pitchFamily="34" charset="-122"/>
                <a:cs typeface="Roboto Slab" pitchFamily="34" charset="-120"/>
              </a:rPr>
              <a:t>Bilinçli Kullanıcılar Daha Güvende</a:t>
            </a:r>
            <a:endParaRPr lang="en-US" sz="2100" dirty="0"/>
          </a:p>
        </p:txBody>
      </p:sp>
      <p:sp>
        <p:nvSpPr>
          <p:cNvPr id="8" name="Text 4"/>
          <p:cNvSpPr/>
          <p:nvPr/>
        </p:nvSpPr>
        <p:spPr>
          <a:xfrm>
            <a:off x="5237440" y="5349002"/>
            <a:ext cx="4155519" cy="2423636"/>
          </a:xfrm>
          <a:prstGeom prst="rect">
            <a:avLst/>
          </a:prstGeom>
          <a:noFill/>
          <a:ln/>
        </p:spPr>
        <p:txBody>
          <a:bodyPr wrap="square" lIns="0" tIns="0" rIns="0" bIns="0" rtlCol="0" anchor="t"/>
          <a:lstStyle/>
          <a:p>
            <a:pPr algn="l" indent="0" marL="0">
              <a:lnSpc>
                <a:spcPts val="2700"/>
              </a:lnSpc>
              <a:buNone/>
            </a:pPr>
            <a:r>
              <a:rPr lang="en-US" sz="1700" dirty="0">
                <a:solidFill>
                  <a:srgbClr val="15213F"/>
                </a:solidFill>
                <a:latin typeface="Roboto" pitchFamily="34" charset="0"/>
                <a:ea typeface="Roboto" pitchFamily="34" charset="-122"/>
                <a:cs typeface="Roboto" pitchFamily="34" charset="-120"/>
              </a:rPr>
              <a:t>Güvenlik konusunda bilinçli kullanıcılar, siber saldırılara karşı daha iyi korunur. Çevrimiçi davranışlarına dikkat eder, şifre yönetimi ve yazılım güvenliği gibi konularda önlemler alır. Bu sayede kendilerini ve verilerini daha etkili bir şekilde koruyabilirler.</a:t>
            </a:r>
            <a:endParaRPr lang="en-US" sz="1700" dirty="0"/>
          </a:p>
        </p:txBody>
      </p:sp>
      <p:pic>
        <p:nvPicPr>
          <p:cNvPr id="9" name="Image 2" descr="preencoded.png">    </p:cNvPr>
          <p:cNvPicPr>
            <a:picLocks noChangeAspect="1"/>
          </p:cNvPicPr>
          <p:nvPr/>
        </p:nvPicPr>
        <p:blipFill>
          <a:blip r:embed="rId3"/>
          <a:stretch>
            <a:fillRect/>
          </a:stretch>
        </p:blipFill>
        <p:spPr>
          <a:xfrm>
            <a:off x="9717524" y="1704142"/>
            <a:ext cx="4155519" cy="2568297"/>
          </a:xfrm>
          <a:prstGeom prst="rect">
            <a:avLst/>
          </a:prstGeom>
        </p:spPr>
      </p:pic>
      <p:sp>
        <p:nvSpPr>
          <p:cNvPr id="10" name="Text 5"/>
          <p:cNvSpPr/>
          <p:nvPr/>
        </p:nvSpPr>
        <p:spPr>
          <a:xfrm>
            <a:off x="9717524" y="4542949"/>
            <a:ext cx="3729157" cy="338138"/>
          </a:xfrm>
          <a:prstGeom prst="rect">
            <a:avLst/>
          </a:prstGeom>
          <a:noFill/>
          <a:ln/>
        </p:spPr>
        <p:txBody>
          <a:bodyPr wrap="none" lIns="0" tIns="0" rIns="0" bIns="0" rtlCol="0" anchor="t"/>
          <a:lstStyle/>
          <a:p>
            <a:pPr algn="l" indent="0" marL="0">
              <a:lnSpc>
                <a:spcPts val="2650"/>
              </a:lnSpc>
              <a:buNone/>
            </a:pPr>
            <a:r>
              <a:rPr lang="en-US" sz="2100" dirty="0">
                <a:solidFill>
                  <a:srgbClr val="15213F"/>
                </a:solidFill>
                <a:latin typeface="Roboto Slab" pitchFamily="34" charset="0"/>
                <a:ea typeface="Roboto Slab" pitchFamily="34" charset="-122"/>
                <a:cs typeface="Roboto Slab" pitchFamily="34" charset="-120"/>
              </a:rPr>
              <a:t>Kurumsal Güvenlik Yönetimi</a:t>
            </a:r>
            <a:endParaRPr lang="en-US" sz="2100" dirty="0"/>
          </a:p>
        </p:txBody>
      </p:sp>
      <p:sp>
        <p:nvSpPr>
          <p:cNvPr id="11" name="Text 6"/>
          <p:cNvSpPr/>
          <p:nvPr/>
        </p:nvSpPr>
        <p:spPr>
          <a:xfrm>
            <a:off x="9717524" y="5010864"/>
            <a:ext cx="4155519" cy="2077403"/>
          </a:xfrm>
          <a:prstGeom prst="rect">
            <a:avLst/>
          </a:prstGeom>
          <a:noFill/>
          <a:ln/>
        </p:spPr>
        <p:txBody>
          <a:bodyPr wrap="square" lIns="0" tIns="0" rIns="0" bIns="0" rtlCol="0" anchor="t"/>
          <a:lstStyle/>
          <a:p>
            <a:pPr algn="l" indent="0" marL="0">
              <a:lnSpc>
                <a:spcPts val="2700"/>
              </a:lnSpc>
              <a:buNone/>
            </a:pPr>
            <a:r>
              <a:rPr lang="en-US" sz="1700" dirty="0">
                <a:solidFill>
                  <a:srgbClr val="15213F"/>
                </a:solidFill>
                <a:latin typeface="Roboto" pitchFamily="34" charset="0"/>
                <a:ea typeface="Roboto" pitchFamily="34" charset="-122"/>
                <a:cs typeface="Roboto" pitchFamily="34" charset="-120"/>
              </a:rPr>
              <a:t>Kurumlar da çalışanların güvenlik farkındalığını arttırarak kurum içi güvenliği sağlamaya çalışır. Düzenli eğitimler, politikalar ve prosedürler oluşturur. Böylece tüm çalışanlar siber tehditlere karşı nasıl davranması gerektiğini öğrenir.</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44510"/>
            <a:ext cx="6418064" cy="708779"/>
          </a:xfrm>
          <a:prstGeom prst="rect">
            <a:avLst/>
          </a:prstGeom>
          <a:noFill/>
          <a:ln/>
        </p:spPr>
        <p:txBody>
          <a:bodyPr wrap="none" lIns="0" tIns="0" rIns="0" bIns="0" rtlCol="0" anchor="t"/>
          <a:lstStyle/>
          <a:p>
            <a:pPr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Sosyal Medya Güvenliği</a:t>
            </a:r>
            <a:endParaRPr lang="en-US" sz="4450" dirty="0"/>
          </a:p>
        </p:txBody>
      </p:sp>
      <p:pic>
        <p:nvPicPr>
          <p:cNvPr id="3" name="Image 0" descr="preencoded.png">    </p:cNvPr>
          <p:cNvPicPr>
            <a:picLocks noChangeAspect="1"/>
          </p:cNvPicPr>
          <p:nvPr/>
        </p:nvPicPr>
        <p:blipFill>
          <a:blip r:embed="rId1"/>
          <a:stretch>
            <a:fillRect/>
          </a:stretch>
        </p:blipFill>
        <p:spPr>
          <a:xfrm>
            <a:off x="2978348" y="2006917"/>
            <a:ext cx="2152055" cy="1306949"/>
          </a:xfrm>
          <a:prstGeom prst="rect">
            <a:avLst/>
          </a:prstGeom>
        </p:spPr>
      </p:pic>
      <p:sp>
        <p:nvSpPr>
          <p:cNvPr id="4" name="Text 1"/>
          <p:cNvSpPr/>
          <p:nvPr/>
        </p:nvSpPr>
        <p:spPr>
          <a:xfrm>
            <a:off x="3995976" y="2595562"/>
            <a:ext cx="116800" cy="453509"/>
          </a:xfrm>
          <a:prstGeom prst="rect">
            <a:avLst/>
          </a:prstGeom>
          <a:noFill/>
          <a:ln/>
        </p:spPr>
        <p:txBody>
          <a:bodyPr wrap="none" lIns="0" tIns="0" rIns="0" bIns="0" rtlCol="0" anchor="t"/>
          <a:lstStyle/>
          <a:p>
            <a:pPr algn="ctr" indent="0" marL="0">
              <a:lnSpc>
                <a:spcPts val="3550"/>
              </a:lnSpc>
              <a:buNone/>
            </a:pPr>
            <a:r>
              <a:rPr lang="en-US" sz="2200" dirty="0">
                <a:solidFill>
                  <a:srgbClr val="15213F"/>
                </a:solidFill>
                <a:latin typeface="Roboto Slab" pitchFamily="34" charset="0"/>
                <a:ea typeface="Roboto Slab" pitchFamily="34" charset="-122"/>
                <a:cs typeface="Roboto Slab" pitchFamily="34" charset="-120"/>
              </a:rPr>
              <a:t>1</a:t>
            </a:r>
            <a:endParaRPr lang="en-US" sz="2200" dirty="0"/>
          </a:p>
        </p:txBody>
      </p:sp>
      <p:sp>
        <p:nvSpPr>
          <p:cNvPr id="5" name="Text 2"/>
          <p:cNvSpPr/>
          <p:nvPr/>
        </p:nvSpPr>
        <p:spPr>
          <a:xfrm>
            <a:off x="5357217" y="2233732"/>
            <a:ext cx="3802380"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Gizlilik Ayarlarını Kontrol Et</a:t>
            </a:r>
            <a:endParaRPr lang="en-US" sz="2200" dirty="0"/>
          </a:p>
        </p:txBody>
      </p:sp>
      <p:sp>
        <p:nvSpPr>
          <p:cNvPr id="6" name="Text 3"/>
          <p:cNvSpPr/>
          <p:nvPr/>
        </p:nvSpPr>
        <p:spPr>
          <a:xfrm>
            <a:off x="5357217" y="2724150"/>
            <a:ext cx="6374368" cy="362903"/>
          </a:xfrm>
          <a:prstGeom prst="rect">
            <a:avLst/>
          </a:prstGeom>
          <a:noFill/>
          <a:ln/>
        </p:spPr>
        <p:txBody>
          <a:bodyPr wrap="non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Kimlerle paylaştığını ve hangi bilgilerin görünür olduğunu incele.</a:t>
            </a:r>
            <a:endParaRPr lang="en-US" sz="1750" dirty="0"/>
          </a:p>
        </p:txBody>
      </p:sp>
      <p:sp>
        <p:nvSpPr>
          <p:cNvPr id="7" name="Shape 4"/>
          <p:cNvSpPr/>
          <p:nvPr/>
        </p:nvSpPr>
        <p:spPr>
          <a:xfrm>
            <a:off x="5187077" y="3326963"/>
            <a:ext cx="8592860" cy="15240"/>
          </a:xfrm>
          <a:prstGeom prst="roundRect">
            <a:avLst>
              <a:gd name="adj" fmla="val 223256"/>
            </a:avLst>
          </a:prstGeom>
          <a:solidFill>
            <a:srgbClr val="CFD2D8"/>
          </a:solidFill>
          <a:ln/>
        </p:spPr>
      </p:sp>
      <p:pic>
        <p:nvPicPr>
          <p:cNvPr id="8" name="Image 1" descr="preencoded.png">    </p:cNvPr>
          <p:cNvPicPr>
            <a:picLocks noChangeAspect="1"/>
          </p:cNvPicPr>
          <p:nvPr/>
        </p:nvPicPr>
        <p:blipFill>
          <a:blip r:embed="rId2"/>
          <a:stretch>
            <a:fillRect/>
          </a:stretch>
        </p:blipFill>
        <p:spPr>
          <a:xfrm>
            <a:off x="1902381" y="3370540"/>
            <a:ext cx="4304109" cy="1306949"/>
          </a:xfrm>
          <a:prstGeom prst="rect">
            <a:avLst/>
          </a:prstGeom>
        </p:spPr>
      </p:pic>
      <p:sp>
        <p:nvSpPr>
          <p:cNvPr id="9" name="Text 5"/>
          <p:cNvSpPr/>
          <p:nvPr/>
        </p:nvSpPr>
        <p:spPr>
          <a:xfrm>
            <a:off x="3976092" y="3797260"/>
            <a:ext cx="156567" cy="453509"/>
          </a:xfrm>
          <a:prstGeom prst="rect">
            <a:avLst/>
          </a:prstGeom>
          <a:noFill/>
          <a:ln/>
        </p:spPr>
        <p:txBody>
          <a:bodyPr wrap="none" lIns="0" tIns="0" rIns="0" bIns="0" rtlCol="0" anchor="t"/>
          <a:lstStyle/>
          <a:p>
            <a:pPr algn="ctr" indent="0" marL="0">
              <a:lnSpc>
                <a:spcPts val="3550"/>
              </a:lnSpc>
              <a:buNone/>
            </a:pPr>
            <a:r>
              <a:rPr lang="en-US" sz="2200" dirty="0">
                <a:solidFill>
                  <a:srgbClr val="15213F"/>
                </a:solidFill>
                <a:latin typeface="Roboto Slab" pitchFamily="34" charset="0"/>
                <a:ea typeface="Roboto Slab" pitchFamily="34" charset="-122"/>
                <a:cs typeface="Roboto Slab" pitchFamily="34" charset="-120"/>
              </a:rPr>
              <a:t>2</a:t>
            </a:r>
            <a:endParaRPr lang="en-US" sz="2200" dirty="0"/>
          </a:p>
        </p:txBody>
      </p:sp>
      <p:sp>
        <p:nvSpPr>
          <p:cNvPr id="10" name="Text 6"/>
          <p:cNvSpPr/>
          <p:nvPr/>
        </p:nvSpPr>
        <p:spPr>
          <a:xfrm>
            <a:off x="6433304" y="3597354"/>
            <a:ext cx="3108127"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Hesap Erişimini Kısıtla</a:t>
            </a:r>
            <a:endParaRPr lang="en-US" sz="2200" dirty="0"/>
          </a:p>
        </p:txBody>
      </p:sp>
      <p:sp>
        <p:nvSpPr>
          <p:cNvPr id="11" name="Text 7"/>
          <p:cNvSpPr/>
          <p:nvPr/>
        </p:nvSpPr>
        <p:spPr>
          <a:xfrm>
            <a:off x="6433304" y="4087773"/>
            <a:ext cx="5766435" cy="362903"/>
          </a:xfrm>
          <a:prstGeom prst="rect">
            <a:avLst/>
          </a:prstGeom>
          <a:noFill/>
          <a:ln/>
        </p:spPr>
        <p:txBody>
          <a:bodyPr wrap="non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Yalnızca güvendiğin kişilerin hesabına erişmesine izin ver.</a:t>
            </a:r>
            <a:endParaRPr lang="en-US" sz="1750" dirty="0"/>
          </a:p>
        </p:txBody>
      </p:sp>
      <p:sp>
        <p:nvSpPr>
          <p:cNvPr id="12" name="Shape 8"/>
          <p:cNvSpPr/>
          <p:nvPr/>
        </p:nvSpPr>
        <p:spPr>
          <a:xfrm>
            <a:off x="6263164" y="4690586"/>
            <a:ext cx="7516773" cy="15240"/>
          </a:xfrm>
          <a:prstGeom prst="roundRect">
            <a:avLst>
              <a:gd name="adj" fmla="val 223256"/>
            </a:avLst>
          </a:prstGeom>
          <a:solidFill>
            <a:srgbClr val="CFD2D8"/>
          </a:solidFill>
          <a:ln/>
        </p:spPr>
      </p:sp>
      <p:pic>
        <p:nvPicPr>
          <p:cNvPr id="13" name="Image 2" descr="preencoded.png">    </p:cNvPr>
          <p:cNvPicPr>
            <a:picLocks noChangeAspect="1"/>
          </p:cNvPicPr>
          <p:nvPr/>
        </p:nvPicPr>
        <p:blipFill>
          <a:blip r:embed="rId3"/>
          <a:stretch>
            <a:fillRect/>
          </a:stretch>
        </p:blipFill>
        <p:spPr>
          <a:xfrm>
            <a:off x="826294" y="4734163"/>
            <a:ext cx="6456164" cy="1306949"/>
          </a:xfrm>
          <a:prstGeom prst="rect">
            <a:avLst/>
          </a:prstGeom>
        </p:spPr>
      </p:pic>
      <p:sp>
        <p:nvSpPr>
          <p:cNvPr id="14" name="Text 9"/>
          <p:cNvSpPr/>
          <p:nvPr/>
        </p:nvSpPr>
        <p:spPr>
          <a:xfrm>
            <a:off x="3977759" y="5160883"/>
            <a:ext cx="153114" cy="453509"/>
          </a:xfrm>
          <a:prstGeom prst="rect">
            <a:avLst/>
          </a:prstGeom>
          <a:noFill/>
          <a:ln/>
        </p:spPr>
        <p:txBody>
          <a:bodyPr wrap="none" lIns="0" tIns="0" rIns="0" bIns="0" rtlCol="0" anchor="t"/>
          <a:lstStyle/>
          <a:p>
            <a:pPr algn="ctr" indent="0" marL="0">
              <a:lnSpc>
                <a:spcPts val="3550"/>
              </a:lnSpc>
              <a:buNone/>
            </a:pPr>
            <a:r>
              <a:rPr lang="en-US" sz="2200" dirty="0">
                <a:solidFill>
                  <a:srgbClr val="15213F"/>
                </a:solidFill>
                <a:latin typeface="Roboto Slab" pitchFamily="34" charset="0"/>
                <a:ea typeface="Roboto Slab" pitchFamily="34" charset="-122"/>
                <a:cs typeface="Roboto Slab" pitchFamily="34" charset="-120"/>
              </a:rPr>
              <a:t>3</a:t>
            </a:r>
            <a:endParaRPr lang="en-US" sz="2200" dirty="0"/>
          </a:p>
        </p:txBody>
      </p:sp>
      <p:sp>
        <p:nvSpPr>
          <p:cNvPr id="15" name="Text 10"/>
          <p:cNvSpPr/>
          <p:nvPr/>
        </p:nvSpPr>
        <p:spPr>
          <a:xfrm>
            <a:off x="7509272" y="4960977"/>
            <a:ext cx="2944297"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Etkinlik Geçmişini Sil</a:t>
            </a:r>
            <a:endParaRPr lang="en-US" sz="2200" dirty="0"/>
          </a:p>
        </p:txBody>
      </p:sp>
      <p:sp>
        <p:nvSpPr>
          <p:cNvPr id="16" name="Text 11"/>
          <p:cNvSpPr/>
          <p:nvPr/>
        </p:nvSpPr>
        <p:spPr>
          <a:xfrm>
            <a:off x="7509272" y="5451396"/>
            <a:ext cx="5907405" cy="362903"/>
          </a:xfrm>
          <a:prstGeom prst="rect">
            <a:avLst/>
          </a:prstGeom>
          <a:noFill/>
          <a:ln/>
        </p:spPr>
        <p:txBody>
          <a:bodyPr wrap="non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Eski paylaşımlarını ve etkileşimlerini düzenli olarak temizle.</a:t>
            </a:r>
            <a:endParaRPr lang="en-US" sz="1750" dirty="0"/>
          </a:p>
        </p:txBody>
      </p:sp>
      <p:sp>
        <p:nvSpPr>
          <p:cNvPr id="17" name="Text 12"/>
          <p:cNvSpPr/>
          <p:nvPr/>
        </p:nvSpPr>
        <p:spPr>
          <a:xfrm>
            <a:off x="793790" y="6296263"/>
            <a:ext cx="13042821" cy="1088708"/>
          </a:xfrm>
          <a:prstGeom prst="rect">
            <a:avLst/>
          </a:prstGeom>
          <a:noFill/>
          <a:ln/>
        </p:spPr>
        <p:txBody>
          <a:bodyPr wrap="square" lIns="0" tIns="0" rIns="0" bIns="0" rtlCol="0" anchor="t"/>
          <a:lstStyle/>
          <a:p>
            <a:pPr indent="0" marL="0">
              <a:lnSpc>
                <a:spcPts val="2850"/>
              </a:lnSpc>
              <a:buNone/>
            </a:pPr>
            <a:r>
              <a:rPr lang="en-US" sz="1750" dirty="0">
                <a:solidFill>
                  <a:srgbClr val="15213F"/>
                </a:solidFill>
                <a:latin typeface="Roboto" pitchFamily="34" charset="0"/>
                <a:ea typeface="Roboto" pitchFamily="34" charset="-122"/>
                <a:cs typeface="Roboto" pitchFamily="34" charset="-120"/>
              </a:rPr>
              <a:t>Sosyal medya hesaplarınız etkinliklerin, ilgi alanlarınızın ve kişisel bilgilerinizin bir yansımasıdır. Güvenliğinizi sağlamak için gizlilik ayarlarınızı düzenli olarak kontrol etmeli, erişimi kısıtlamalı ve eski paylaşımlarınızı temizlemelisiniz. Böylelikle siber zorbaların sizi hedef almasını engelleyebilirsiniz.</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16280" y="890707"/>
            <a:ext cx="6266855" cy="639485"/>
          </a:xfrm>
          <a:prstGeom prst="rect">
            <a:avLst/>
          </a:prstGeom>
          <a:noFill/>
          <a:ln/>
        </p:spPr>
        <p:txBody>
          <a:bodyPr wrap="none" lIns="0" tIns="0" rIns="0" bIns="0" rtlCol="0" anchor="t"/>
          <a:lstStyle/>
          <a:p>
            <a:pPr indent="0" marL="0">
              <a:lnSpc>
                <a:spcPts val="5000"/>
              </a:lnSpc>
              <a:buNone/>
            </a:pPr>
            <a:r>
              <a:rPr lang="en-US" sz="4000" dirty="0">
                <a:solidFill>
                  <a:srgbClr val="3257B8"/>
                </a:solidFill>
                <a:latin typeface="Roboto Slab" pitchFamily="34" charset="0"/>
                <a:ea typeface="Roboto Slab" pitchFamily="34" charset="-122"/>
                <a:cs typeface="Roboto Slab" pitchFamily="34" charset="-120"/>
              </a:rPr>
              <a:t>Güçlü Şifreler Oluşturmak</a:t>
            </a:r>
            <a:endParaRPr lang="en-US" sz="4000" dirty="0"/>
          </a:p>
        </p:txBody>
      </p:sp>
      <p:pic>
        <p:nvPicPr>
          <p:cNvPr id="4" name="Image 1" descr="preencoded.png">    </p:cNvPr>
          <p:cNvPicPr>
            <a:picLocks noChangeAspect="1"/>
          </p:cNvPicPr>
          <p:nvPr/>
        </p:nvPicPr>
        <p:blipFill>
          <a:blip r:embed="rId2"/>
          <a:stretch>
            <a:fillRect/>
          </a:stretch>
        </p:blipFill>
        <p:spPr>
          <a:xfrm>
            <a:off x="716280" y="1837134"/>
            <a:ext cx="1023223" cy="1833920"/>
          </a:xfrm>
          <a:prstGeom prst="rect">
            <a:avLst/>
          </a:prstGeom>
        </p:spPr>
      </p:pic>
      <p:sp>
        <p:nvSpPr>
          <p:cNvPr id="5" name="Text 1"/>
          <p:cNvSpPr/>
          <p:nvPr/>
        </p:nvSpPr>
        <p:spPr>
          <a:xfrm>
            <a:off x="2046446" y="2041684"/>
            <a:ext cx="3182898" cy="319802"/>
          </a:xfrm>
          <a:prstGeom prst="rect">
            <a:avLst/>
          </a:prstGeom>
          <a:noFill/>
          <a:ln/>
        </p:spPr>
        <p:txBody>
          <a:bodyPr wrap="none" lIns="0" tIns="0" rIns="0" bIns="0" rtlCol="0" anchor="t"/>
          <a:lstStyle/>
          <a:p>
            <a:pPr algn="l"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Uzun ve Karmaşık Şifreler</a:t>
            </a:r>
            <a:endParaRPr lang="en-US" sz="2000" dirty="0"/>
          </a:p>
        </p:txBody>
      </p:sp>
      <p:sp>
        <p:nvSpPr>
          <p:cNvPr id="6" name="Text 2"/>
          <p:cNvSpPr/>
          <p:nvPr/>
        </p:nvSpPr>
        <p:spPr>
          <a:xfrm>
            <a:off x="2046446" y="2484239"/>
            <a:ext cx="6381274" cy="982266"/>
          </a:xfrm>
          <a:prstGeom prst="rect">
            <a:avLst/>
          </a:prstGeom>
          <a:noFill/>
          <a:ln/>
        </p:spPr>
        <p:txBody>
          <a:bodyPr wrap="square" lIns="0" tIns="0" rIns="0" bIns="0" rtlCol="0" anchor="t"/>
          <a:lstStyle/>
          <a:p>
            <a:pPr algn="l" indent="0" marL="0">
              <a:lnSpc>
                <a:spcPts val="2550"/>
              </a:lnSpc>
              <a:buNone/>
            </a:pPr>
            <a:r>
              <a:rPr lang="en-US" sz="1600" dirty="0">
                <a:solidFill>
                  <a:srgbClr val="15213F"/>
                </a:solidFill>
                <a:latin typeface="Roboto" pitchFamily="34" charset="0"/>
                <a:ea typeface="Roboto" pitchFamily="34" charset="-122"/>
                <a:cs typeface="Roboto" pitchFamily="34" charset="-120"/>
              </a:rPr>
              <a:t>En güvenli şifreler, en az 12 karakter uzunluğunda ve büyük-küçük harfler, rakamlar ve özel karakterler içeren şifrelerdir. Bu tür şifreler zorlaştırılmış ve güvenlik ihlali olasılığını düşürür.</a:t>
            </a:r>
            <a:endParaRPr lang="en-US" sz="1600" dirty="0"/>
          </a:p>
        </p:txBody>
      </p:sp>
      <p:pic>
        <p:nvPicPr>
          <p:cNvPr id="7" name="Image 2" descr="preencoded.png">    </p:cNvPr>
          <p:cNvPicPr>
            <a:picLocks noChangeAspect="1"/>
          </p:cNvPicPr>
          <p:nvPr/>
        </p:nvPicPr>
        <p:blipFill>
          <a:blip r:embed="rId3"/>
          <a:stretch>
            <a:fillRect/>
          </a:stretch>
        </p:blipFill>
        <p:spPr>
          <a:xfrm>
            <a:off x="716280" y="3671054"/>
            <a:ext cx="1023223" cy="1833920"/>
          </a:xfrm>
          <a:prstGeom prst="rect">
            <a:avLst/>
          </a:prstGeom>
        </p:spPr>
      </p:pic>
      <p:sp>
        <p:nvSpPr>
          <p:cNvPr id="8" name="Text 3"/>
          <p:cNvSpPr/>
          <p:nvPr/>
        </p:nvSpPr>
        <p:spPr>
          <a:xfrm>
            <a:off x="2046446" y="3875603"/>
            <a:ext cx="2558177" cy="319802"/>
          </a:xfrm>
          <a:prstGeom prst="rect">
            <a:avLst/>
          </a:prstGeom>
          <a:noFill/>
          <a:ln/>
        </p:spPr>
        <p:txBody>
          <a:bodyPr wrap="none" lIns="0" tIns="0" rIns="0" bIns="0" rtlCol="0" anchor="t"/>
          <a:lstStyle/>
          <a:p>
            <a:pPr algn="l"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Benzersiz Şifreler</a:t>
            </a:r>
            <a:endParaRPr lang="en-US" sz="2000" dirty="0"/>
          </a:p>
        </p:txBody>
      </p:sp>
      <p:sp>
        <p:nvSpPr>
          <p:cNvPr id="9" name="Text 4"/>
          <p:cNvSpPr/>
          <p:nvPr/>
        </p:nvSpPr>
        <p:spPr>
          <a:xfrm>
            <a:off x="2046446" y="4318159"/>
            <a:ext cx="6381274" cy="982266"/>
          </a:xfrm>
          <a:prstGeom prst="rect">
            <a:avLst/>
          </a:prstGeom>
          <a:noFill/>
          <a:ln/>
        </p:spPr>
        <p:txBody>
          <a:bodyPr wrap="square" lIns="0" tIns="0" rIns="0" bIns="0" rtlCol="0" anchor="t"/>
          <a:lstStyle/>
          <a:p>
            <a:pPr algn="l" indent="0" marL="0">
              <a:lnSpc>
                <a:spcPts val="2550"/>
              </a:lnSpc>
              <a:buNone/>
            </a:pPr>
            <a:r>
              <a:rPr lang="en-US" sz="1600" dirty="0">
                <a:solidFill>
                  <a:srgbClr val="15213F"/>
                </a:solidFill>
                <a:latin typeface="Roboto" pitchFamily="34" charset="0"/>
                <a:ea typeface="Roboto" pitchFamily="34" charset="-122"/>
                <a:cs typeface="Roboto" pitchFamily="34" charset="-120"/>
              </a:rPr>
              <a:t>Her hesap için benzersiz şifreler kullanmak son derece önemlidir. Aynı şifreyi birden fazla hesapta kullanmak, hackerlerin bir hesaba girmesiyle diğer hesaplarınızı da riske atmak anlamına gelir.</a:t>
            </a:r>
            <a:endParaRPr lang="en-US" sz="1600" dirty="0"/>
          </a:p>
        </p:txBody>
      </p:sp>
      <p:pic>
        <p:nvPicPr>
          <p:cNvPr id="10" name="Image 3" descr="preencoded.png">    </p:cNvPr>
          <p:cNvPicPr>
            <a:picLocks noChangeAspect="1"/>
          </p:cNvPicPr>
          <p:nvPr/>
        </p:nvPicPr>
        <p:blipFill>
          <a:blip r:embed="rId4"/>
          <a:stretch>
            <a:fillRect/>
          </a:stretch>
        </p:blipFill>
        <p:spPr>
          <a:xfrm>
            <a:off x="716280" y="5504974"/>
            <a:ext cx="1023223" cy="1833920"/>
          </a:xfrm>
          <a:prstGeom prst="rect">
            <a:avLst/>
          </a:prstGeom>
        </p:spPr>
      </p:pic>
      <p:sp>
        <p:nvSpPr>
          <p:cNvPr id="11" name="Text 5"/>
          <p:cNvSpPr/>
          <p:nvPr/>
        </p:nvSpPr>
        <p:spPr>
          <a:xfrm>
            <a:off x="2046446" y="5709523"/>
            <a:ext cx="2670572" cy="319802"/>
          </a:xfrm>
          <a:prstGeom prst="rect">
            <a:avLst/>
          </a:prstGeom>
          <a:noFill/>
          <a:ln/>
        </p:spPr>
        <p:txBody>
          <a:bodyPr wrap="none" lIns="0" tIns="0" rIns="0" bIns="0" rtlCol="0" anchor="t"/>
          <a:lstStyle/>
          <a:p>
            <a:pPr algn="l"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Düzenli Şifre Değişimi</a:t>
            </a:r>
            <a:endParaRPr lang="en-US" sz="2000" dirty="0"/>
          </a:p>
        </p:txBody>
      </p:sp>
      <p:sp>
        <p:nvSpPr>
          <p:cNvPr id="12" name="Text 6"/>
          <p:cNvSpPr/>
          <p:nvPr/>
        </p:nvSpPr>
        <p:spPr>
          <a:xfrm>
            <a:off x="2046446" y="6152078"/>
            <a:ext cx="6381274" cy="982266"/>
          </a:xfrm>
          <a:prstGeom prst="rect">
            <a:avLst/>
          </a:prstGeom>
          <a:noFill/>
          <a:ln/>
        </p:spPr>
        <p:txBody>
          <a:bodyPr wrap="square" lIns="0" tIns="0" rIns="0" bIns="0" rtlCol="0" anchor="t"/>
          <a:lstStyle/>
          <a:p>
            <a:pPr algn="l" indent="0" marL="0">
              <a:lnSpc>
                <a:spcPts val="2550"/>
              </a:lnSpc>
              <a:buNone/>
            </a:pPr>
            <a:r>
              <a:rPr lang="en-US" sz="1600" dirty="0">
                <a:solidFill>
                  <a:srgbClr val="15213F"/>
                </a:solidFill>
                <a:latin typeface="Roboto" pitchFamily="34" charset="0"/>
                <a:ea typeface="Roboto" pitchFamily="34" charset="-122"/>
                <a:cs typeface="Roboto" pitchFamily="34" charset="-120"/>
              </a:rPr>
              <a:t>Şifrelerinizi düzenli olarak değiştirmek, siber suçlulara erişimi daha da zorlaştırır. Uzmanlar, şifrelerinizi en az 3 ayda bir değiştirmenizi öneriyor.</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298978"/>
          </a:xfrm>
          <a:prstGeom prst="rect">
            <a:avLst/>
          </a:prstGeom>
        </p:spPr>
      </p:pic>
      <p:sp>
        <p:nvSpPr>
          <p:cNvPr id="3" name="Text 0"/>
          <p:cNvSpPr/>
          <p:nvPr/>
        </p:nvSpPr>
        <p:spPr>
          <a:xfrm>
            <a:off x="643652" y="2804755"/>
            <a:ext cx="7314128" cy="574715"/>
          </a:xfrm>
          <a:prstGeom prst="rect">
            <a:avLst/>
          </a:prstGeom>
          <a:noFill/>
          <a:ln/>
        </p:spPr>
        <p:txBody>
          <a:bodyPr wrap="none" lIns="0" tIns="0" rIns="0" bIns="0" rtlCol="0" anchor="t"/>
          <a:lstStyle/>
          <a:p>
            <a:pPr indent="0" marL="0">
              <a:lnSpc>
                <a:spcPts val="4500"/>
              </a:lnSpc>
              <a:buNone/>
            </a:pPr>
            <a:r>
              <a:rPr lang="en-US" sz="3600" dirty="0">
                <a:solidFill>
                  <a:srgbClr val="3257B8"/>
                </a:solidFill>
                <a:latin typeface="Roboto Slab" pitchFamily="34" charset="0"/>
                <a:ea typeface="Roboto Slab" pitchFamily="34" charset="-122"/>
                <a:cs typeface="Roboto Slab" pitchFamily="34" charset="-120"/>
              </a:rPr>
              <a:t>Ek Güvenlik Katmanları Eklemek</a:t>
            </a:r>
            <a:endParaRPr lang="en-US" sz="3600" dirty="0"/>
          </a:p>
        </p:txBody>
      </p:sp>
      <p:sp>
        <p:nvSpPr>
          <p:cNvPr id="4" name="Shape 1"/>
          <p:cNvSpPr/>
          <p:nvPr/>
        </p:nvSpPr>
        <p:spPr>
          <a:xfrm>
            <a:off x="7303770" y="3655338"/>
            <a:ext cx="22860" cy="4068961"/>
          </a:xfrm>
          <a:prstGeom prst="roundRect">
            <a:avLst>
              <a:gd name="adj" fmla="val 120686"/>
            </a:avLst>
          </a:prstGeom>
          <a:solidFill>
            <a:srgbClr val="CFD2D8"/>
          </a:solidFill>
          <a:ln/>
        </p:spPr>
      </p:sp>
      <p:sp>
        <p:nvSpPr>
          <p:cNvPr id="5" name="Shape 2"/>
          <p:cNvSpPr/>
          <p:nvPr/>
        </p:nvSpPr>
        <p:spPr>
          <a:xfrm>
            <a:off x="6487537" y="4057531"/>
            <a:ext cx="643652" cy="22860"/>
          </a:xfrm>
          <a:prstGeom prst="roundRect">
            <a:avLst>
              <a:gd name="adj" fmla="val 120686"/>
            </a:avLst>
          </a:prstGeom>
          <a:solidFill>
            <a:srgbClr val="CFD2D8"/>
          </a:solidFill>
          <a:ln/>
        </p:spPr>
      </p:sp>
      <p:sp>
        <p:nvSpPr>
          <p:cNvPr id="6" name="Shape 3"/>
          <p:cNvSpPr/>
          <p:nvPr/>
        </p:nvSpPr>
        <p:spPr>
          <a:xfrm>
            <a:off x="7108329" y="3862149"/>
            <a:ext cx="413742" cy="413742"/>
          </a:xfrm>
          <a:prstGeom prst="roundRect">
            <a:avLst>
              <a:gd name="adj" fmla="val 6668"/>
            </a:avLst>
          </a:prstGeom>
          <a:solidFill>
            <a:srgbClr val="E9ECF2"/>
          </a:solidFill>
          <a:ln/>
        </p:spPr>
      </p:sp>
      <p:sp>
        <p:nvSpPr>
          <p:cNvPr id="7" name="Text 4"/>
          <p:cNvSpPr/>
          <p:nvPr/>
        </p:nvSpPr>
        <p:spPr>
          <a:xfrm>
            <a:off x="7258348" y="3931087"/>
            <a:ext cx="113705" cy="275868"/>
          </a:xfrm>
          <a:prstGeom prst="rect">
            <a:avLst/>
          </a:prstGeom>
          <a:noFill/>
          <a:ln/>
        </p:spPr>
        <p:txBody>
          <a:bodyPr wrap="none" lIns="0" tIns="0" rIns="0" bIns="0" rtlCol="0" anchor="t"/>
          <a:lstStyle/>
          <a:p>
            <a:pPr algn="ctr" indent="0" marL="0">
              <a:lnSpc>
                <a:spcPts val="2150"/>
              </a:lnSpc>
              <a:buNone/>
            </a:pPr>
            <a:r>
              <a:rPr lang="en-US" sz="2150" dirty="0">
                <a:solidFill>
                  <a:srgbClr val="15213F"/>
                </a:solidFill>
                <a:latin typeface="Roboto Slab" pitchFamily="34" charset="0"/>
                <a:ea typeface="Roboto Slab" pitchFamily="34" charset="-122"/>
                <a:cs typeface="Roboto Slab" pitchFamily="34" charset="-120"/>
              </a:rPr>
              <a:t>1</a:t>
            </a:r>
            <a:endParaRPr lang="en-US" sz="2150" dirty="0"/>
          </a:p>
        </p:txBody>
      </p:sp>
      <p:sp>
        <p:nvSpPr>
          <p:cNvPr id="8" name="Text 5"/>
          <p:cNvSpPr/>
          <p:nvPr/>
        </p:nvSpPr>
        <p:spPr>
          <a:xfrm>
            <a:off x="4004667" y="3839170"/>
            <a:ext cx="2298978" cy="287298"/>
          </a:xfrm>
          <a:prstGeom prst="rect">
            <a:avLst/>
          </a:prstGeom>
          <a:noFill/>
          <a:ln/>
        </p:spPr>
        <p:txBody>
          <a:bodyPr wrap="none" lIns="0" tIns="0" rIns="0" bIns="0" rtlCol="0" anchor="t"/>
          <a:lstStyle/>
          <a:p>
            <a:pPr algn="r" indent="0" marL="0">
              <a:lnSpc>
                <a:spcPts val="2250"/>
              </a:lnSpc>
              <a:buNone/>
            </a:pPr>
            <a:r>
              <a:rPr lang="en-US" sz="1800" dirty="0">
                <a:solidFill>
                  <a:srgbClr val="15213F"/>
                </a:solidFill>
                <a:latin typeface="Roboto Slab" pitchFamily="34" charset="0"/>
                <a:ea typeface="Roboto Slab" pitchFamily="34" charset="-122"/>
                <a:cs typeface="Roboto Slab" pitchFamily="34" charset="-120"/>
              </a:rPr>
              <a:t>İkili Doğrulama</a:t>
            </a:r>
            <a:endParaRPr lang="en-US" sz="1800" dirty="0"/>
          </a:p>
        </p:txBody>
      </p:sp>
      <p:sp>
        <p:nvSpPr>
          <p:cNvPr id="9" name="Text 6"/>
          <p:cNvSpPr/>
          <p:nvPr/>
        </p:nvSpPr>
        <p:spPr>
          <a:xfrm>
            <a:off x="643652" y="4236720"/>
            <a:ext cx="5659993" cy="1177290"/>
          </a:xfrm>
          <a:prstGeom prst="rect">
            <a:avLst/>
          </a:prstGeom>
          <a:noFill/>
          <a:ln/>
        </p:spPr>
        <p:txBody>
          <a:bodyPr wrap="square" lIns="0" tIns="0" rIns="0" bIns="0" rtlCol="0" anchor="t"/>
          <a:lstStyle/>
          <a:p>
            <a:pPr algn="r" indent="0" marL="0">
              <a:lnSpc>
                <a:spcPts val="2300"/>
              </a:lnSpc>
              <a:buNone/>
            </a:pPr>
            <a:r>
              <a:rPr lang="en-US" sz="1400" dirty="0">
                <a:solidFill>
                  <a:srgbClr val="15213F"/>
                </a:solidFill>
                <a:latin typeface="Roboto" pitchFamily="34" charset="0"/>
                <a:ea typeface="Roboto" pitchFamily="34" charset="-122"/>
                <a:cs typeface="Roboto" pitchFamily="34" charset="-120"/>
              </a:rPr>
              <a:t>İkili doğrulama, yalnızca şifrenizle değil, ek bir güvenlik kodu ile de hesabınıza giriş yapmanızı sağlayarak, hesap güvenliğinizi önemli ölçüde artırır. Bu sayede, yalnızca şifrenizin çalınması durumunda bile, hesabınıza yetkisiz erişim engellenmiş olur.</a:t>
            </a:r>
            <a:endParaRPr lang="en-US" sz="1400" dirty="0"/>
          </a:p>
        </p:txBody>
      </p:sp>
      <p:sp>
        <p:nvSpPr>
          <p:cNvPr id="10" name="Shape 7"/>
          <p:cNvSpPr/>
          <p:nvPr/>
        </p:nvSpPr>
        <p:spPr>
          <a:xfrm>
            <a:off x="7499211" y="4977051"/>
            <a:ext cx="643652" cy="22860"/>
          </a:xfrm>
          <a:prstGeom prst="roundRect">
            <a:avLst>
              <a:gd name="adj" fmla="val 120686"/>
            </a:avLst>
          </a:prstGeom>
          <a:solidFill>
            <a:srgbClr val="CFD2D8"/>
          </a:solidFill>
          <a:ln/>
        </p:spPr>
      </p:sp>
      <p:sp>
        <p:nvSpPr>
          <p:cNvPr id="11" name="Shape 8"/>
          <p:cNvSpPr/>
          <p:nvPr/>
        </p:nvSpPr>
        <p:spPr>
          <a:xfrm>
            <a:off x="7108329" y="4781669"/>
            <a:ext cx="413742" cy="413742"/>
          </a:xfrm>
          <a:prstGeom prst="roundRect">
            <a:avLst>
              <a:gd name="adj" fmla="val 6668"/>
            </a:avLst>
          </a:prstGeom>
          <a:solidFill>
            <a:srgbClr val="E9ECF2"/>
          </a:solidFill>
          <a:ln/>
        </p:spPr>
      </p:sp>
      <p:sp>
        <p:nvSpPr>
          <p:cNvPr id="12" name="Text 9"/>
          <p:cNvSpPr/>
          <p:nvPr/>
        </p:nvSpPr>
        <p:spPr>
          <a:xfrm>
            <a:off x="7238940" y="4850606"/>
            <a:ext cx="152400" cy="275868"/>
          </a:xfrm>
          <a:prstGeom prst="rect">
            <a:avLst/>
          </a:prstGeom>
          <a:noFill/>
          <a:ln/>
        </p:spPr>
        <p:txBody>
          <a:bodyPr wrap="none" lIns="0" tIns="0" rIns="0" bIns="0" rtlCol="0" anchor="t"/>
          <a:lstStyle/>
          <a:p>
            <a:pPr algn="ctr" indent="0" marL="0">
              <a:lnSpc>
                <a:spcPts val="2150"/>
              </a:lnSpc>
              <a:buNone/>
            </a:pPr>
            <a:r>
              <a:rPr lang="en-US" sz="2150" dirty="0">
                <a:solidFill>
                  <a:srgbClr val="15213F"/>
                </a:solidFill>
                <a:latin typeface="Roboto Slab" pitchFamily="34" charset="0"/>
                <a:ea typeface="Roboto Slab" pitchFamily="34" charset="-122"/>
                <a:cs typeface="Roboto Slab" pitchFamily="34" charset="-120"/>
              </a:rPr>
              <a:t>2</a:t>
            </a:r>
            <a:endParaRPr lang="en-US" sz="2150" dirty="0"/>
          </a:p>
        </p:txBody>
      </p:sp>
      <p:sp>
        <p:nvSpPr>
          <p:cNvPr id="13" name="Text 10"/>
          <p:cNvSpPr/>
          <p:nvPr/>
        </p:nvSpPr>
        <p:spPr>
          <a:xfrm>
            <a:off x="8326755" y="4758690"/>
            <a:ext cx="2298978" cy="287298"/>
          </a:xfrm>
          <a:prstGeom prst="rect">
            <a:avLst/>
          </a:prstGeom>
          <a:noFill/>
          <a:ln/>
        </p:spPr>
        <p:txBody>
          <a:bodyPr wrap="none" lIns="0" tIns="0" rIns="0" bIns="0" rtlCol="0" anchor="t"/>
          <a:lstStyle/>
          <a:p>
            <a:pPr algn="l" indent="0" marL="0">
              <a:lnSpc>
                <a:spcPts val="2250"/>
              </a:lnSpc>
              <a:buNone/>
            </a:pPr>
            <a:r>
              <a:rPr lang="en-US" sz="1800" dirty="0">
                <a:solidFill>
                  <a:srgbClr val="15213F"/>
                </a:solidFill>
                <a:latin typeface="Roboto Slab" pitchFamily="34" charset="0"/>
                <a:ea typeface="Roboto Slab" pitchFamily="34" charset="-122"/>
                <a:cs typeface="Roboto Slab" pitchFamily="34" charset="-120"/>
              </a:rPr>
              <a:t>Biyometrik Güvenlik</a:t>
            </a:r>
            <a:endParaRPr lang="en-US" sz="1800" dirty="0"/>
          </a:p>
        </p:txBody>
      </p:sp>
      <p:sp>
        <p:nvSpPr>
          <p:cNvPr id="14" name="Text 11"/>
          <p:cNvSpPr/>
          <p:nvPr/>
        </p:nvSpPr>
        <p:spPr>
          <a:xfrm>
            <a:off x="8326755" y="5156240"/>
            <a:ext cx="5659993" cy="1177290"/>
          </a:xfrm>
          <a:prstGeom prst="rect">
            <a:avLst/>
          </a:prstGeom>
          <a:noFill/>
          <a:ln/>
        </p:spPr>
        <p:txBody>
          <a:bodyPr wrap="square" lIns="0" tIns="0" rIns="0" bIns="0" rtlCol="0" anchor="t"/>
          <a:lstStyle/>
          <a:p>
            <a:pPr algn="l" indent="0" marL="0">
              <a:lnSpc>
                <a:spcPts val="2300"/>
              </a:lnSpc>
              <a:buNone/>
            </a:pPr>
            <a:r>
              <a:rPr lang="en-US" sz="1400" dirty="0">
                <a:solidFill>
                  <a:srgbClr val="15213F"/>
                </a:solidFill>
                <a:latin typeface="Roboto" pitchFamily="34" charset="0"/>
                <a:ea typeface="Roboto" pitchFamily="34" charset="-122"/>
                <a:cs typeface="Roboto" pitchFamily="34" charset="-120"/>
              </a:rPr>
              <a:t>Parmak izi, yüz tanıma veya göz taraması gibi biyometrik güvenlik özellikleri, hesaplarınıza erişimi yalnızca siz gibi kullanıcılarla sınırlandırır. Bu, siber zorbalar için erişim engeli oluşturur ve güvenliğinizi önemli derecede artırır.</a:t>
            </a:r>
            <a:endParaRPr lang="en-US" sz="1400" dirty="0"/>
          </a:p>
        </p:txBody>
      </p:sp>
      <p:sp>
        <p:nvSpPr>
          <p:cNvPr id="15" name="Shape 12"/>
          <p:cNvSpPr/>
          <p:nvPr/>
        </p:nvSpPr>
        <p:spPr>
          <a:xfrm>
            <a:off x="6487537" y="6183868"/>
            <a:ext cx="643652" cy="22860"/>
          </a:xfrm>
          <a:prstGeom prst="roundRect">
            <a:avLst>
              <a:gd name="adj" fmla="val 120686"/>
            </a:avLst>
          </a:prstGeom>
          <a:solidFill>
            <a:srgbClr val="CFD2D8"/>
          </a:solidFill>
          <a:ln/>
        </p:spPr>
      </p:sp>
      <p:sp>
        <p:nvSpPr>
          <p:cNvPr id="16" name="Shape 13"/>
          <p:cNvSpPr/>
          <p:nvPr/>
        </p:nvSpPr>
        <p:spPr>
          <a:xfrm>
            <a:off x="7108329" y="5988487"/>
            <a:ext cx="413742" cy="413742"/>
          </a:xfrm>
          <a:prstGeom prst="roundRect">
            <a:avLst>
              <a:gd name="adj" fmla="val 6668"/>
            </a:avLst>
          </a:prstGeom>
          <a:solidFill>
            <a:srgbClr val="E9ECF2"/>
          </a:solidFill>
          <a:ln/>
        </p:spPr>
      </p:sp>
      <p:sp>
        <p:nvSpPr>
          <p:cNvPr id="17" name="Text 14"/>
          <p:cNvSpPr/>
          <p:nvPr/>
        </p:nvSpPr>
        <p:spPr>
          <a:xfrm>
            <a:off x="7240726" y="6057424"/>
            <a:ext cx="148947" cy="275868"/>
          </a:xfrm>
          <a:prstGeom prst="rect">
            <a:avLst/>
          </a:prstGeom>
          <a:noFill/>
          <a:ln/>
        </p:spPr>
        <p:txBody>
          <a:bodyPr wrap="none" lIns="0" tIns="0" rIns="0" bIns="0" rtlCol="0" anchor="t"/>
          <a:lstStyle/>
          <a:p>
            <a:pPr algn="ctr" indent="0" marL="0">
              <a:lnSpc>
                <a:spcPts val="2150"/>
              </a:lnSpc>
              <a:buNone/>
            </a:pPr>
            <a:r>
              <a:rPr lang="en-US" sz="2150" dirty="0">
                <a:solidFill>
                  <a:srgbClr val="15213F"/>
                </a:solidFill>
                <a:latin typeface="Roboto Slab" pitchFamily="34" charset="0"/>
                <a:ea typeface="Roboto Slab" pitchFamily="34" charset="-122"/>
                <a:cs typeface="Roboto Slab" pitchFamily="34" charset="-120"/>
              </a:rPr>
              <a:t>3</a:t>
            </a:r>
            <a:endParaRPr lang="en-US" sz="2150" dirty="0"/>
          </a:p>
        </p:txBody>
      </p:sp>
      <p:sp>
        <p:nvSpPr>
          <p:cNvPr id="18" name="Text 15"/>
          <p:cNvSpPr/>
          <p:nvPr/>
        </p:nvSpPr>
        <p:spPr>
          <a:xfrm>
            <a:off x="4004667" y="5965508"/>
            <a:ext cx="2298978" cy="287298"/>
          </a:xfrm>
          <a:prstGeom prst="rect">
            <a:avLst/>
          </a:prstGeom>
          <a:noFill/>
          <a:ln/>
        </p:spPr>
        <p:txBody>
          <a:bodyPr wrap="none" lIns="0" tIns="0" rIns="0" bIns="0" rtlCol="0" anchor="t"/>
          <a:lstStyle/>
          <a:p>
            <a:pPr algn="r" indent="0" marL="0">
              <a:lnSpc>
                <a:spcPts val="2250"/>
              </a:lnSpc>
              <a:buNone/>
            </a:pPr>
            <a:r>
              <a:rPr lang="en-US" sz="1800" dirty="0">
                <a:solidFill>
                  <a:srgbClr val="15213F"/>
                </a:solidFill>
                <a:latin typeface="Roboto Slab" pitchFamily="34" charset="0"/>
                <a:ea typeface="Roboto Slab" pitchFamily="34" charset="-122"/>
                <a:cs typeface="Roboto Slab" pitchFamily="34" charset="-120"/>
              </a:rPr>
              <a:t>Şifre Yöneticileri</a:t>
            </a:r>
            <a:endParaRPr lang="en-US" sz="1800" dirty="0"/>
          </a:p>
        </p:txBody>
      </p:sp>
      <p:sp>
        <p:nvSpPr>
          <p:cNvPr id="19" name="Text 16"/>
          <p:cNvSpPr/>
          <p:nvPr/>
        </p:nvSpPr>
        <p:spPr>
          <a:xfrm>
            <a:off x="643652" y="6363057"/>
            <a:ext cx="5659993" cy="1177290"/>
          </a:xfrm>
          <a:prstGeom prst="rect">
            <a:avLst/>
          </a:prstGeom>
          <a:noFill/>
          <a:ln/>
        </p:spPr>
        <p:txBody>
          <a:bodyPr wrap="square" lIns="0" tIns="0" rIns="0" bIns="0" rtlCol="0" anchor="t"/>
          <a:lstStyle/>
          <a:p>
            <a:pPr algn="r" indent="0" marL="0">
              <a:lnSpc>
                <a:spcPts val="2300"/>
              </a:lnSpc>
              <a:buNone/>
            </a:pPr>
            <a:r>
              <a:rPr lang="en-US" sz="1400" dirty="0">
                <a:solidFill>
                  <a:srgbClr val="15213F"/>
                </a:solidFill>
                <a:latin typeface="Roboto" pitchFamily="34" charset="0"/>
                <a:ea typeface="Roboto" pitchFamily="34" charset="-122"/>
                <a:cs typeface="Roboto" pitchFamily="34" charset="-120"/>
              </a:rPr>
              <a:t>Güçlü ve benzersiz şifreler oluşturmak ve yönetmek zor olabilir. Şifre yöneticileri, tüm şifrelerinizi güvenli bir şekilde saklayarak, her giriş işleminizde otomatik olarak doldurur. Bu, şifre çalınması riskini ortadan kaldırır.</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550682"/>
            <a:ext cx="9077444" cy="708779"/>
          </a:xfrm>
          <a:prstGeom prst="rect">
            <a:avLst/>
          </a:prstGeom>
          <a:noFill/>
          <a:ln/>
        </p:spPr>
        <p:txBody>
          <a:bodyPr wrap="none" lIns="0" tIns="0" rIns="0" bIns="0" rtlCol="0" anchor="t"/>
          <a:lstStyle/>
          <a:p>
            <a:pPr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Dikkatli Olarak Paylaşım Yapmak</a:t>
            </a:r>
            <a:endParaRPr lang="en-US" sz="4450" dirty="0"/>
          </a:p>
        </p:txBody>
      </p:sp>
      <p:sp>
        <p:nvSpPr>
          <p:cNvPr id="4" name="Shape 1"/>
          <p:cNvSpPr/>
          <p:nvPr/>
        </p:nvSpPr>
        <p:spPr>
          <a:xfrm>
            <a:off x="793790" y="4854773"/>
            <a:ext cx="396835" cy="396835"/>
          </a:xfrm>
          <a:prstGeom prst="roundRect">
            <a:avLst>
              <a:gd name="adj" fmla="val 8574"/>
            </a:avLst>
          </a:prstGeom>
          <a:solidFill>
            <a:srgbClr val="E9ECF2"/>
          </a:solidFill>
          <a:ln/>
        </p:spPr>
      </p:sp>
      <p:sp>
        <p:nvSpPr>
          <p:cNvPr id="5" name="Text 2"/>
          <p:cNvSpPr/>
          <p:nvPr/>
        </p:nvSpPr>
        <p:spPr>
          <a:xfrm>
            <a:off x="1417439" y="4854773"/>
            <a:ext cx="3572708" cy="708660"/>
          </a:xfrm>
          <a:prstGeom prst="rect">
            <a:avLst/>
          </a:prstGeom>
          <a:noFill/>
          <a:ln/>
        </p:spPr>
        <p:txBody>
          <a:bodyPr wrap="square" lIns="0" tIns="0" rIns="0" bIns="0" rtlCol="0" anchor="t"/>
          <a:lstStyle/>
          <a:p>
            <a:pPr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Kişisel Bilgileri Paylaşmamak</a:t>
            </a:r>
            <a:endParaRPr lang="en-US" sz="2200" dirty="0"/>
          </a:p>
        </p:txBody>
      </p:sp>
      <p:sp>
        <p:nvSpPr>
          <p:cNvPr id="6" name="Text 3"/>
          <p:cNvSpPr/>
          <p:nvPr/>
        </p:nvSpPr>
        <p:spPr>
          <a:xfrm>
            <a:off x="1417439" y="5699522"/>
            <a:ext cx="3572708" cy="1814513"/>
          </a:xfrm>
          <a:prstGeom prst="rect">
            <a:avLst/>
          </a:prstGeom>
          <a:noFill/>
          <a:ln/>
        </p:spPr>
        <p:txBody>
          <a:bodyPr wrap="square" lIns="0" tIns="0" rIns="0" bIns="0" rtlCol="0" anchor="t"/>
          <a:lstStyle/>
          <a:p>
            <a:pPr indent="0" marL="0">
              <a:lnSpc>
                <a:spcPts val="2850"/>
              </a:lnSpc>
              <a:buNone/>
            </a:pPr>
            <a:r>
              <a:rPr lang="en-US" sz="1750" dirty="0">
                <a:solidFill>
                  <a:srgbClr val="15213F"/>
                </a:solidFill>
                <a:latin typeface="Roboto" pitchFamily="34" charset="0"/>
                <a:ea typeface="Roboto" pitchFamily="34" charset="-122"/>
                <a:cs typeface="Roboto" pitchFamily="34" charset="-120"/>
              </a:rPr>
              <a:t>Kimlik bilgileri, telefon numarası, ev adresi gibi özel bilgilerin paylaşımından kaçının. Bu tür bilgiler siber zorbaların hedefinde olabilir.</a:t>
            </a:r>
            <a:endParaRPr lang="en-US" sz="1750" dirty="0"/>
          </a:p>
        </p:txBody>
      </p:sp>
      <p:sp>
        <p:nvSpPr>
          <p:cNvPr id="7" name="Shape 4"/>
          <p:cNvSpPr/>
          <p:nvPr/>
        </p:nvSpPr>
        <p:spPr>
          <a:xfrm>
            <a:off x="5216962" y="4854773"/>
            <a:ext cx="396835" cy="396835"/>
          </a:xfrm>
          <a:prstGeom prst="roundRect">
            <a:avLst>
              <a:gd name="adj" fmla="val 8574"/>
            </a:avLst>
          </a:prstGeom>
          <a:solidFill>
            <a:srgbClr val="E9ECF2"/>
          </a:solidFill>
          <a:ln/>
        </p:spPr>
      </p:sp>
      <p:sp>
        <p:nvSpPr>
          <p:cNvPr id="8" name="Text 5"/>
          <p:cNvSpPr/>
          <p:nvPr/>
        </p:nvSpPr>
        <p:spPr>
          <a:xfrm>
            <a:off x="5840611" y="485477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Doğru Zamanlama</a:t>
            </a:r>
            <a:endParaRPr lang="en-US" sz="2200" dirty="0"/>
          </a:p>
        </p:txBody>
      </p:sp>
      <p:sp>
        <p:nvSpPr>
          <p:cNvPr id="9" name="Text 6"/>
          <p:cNvSpPr/>
          <p:nvPr/>
        </p:nvSpPr>
        <p:spPr>
          <a:xfrm>
            <a:off x="5840611" y="5345192"/>
            <a:ext cx="3572708" cy="1814513"/>
          </a:xfrm>
          <a:prstGeom prst="rect">
            <a:avLst/>
          </a:prstGeom>
          <a:noFill/>
          <a:ln/>
        </p:spPr>
        <p:txBody>
          <a:bodyPr wrap="square" lIns="0" tIns="0" rIns="0" bIns="0" rtlCol="0" anchor="t"/>
          <a:lstStyle/>
          <a:p>
            <a:pPr indent="0" marL="0">
              <a:lnSpc>
                <a:spcPts val="2850"/>
              </a:lnSpc>
              <a:buNone/>
            </a:pPr>
            <a:r>
              <a:rPr lang="en-US" sz="1750" dirty="0">
                <a:solidFill>
                  <a:srgbClr val="15213F"/>
                </a:solidFill>
                <a:latin typeface="Roboto" pitchFamily="34" charset="0"/>
                <a:ea typeface="Roboto" pitchFamily="34" charset="-122"/>
                <a:cs typeface="Roboto" pitchFamily="34" charset="-120"/>
              </a:rPr>
              <a:t>Paylaşımlarınızın zamanlamasına dikkat edin. Çok sık paylaşım yapmak veya önemli anlarda paylaşım yapmamak güvenliğinizi tehlikeye atabilir.</a:t>
            </a:r>
            <a:endParaRPr lang="en-US" sz="1750" dirty="0"/>
          </a:p>
        </p:txBody>
      </p:sp>
      <p:sp>
        <p:nvSpPr>
          <p:cNvPr id="10" name="Shape 7"/>
          <p:cNvSpPr/>
          <p:nvPr/>
        </p:nvSpPr>
        <p:spPr>
          <a:xfrm>
            <a:off x="9640133" y="4854773"/>
            <a:ext cx="396835" cy="396835"/>
          </a:xfrm>
          <a:prstGeom prst="roundRect">
            <a:avLst>
              <a:gd name="adj" fmla="val 8574"/>
            </a:avLst>
          </a:prstGeom>
          <a:solidFill>
            <a:srgbClr val="E9ECF2"/>
          </a:solidFill>
          <a:ln/>
        </p:spPr>
      </p:sp>
      <p:sp>
        <p:nvSpPr>
          <p:cNvPr id="11" name="Text 8"/>
          <p:cNvSpPr/>
          <p:nvPr/>
        </p:nvSpPr>
        <p:spPr>
          <a:xfrm>
            <a:off x="10263783" y="485477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İçerik Kontrol</a:t>
            </a:r>
            <a:endParaRPr lang="en-US" sz="2200" dirty="0"/>
          </a:p>
        </p:txBody>
      </p:sp>
      <p:sp>
        <p:nvSpPr>
          <p:cNvPr id="12" name="Text 9"/>
          <p:cNvSpPr/>
          <p:nvPr/>
        </p:nvSpPr>
        <p:spPr>
          <a:xfrm>
            <a:off x="10263783" y="5345192"/>
            <a:ext cx="3572708" cy="1814513"/>
          </a:xfrm>
          <a:prstGeom prst="rect">
            <a:avLst/>
          </a:prstGeom>
          <a:noFill/>
          <a:ln/>
        </p:spPr>
        <p:txBody>
          <a:bodyPr wrap="square" lIns="0" tIns="0" rIns="0" bIns="0" rtlCol="0" anchor="t"/>
          <a:lstStyle/>
          <a:p>
            <a:pPr indent="0" marL="0">
              <a:lnSpc>
                <a:spcPts val="2850"/>
              </a:lnSpc>
              <a:buNone/>
            </a:pPr>
            <a:r>
              <a:rPr lang="en-US" sz="1750" dirty="0">
                <a:solidFill>
                  <a:srgbClr val="15213F"/>
                </a:solidFill>
                <a:latin typeface="Roboto" pitchFamily="34" charset="0"/>
                <a:ea typeface="Roboto" pitchFamily="34" charset="-122"/>
                <a:cs typeface="Roboto" pitchFamily="34" charset="-120"/>
              </a:rPr>
              <a:t>Paylaşacağınız içerikleri dikkatle gözden geçirin. Hassas bilgiler, kişisel görüntüler veya kırıcı ifadeler siber zorbaların saldırılarına neden olabilir.</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74251" y="530900"/>
            <a:ext cx="6560820" cy="601980"/>
          </a:xfrm>
          <a:prstGeom prst="rect">
            <a:avLst/>
          </a:prstGeom>
          <a:noFill/>
          <a:ln/>
        </p:spPr>
        <p:txBody>
          <a:bodyPr wrap="none" lIns="0" tIns="0" rIns="0" bIns="0" rtlCol="0" anchor="t"/>
          <a:lstStyle/>
          <a:p>
            <a:pPr indent="0" marL="0">
              <a:lnSpc>
                <a:spcPts val="4700"/>
              </a:lnSpc>
              <a:buNone/>
            </a:pPr>
            <a:r>
              <a:rPr lang="en-US" sz="3750" dirty="0">
                <a:solidFill>
                  <a:srgbClr val="3257B8"/>
                </a:solidFill>
                <a:latin typeface="Roboto Slab" pitchFamily="34" charset="0"/>
                <a:ea typeface="Roboto Slab" pitchFamily="34" charset="-122"/>
                <a:cs typeface="Roboto Slab" pitchFamily="34" charset="-120"/>
              </a:rPr>
              <a:t>Kişisel Bilgilerinizi Korumak</a:t>
            </a:r>
            <a:endParaRPr lang="en-US" sz="3750" dirty="0"/>
          </a:p>
        </p:txBody>
      </p:sp>
      <p:pic>
        <p:nvPicPr>
          <p:cNvPr id="4" name="Image 1" descr="preencoded.png">    </p:cNvPr>
          <p:cNvPicPr>
            <a:picLocks noChangeAspect="1"/>
          </p:cNvPicPr>
          <p:nvPr/>
        </p:nvPicPr>
        <p:blipFill>
          <a:blip r:embed="rId2"/>
          <a:stretch>
            <a:fillRect/>
          </a:stretch>
        </p:blipFill>
        <p:spPr>
          <a:xfrm>
            <a:off x="674251" y="1421844"/>
            <a:ext cx="481608" cy="481608"/>
          </a:xfrm>
          <a:prstGeom prst="rect">
            <a:avLst/>
          </a:prstGeom>
        </p:spPr>
      </p:pic>
      <p:sp>
        <p:nvSpPr>
          <p:cNvPr id="5" name="Text 1"/>
          <p:cNvSpPr/>
          <p:nvPr/>
        </p:nvSpPr>
        <p:spPr>
          <a:xfrm>
            <a:off x="674251" y="2096095"/>
            <a:ext cx="2408277" cy="300990"/>
          </a:xfrm>
          <a:prstGeom prst="rect">
            <a:avLst/>
          </a:prstGeom>
          <a:noFill/>
          <a:ln/>
        </p:spPr>
        <p:txBody>
          <a:bodyPr wrap="none" lIns="0" tIns="0" rIns="0" bIns="0" rtlCol="0" anchor="t"/>
          <a:lstStyle/>
          <a:p>
            <a:pPr algn="l"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Güçlü Şifreler</a:t>
            </a:r>
            <a:endParaRPr lang="en-US" sz="1850" dirty="0"/>
          </a:p>
        </p:txBody>
      </p:sp>
      <p:sp>
        <p:nvSpPr>
          <p:cNvPr id="6" name="Text 2"/>
          <p:cNvSpPr/>
          <p:nvPr/>
        </p:nvSpPr>
        <p:spPr>
          <a:xfrm>
            <a:off x="674251" y="2512576"/>
            <a:ext cx="7795498" cy="616268"/>
          </a:xfrm>
          <a:prstGeom prst="rect">
            <a:avLst/>
          </a:prstGeom>
          <a:noFill/>
          <a:ln/>
        </p:spPr>
        <p:txBody>
          <a:bodyPr wrap="square" lIns="0" tIns="0" rIns="0" bIns="0" rtlCol="0" anchor="t"/>
          <a:lstStyle/>
          <a:p>
            <a:pPr algn="l" indent="0" marL="0">
              <a:lnSpc>
                <a:spcPts val="2400"/>
              </a:lnSpc>
              <a:buNone/>
            </a:pPr>
            <a:r>
              <a:rPr lang="en-US" sz="1500" dirty="0">
                <a:solidFill>
                  <a:srgbClr val="15213F"/>
                </a:solidFill>
                <a:latin typeface="Roboto" pitchFamily="34" charset="0"/>
                <a:ea typeface="Roboto" pitchFamily="34" charset="-122"/>
                <a:cs typeface="Roboto" pitchFamily="34" charset="-120"/>
              </a:rPr>
              <a:t>Karmaşık ve güvenli şifreler oluşturun. Şifreleri düzenli olarak değiştirin ve asla aynı şifreyi birden fazla hesap için kullanmayın.</a:t>
            </a:r>
            <a:endParaRPr lang="en-US" sz="1500" dirty="0"/>
          </a:p>
        </p:txBody>
      </p:sp>
      <p:pic>
        <p:nvPicPr>
          <p:cNvPr id="7" name="Image 2" descr="preencoded.png">    </p:cNvPr>
          <p:cNvPicPr>
            <a:picLocks noChangeAspect="1"/>
          </p:cNvPicPr>
          <p:nvPr/>
        </p:nvPicPr>
        <p:blipFill>
          <a:blip r:embed="rId3"/>
          <a:stretch>
            <a:fillRect/>
          </a:stretch>
        </p:blipFill>
        <p:spPr>
          <a:xfrm>
            <a:off x="674251" y="3706773"/>
            <a:ext cx="481608" cy="481608"/>
          </a:xfrm>
          <a:prstGeom prst="rect">
            <a:avLst/>
          </a:prstGeom>
        </p:spPr>
      </p:pic>
      <p:sp>
        <p:nvSpPr>
          <p:cNvPr id="8" name="Text 3"/>
          <p:cNvSpPr/>
          <p:nvPr/>
        </p:nvSpPr>
        <p:spPr>
          <a:xfrm>
            <a:off x="674251" y="4381024"/>
            <a:ext cx="2811185" cy="300990"/>
          </a:xfrm>
          <a:prstGeom prst="rect">
            <a:avLst/>
          </a:prstGeom>
          <a:noFill/>
          <a:ln/>
        </p:spPr>
        <p:txBody>
          <a:bodyPr wrap="none" lIns="0" tIns="0" rIns="0" bIns="0" rtlCol="0" anchor="t"/>
          <a:lstStyle/>
          <a:p>
            <a:pPr algn="l"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Güvenlik Güncellemeleri</a:t>
            </a:r>
            <a:endParaRPr lang="en-US" sz="1850" dirty="0"/>
          </a:p>
        </p:txBody>
      </p:sp>
      <p:sp>
        <p:nvSpPr>
          <p:cNvPr id="9" name="Text 4"/>
          <p:cNvSpPr/>
          <p:nvPr/>
        </p:nvSpPr>
        <p:spPr>
          <a:xfrm>
            <a:off x="674251" y="4797504"/>
            <a:ext cx="7795498" cy="616268"/>
          </a:xfrm>
          <a:prstGeom prst="rect">
            <a:avLst/>
          </a:prstGeom>
          <a:noFill/>
          <a:ln/>
        </p:spPr>
        <p:txBody>
          <a:bodyPr wrap="square" lIns="0" tIns="0" rIns="0" bIns="0" rtlCol="0" anchor="t"/>
          <a:lstStyle/>
          <a:p>
            <a:pPr algn="l" indent="0" marL="0">
              <a:lnSpc>
                <a:spcPts val="2400"/>
              </a:lnSpc>
              <a:buNone/>
            </a:pPr>
            <a:r>
              <a:rPr lang="en-US" sz="1500" dirty="0">
                <a:solidFill>
                  <a:srgbClr val="15213F"/>
                </a:solidFill>
                <a:latin typeface="Roboto" pitchFamily="34" charset="0"/>
                <a:ea typeface="Roboto" pitchFamily="34" charset="-122"/>
                <a:cs typeface="Roboto" pitchFamily="34" charset="-120"/>
              </a:rPr>
              <a:t>Cihazlarınız ve yazılımlarınız için güvenlik güncellemelerini düzenli olarak yapın. Bu, kötü amaçlı yazılımlara karşı koruma sağlar.</a:t>
            </a:r>
            <a:endParaRPr lang="en-US" sz="1500" dirty="0"/>
          </a:p>
        </p:txBody>
      </p:sp>
      <p:pic>
        <p:nvPicPr>
          <p:cNvPr id="10" name="Image 3" descr="preencoded.png">    </p:cNvPr>
          <p:cNvPicPr>
            <a:picLocks noChangeAspect="1"/>
          </p:cNvPicPr>
          <p:nvPr/>
        </p:nvPicPr>
        <p:blipFill>
          <a:blip r:embed="rId4"/>
          <a:stretch>
            <a:fillRect/>
          </a:stretch>
        </p:blipFill>
        <p:spPr>
          <a:xfrm>
            <a:off x="674251" y="5991701"/>
            <a:ext cx="481608" cy="481608"/>
          </a:xfrm>
          <a:prstGeom prst="rect">
            <a:avLst/>
          </a:prstGeom>
        </p:spPr>
      </p:pic>
      <p:sp>
        <p:nvSpPr>
          <p:cNvPr id="11" name="Text 5"/>
          <p:cNvSpPr/>
          <p:nvPr/>
        </p:nvSpPr>
        <p:spPr>
          <a:xfrm>
            <a:off x="674251" y="6665952"/>
            <a:ext cx="2408277" cy="300990"/>
          </a:xfrm>
          <a:prstGeom prst="rect">
            <a:avLst/>
          </a:prstGeom>
          <a:noFill/>
          <a:ln/>
        </p:spPr>
        <p:txBody>
          <a:bodyPr wrap="none" lIns="0" tIns="0" rIns="0" bIns="0" rtlCol="0" anchor="t"/>
          <a:lstStyle/>
          <a:p>
            <a:pPr algn="l"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Kişisel Verileri Silme</a:t>
            </a:r>
            <a:endParaRPr lang="en-US" sz="1850" dirty="0"/>
          </a:p>
        </p:txBody>
      </p:sp>
      <p:sp>
        <p:nvSpPr>
          <p:cNvPr id="12" name="Text 6"/>
          <p:cNvSpPr/>
          <p:nvPr/>
        </p:nvSpPr>
        <p:spPr>
          <a:xfrm>
            <a:off x="674251" y="7082433"/>
            <a:ext cx="7795498" cy="616268"/>
          </a:xfrm>
          <a:prstGeom prst="rect">
            <a:avLst/>
          </a:prstGeom>
          <a:noFill/>
          <a:ln/>
        </p:spPr>
        <p:txBody>
          <a:bodyPr wrap="square" lIns="0" tIns="0" rIns="0" bIns="0" rtlCol="0" anchor="t"/>
          <a:lstStyle/>
          <a:p>
            <a:pPr algn="l" indent="0" marL="0">
              <a:lnSpc>
                <a:spcPts val="2400"/>
              </a:lnSpc>
              <a:buNone/>
            </a:pPr>
            <a:r>
              <a:rPr lang="en-US" sz="1500" dirty="0">
                <a:solidFill>
                  <a:srgbClr val="15213F"/>
                </a:solidFill>
                <a:latin typeface="Roboto" pitchFamily="34" charset="0"/>
                <a:ea typeface="Roboto" pitchFamily="34" charset="-122"/>
                <a:cs typeface="Roboto" pitchFamily="34" charset="-120"/>
              </a:rPr>
              <a:t>Kullanmadığınız kişisel verilerinizi düzenli olarak silin. Çöp kutusunu boşaltmayı ve kalıcı olarak silmeyi de unutmayın.</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177058"/>
            <a:ext cx="8799195" cy="708779"/>
          </a:xfrm>
          <a:prstGeom prst="rect">
            <a:avLst/>
          </a:prstGeom>
          <a:noFill/>
          <a:ln/>
        </p:spPr>
        <p:txBody>
          <a:bodyPr wrap="none" lIns="0" tIns="0" rIns="0" bIns="0" rtlCol="0" anchor="t"/>
          <a:lstStyle/>
          <a:p>
            <a:pPr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Çevrimiçi Zorbalığı Tespit Etmek</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3257B8"/>
                </a:solidFill>
                <a:latin typeface="Roboto Slab" pitchFamily="34" charset="0"/>
                <a:ea typeface="Roboto Slab" pitchFamily="34" charset="-122"/>
                <a:cs typeface="Roboto Slab" pitchFamily="34" charset="-120"/>
              </a:rPr>
              <a:t>Dikkat İşaretleri</a:t>
            </a:r>
            <a:endParaRPr lang="en-US" sz="2200" dirty="0"/>
          </a:p>
        </p:txBody>
      </p:sp>
      <p:sp>
        <p:nvSpPr>
          <p:cNvPr id="4" name="Text 2"/>
          <p:cNvSpPr/>
          <p:nvPr/>
        </p:nvSpPr>
        <p:spPr>
          <a:xfrm>
            <a:off x="793790" y="4033957"/>
            <a:ext cx="6244709" cy="1814513"/>
          </a:xfrm>
          <a:prstGeom prst="rect">
            <a:avLst/>
          </a:prstGeom>
          <a:noFill/>
          <a:ln/>
        </p:spPr>
        <p:txBody>
          <a:bodyPr wrap="square" lIns="0" tIns="0" rIns="0" bIns="0" rtlCol="0" anchor="t"/>
          <a:lstStyle/>
          <a:p>
            <a:pPr indent="0" marL="0">
              <a:lnSpc>
                <a:spcPts val="2850"/>
              </a:lnSpc>
              <a:buNone/>
            </a:pPr>
            <a:r>
              <a:rPr lang="en-US" sz="1750" dirty="0">
                <a:solidFill>
                  <a:srgbClr val="15213F"/>
                </a:solidFill>
                <a:latin typeface="Roboto" pitchFamily="34" charset="0"/>
                <a:ea typeface="Roboto" pitchFamily="34" charset="-122"/>
                <a:cs typeface="Roboto" pitchFamily="34" charset="-120"/>
              </a:rPr>
              <a:t>Aniden etrafınızdaki insanlarla aranızda mesafe oluşuyorsa, sosyal medya kullanımınız aşırı azaldıysa veya kendinizi sürekli kötü hissediyorsanız, bu siber zorbalığın belirtileri olabilir. Dikkatli olmalı ve bu durumu fark ettiğiniz an harekete geçmelisiniz.</a:t>
            </a:r>
            <a:endParaRPr lang="en-US" sz="1750" dirty="0"/>
          </a:p>
        </p:txBody>
      </p:sp>
      <p:sp>
        <p:nvSpPr>
          <p:cNvPr id="5" name="Text 3"/>
          <p:cNvSpPr/>
          <p:nvPr/>
        </p:nvSpPr>
        <p:spPr>
          <a:xfrm>
            <a:off x="7599521"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3257B8"/>
                </a:solidFill>
                <a:latin typeface="Roboto Slab" pitchFamily="34" charset="0"/>
                <a:ea typeface="Roboto Slab" pitchFamily="34" charset="-122"/>
                <a:cs typeface="Roboto Slab" pitchFamily="34" charset="-120"/>
              </a:rPr>
              <a:t>İzleme ve Kaydetme</a:t>
            </a:r>
            <a:endParaRPr lang="en-US" sz="2200" dirty="0"/>
          </a:p>
        </p:txBody>
      </p:sp>
      <p:sp>
        <p:nvSpPr>
          <p:cNvPr id="6" name="Text 4"/>
          <p:cNvSpPr/>
          <p:nvPr/>
        </p:nvSpPr>
        <p:spPr>
          <a:xfrm>
            <a:off x="7599521" y="4033957"/>
            <a:ext cx="6244709" cy="1451610"/>
          </a:xfrm>
          <a:prstGeom prst="rect">
            <a:avLst/>
          </a:prstGeom>
          <a:noFill/>
          <a:ln/>
        </p:spPr>
        <p:txBody>
          <a:bodyPr wrap="square" lIns="0" tIns="0" rIns="0" bIns="0" rtlCol="0" anchor="t"/>
          <a:lstStyle/>
          <a:p>
            <a:pPr indent="0" marL="0">
              <a:lnSpc>
                <a:spcPts val="2850"/>
              </a:lnSpc>
              <a:buNone/>
            </a:pPr>
            <a:r>
              <a:rPr lang="en-US" sz="1750" dirty="0">
                <a:solidFill>
                  <a:srgbClr val="15213F"/>
                </a:solidFill>
                <a:latin typeface="Roboto" pitchFamily="34" charset="0"/>
                <a:ea typeface="Roboto" pitchFamily="34" charset="-122"/>
                <a:cs typeface="Roboto" pitchFamily="34" charset="-120"/>
              </a:rPr>
              <a:t>Maruz kaldığınız saldırıları ve tehditleri ekran görüntüleri alarak veya mesajları kaydetmek, daha sonra başvurulabilecek kanıtlar oluşturacaktır. Ancak bunu yaparken kendinizi daha da strese sokmamaya dikkat edin.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0218" y="623173"/>
            <a:ext cx="7718108" cy="705564"/>
          </a:xfrm>
          <a:prstGeom prst="rect">
            <a:avLst/>
          </a:prstGeom>
          <a:noFill/>
          <a:ln/>
        </p:spPr>
        <p:txBody>
          <a:bodyPr wrap="none" lIns="0" tIns="0" rIns="0" bIns="0" rtlCol="0" anchor="t"/>
          <a:lstStyle/>
          <a:p>
            <a:pPr indent="0" marL="0">
              <a:lnSpc>
                <a:spcPts val="5550"/>
              </a:lnSpc>
              <a:buNone/>
            </a:pPr>
            <a:r>
              <a:rPr lang="en-US" sz="4400" dirty="0">
                <a:solidFill>
                  <a:srgbClr val="3257B8"/>
                </a:solidFill>
                <a:latin typeface="Roboto Slab" pitchFamily="34" charset="0"/>
                <a:ea typeface="Roboto Slab" pitchFamily="34" charset="-122"/>
                <a:cs typeface="Roboto Slab" pitchFamily="34" charset="-120"/>
              </a:rPr>
              <a:t>Zorbalıkla Nasıl Başa Çıkılır?</a:t>
            </a:r>
            <a:endParaRPr lang="en-US" sz="4400" dirty="0"/>
          </a:p>
        </p:txBody>
      </p:sp>
      <p:sp>
        <p:nvSpPr>
          <p:cNvPr id="3" name="Shape 1"/>
          <p:cNvSpPr/>
          <p:nvPr/>
        </p:nvSpPr>
        <p:spPr>
          <a:xfrm>
            <a:off x="790218" y="1780222"/>
            <a:ext cx="2174915" cy="1300639"/>
          </a:xfrm>
          <a:prstGeom prst="roundRect">
            <a:avLst>
              <a:gd name="adj" fmla="val 2604"/>
            </a:avLst>
          </a:prstGeom>
          <a:solidFill>
            <a:srgbClr val="E9ECF2"/>
          </a:solidFill>
          <a:ln/>
        </p:spPr>
      </p:sp>
      <p:sp>
        <p:nvSpPr>
          <p:cNvPr id="4" name="Text 2"/>
          <p:cNvSpPr/>
          <p:nvPr/>
        </p:nvSpPr>
        <p:spPr>
          <a:xfrm>
            <a:off x="1015960" y="2204799"/>
            <a:ext cx="116324" cy="451485"/>
          </a:xfrm>
          <a:prstGeom prst="rect">
            <a:avLst/>
          </a:prstGeom>
          <a:noFill/>
          <a:ln/>
        </p:spPr>
        <p:txBody>
          <a:bodyPr wrap="none" lIns="0" tIns="0" rIns="0" bIns="0" rtlCol="0" anchor="t"/>
          <a:lstStyle/>
          <a:p>
            <a:pPr algn="ctr" indent="0" marL="0">
              <a:lnSpc>
                <a:spcPts val="3550"/>
              </a:lnSpc>
              <a:buNone/>
            </a:pPr>
            <a:r>
              <a:rPr lang="en-US" sz="2200" dirty="0">
                <a:solidFill>
                  <a:srgbClr val="15213F"/>
                </a:solidFill>
                <a:latin typeface="Roboto Slab" pitchFamily="34" charset="0"/>
                <a:ea typeface="Roboto Slab" pitchFamily="34" charset="-122"/>
                <a:cs typeface="Roboto Slab" pitchFamily="34" charset="-120"/>
              </a:rPr>
              <a:t>1</a:t>
            </a:r>
            <a:endParaRPr lang="en-US" sz="2200" dirty="0"/>
          </a:p>
        </p:txBody>
      </p:sp>
      <p:sp>
        <p:nvSpPr>
          <p:cNvPr id="5" name="Text 3"/>
          <p:cNvSpPr/>
          <p:nvPr/>
        </p:nvSpPr>
        <p:spPr>
          <a:xfrm>
            <a:off x="3190875" y="2005965"/>
            <a:ext cx="2822258" cy="352663"/>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Görmezden Gelme</a:t>
            </a:r>
            <a:endParaRPr lang="en-US" sz="2200" dirty="0"/>
          </a:p>
        </p:txBody>
      </p:sp>
      <p:sp>
        <p:nvSpPr>
          <p:cNvPr id="6" name="Text 4"/>
          <p:cNvSpPr/>
          <p:nvPr/>
        </p:nvSpPr>
        <p:spPr>
          <a:xfrm>
            <a:off x="3190875" y="2494002"/>
            <a:ext cx="5128736" cy="361117"/>
          </a:xfrm>
          <a:prstGeom prst="rect">
            <a:avLst/>
          </a:prstGeom>
          <a:noFill/>
          <a:ln/>
        </p:spPr>
        <p:txBody>
          <a:bodyPr wrap="none" lIns="0" tIns="0" rIns="0" bIns="0" rtlCol="0" anchor="t"/>
          <a:lstStyle/>
          <a:p>
            <a:pPr algn="l" indent="0" marL="0">
              <a:lnSpc>
                <a:spcPts val="2800"/>
              </a:lnSpc>
              <a:buNone/>
            </a:pPr>
            <a:r>
              <a:rPr lang="en-US" sz="1750" dirty="0">
                <a:solidFill>
                  <a:srgbClr val="15213F"/>
                </a:solidFill>
                <a:latin typeface="Roboto" pitchFamily="34" charset="0"/>
                <a:ea typeface="Roboto" pitchFamily="34" charset="-122"/>
                <a:cs typeface="Roboto" pitchFamily="34" charset="-120"/>
              </a:rPr>
              <a:t>İlk adım, zorbalık girişimlerini görmezden gelmektir.</a:t>
            </a:r>
            <a:endParaRPr lang="en-US" sz="1750" dirty="0"/>
          </a:p>
        </p:txBody>
      </p:sp>
      <p:sp>
        <p:nvSpPr>
          <p:cNvPr id="7" name="Shape 5"/>
          <p:cNvSpPr/>
          <p:nvPr/>
        </p:nvSpPr>
        <p:spPr>
          <a:xfrm>
            <a:off x="3078004" y="3065621"/>
            <a:ext cx="10649307" cy="15240"/>
          </a:xfrm>
          <a:prstGeom prst="roundRect">
            <a:avLst>
              <a:gd name="adj" fmla="val 222227"/>
            </a:avLst>
          </a:prstGeom>
          <a:solidFill>
            <a:srgbClr val="CFD2D8"/>
          </a:solidFill>
          <a:ln/>
        </p:spPr>
      </p:sp>
      <p:sp>
        <p:nvSpPr>
          <p:cNvPr id="8" name="Shape 6"/>
          <p:cNvSpPr/>
          <p:nvPr/>
        </p:nvSpPr>
        <p:spPr>
          <a:xfrm>
            <a:off x="790218" y="3193733"/>
            <a:ext cx="4349948" cy="1300639"/>
          </a:xfrm>
          <a:prstGeom prst="roundRect">
            <a:avLst>
              <a:gd name="adj" fmla="val 2604"/>
            </a:avLst>
          </a:prstGeom>
          <a:solidFill>
            <a:srgbClr val="E9ECF2"/>
          </a:solidFill>
          <a:ln/>
        </p:spPr>
      </p:sp>
      <p:sp>
        <p:nvSpPr>
          <p:cNvPr id="9" name="Text 7"/>
          <p:cNvSpPr/>
          <p:nvPr/>
        </p:nvSpPr>
        <p:spPr>
          <a:xfrm>
            <a:off x="1015960" y="3618309"/>
            <a:ext cx="155853" cy="451485"/>
          </a:xfrm>
          <a:prstGeom prst="rect">
            <a:avLst/>
          </a:prstGeom>
          <a:noFill/>
          <a:ln/>
        </p:spPr>
        <p:txBody>
          <a:bodyPr wrap="none" lIns="0" tIns="0" rIns="0" bIns="0" rtlCol="0" anchor="t"/>
          <a:lstStyle/>
          <a:p>
            <a:pPr algn="ctr" indent="0" marL="0">
              <a:lnSpc>
                <a:spcPts val="3550"/>
              </a:lnSpc>
              <a:buNone/>
            </a:pPr>
            <a:r>
              <a:rPr lang="en-US" sz="2200" dirty="0">
                <a:solidFill>
                  <a:srgbClr val="15213F"/>
                </a:solidFill>
                <a:latin typeface="Roboto Slab" pitchFamily="34" charset="0"/>
                <a:ea typeface="Roboto Slab" pitchFamily="34" charset="-122"/>
                <a:cs typeface="Roboto Slab" pitchFamily="34" charset="-120"/>
              </a:rPr>
              <a:t>2</a:t>
            </a:r>
            <a:endParaRPr lang="en-US" sz="2200" dirty="0"/>
          </a:p>
        </p:txBody>
      </p:sp>
      <p:sp>
        <p:nvSpPr>
          <p:cNvPr id="10" name="Text 8"/>
          <p:cNvSpPr/>
          <p:nvPr/>
        </p:nvSpPr>
        <p:spPr>
          <a:xfrm>
            <a:off x="5365909" y="3419475"/>
            <a:ext cx="2822258" cy="352663"/>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Kendini Savunma</a:t>
            </a:r>
            <a:endParaRPr lang="en-US" sz="2200" dirty="0"/>
          </a:p>
        </p:txBody>
      </p:sp>
      <p:sp>
        <p:nvSpPr>
          <p:cNvPr id="11" name="Text 9"/>
          <p:cNvSpPr/>
          <p:nvPr/>
        </p:nvSpPr>
        <p:spPr>
          <a:xfrm>
            <a:off x="5365909" y="3907512"/>
            <a:ext cx="5510451" cy="361117"/>
          </a:xfrm>
          <a:prstGeom prst="rect">
            <a:avLst/>
          </a:prstGeom>
          <a:noFill/>
          <a:ln/>
        </p:spPr>
        <p:txBody>
          <a:bodyPr wrap="none" lIns="0" tIns="0" rIns="0" bIns="0" rtlCol="0" anchor="t"/>
          <a:lstStyle/>
          <a:p>
            <a:pPr algn="l" indent="0" marL="0">
              <a:lnSpc>
                <a:spcPts val="2800"/>
              </a:lnSpc>
              <a:buNone/>
            </a:pPr>
            <a:r>
              <a:rPr lang="en-US" sz="1750" dirty="0">
                <a:solidFill>
                  <a:srgbClr val="15213F"/>
                </a:solidFill>
                <a:latin typeface="Roboto" pitchFamily="34" charset="0"/>
                <a:ea typeface="Roboto" pitchFamily="34" charset="-122"/>
                <a:cs typeface="Roboto" pitchFamily="34" charset="-120"/>
              </a:rPr>
              <a:t>Zorbalığa karşı durmak ve karşı tepki vermek önemlidir.</a:t>
            </a:r>
            <a:endParaRPr lang="en-US" sz="1750" dirty="0"/>
          </a:p>
        </p:txBody>
      </p:sp>
      <p:sp>
        <p:nvSpPr>
          <p:cNvPr id="12" name="Shape 10"/>
          <p:cNvSpPr/>
          <p:nvPr/>
        </p:nvSpPr>
        <p:spPr>
          <a:xfrm>
            <a:off x="5253037" y="4479131"/>
            <a:ext cx="8474273" cy="15240"/>
          </a:xfrm>
          <a:prstGeom prst="roundRect">
            <a:avLst>
              <a:gd name="adj" fmla="val 222227"/>
            </a:avLst>
          </a:prstGeom>
          <a:solidFill>
            <a:srgbClr val="CFD2D8"/>
          </a:solidFill>
          <a:ln/>
        </p:spPr>
      </p:sp>
      <p:sp>
        <p:nvSpPr>
          <p:cNvPr id="13" name="Shape 11"/>
          <p:cNvSpPr/>
          <p:nvPr/>
        </p:nvSpPr>
        <p:spPr>
          <a:xfrm>
            <a:off x="790218" y="4607243"/>
            <a:ext cx="6524982" cy="1661755"/>
          </a:xfrm>
          <a:prstGeom prst="roundRect">
            <a:avLst>
              <a:gd name="adj" fmla="val 2038"/>
            </a:avLst>
          </a:prstGeom>
          <a:solidFill>
            <a:srgbClr val="E9ECF2"/>
          </a:solidFill>
          <a:ln/>
        </p:spPr>
      </p:sp>
      <p:sp>
        <p:nvSpPr>
          <p:cNvPr id="14" name="Text 12"/>
          <p:cNvSpPr/>
          <p:nvPr/>
        </p:nvSpPr>
        <p:spPr>
          <a:xfrm>
            <a:off x="1015960" y="5212318"/>
            <a:ext cx="152400" cy="451485"/>
          </a:xfrm>
          <a:prstGeom prst="rect">
            <a:avLst/>
          </a:prstGeom>
          <a:noFill/>
          <a:ln/>
        </p:spPr>
        <p:txBody>
          <a:bodyPr wrap="none" lIns="0" tIns="0" rIns="0" bIns="0" rtlCol="0" anchor="t"/>
          <a:lstStyle/>
          <a:p>
            <a:pPr algn="ctr" indent="0" marL="0">
              <a:lnSpc>
                <a:spcPts val="3550"/>
              </a:lnSpc>
              <a:buNone/>
            </a:pPr>
            <a:r>
              <a:rPr lang="en-US" sz="2200" dirty="0">
                <a:solidFill>
                  <a:srgbClr val="15213F"/>
                </a:solidFill>
                <a:latin typeface="Roboto Slab" pitchFamily="34" charset="0"/>
                <a:ea typeface="Roboto Slab" pitchFamily="34" charset="-122"/>
                <a:cs typeface="Roboto Slab" pitchFamily="34" charset="-120"/>
              </a:rPr>
              <a:t>3</a:t>
            </a:r>
            <a:endParaRPr lang="en-US" sz="2200" dirty="0"/>
          </a:p>
        </p:txBody>
      </p:sp>
      <p:sp>
        <p:nvSpPr>
          <p:cNvPr id="15" name="Text 13"/>
          <p:cNvSpPr/>
          <p:nvPr/>
        </p:nvSpPr>
        <p:spPr>
          <a:xfrm>
            <a:off x="7540942" y="4832985"/>
            <a:ext cx="2822258" cy="352663"/>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Yardım İsteme</a:t>
            </a:r>
            <a:endParaRPr lang="en-US" sz="2200" dirty="0"/>
          </a:p>
        </p:txBody>
      </p:sp>
      <p:sp>
        <p:nvSpPr>
          <p:cNvPr id="16" name="Text 14"/>
          <p:cNvSpPr/>
          <p:nvPr/>
        </p:nvSpPr>
        <p:spPr>
          <a:xfrm>
            <a:off x="7540942" y="5321022"/>
            <a:ext cx="6073497" cy="722233"/>
          </a:xfrm>
          <a:prstGeom prst="rect">
            <a:avLst/>
          </a:prstGeom>
          <a:noFill/>
          <a:ln/>
        </p:spPr>
        <p:txBody>
          <a:bodyPr wrap="square" lIns="0" tIns="0" rIns="0" bIns="0" rtlCol="0" anchor="t"/>
          <a:lstStyle/>
          <a:p>
            <a:pPr algn="l" indent="0" marL="0">
              <a:lnSpc>
                <a:spcPts val="2800"/>
              </a:lnSpc>
              <a:buNone/>
            </a:pPr>
            <a:r>
              <a:rPr lang="en-US" sz="1750" dirty="0">
                <a:solidFill>
                  <a:srgbClr val="15213F"/>
                </a:solidFill>
                <a:latin typeface="Roboto" pitchFamily="34" charset="0"/>
                <a:ea typeface="Roboto" pitchFamily="34" charset="-122"/>
                <a:cs typeface="Roboto" pitchFamily="34" charset="-120"/>
              </a:rPr>
              <a:t>Aile, arkadaşlar veya yetkililere yardım istemekten çekinmeyin.</a:t>
            </a:r>
            <a:endParaRPr lang="en-US" sz="1750" dirty="0"/>
          </a:p>
        </p:txBody>
      </p:sp>
      <p:sp>
        <p:nvSpPr>
          <p:cNvPr id="17" name="Text 15"/>
          <p:cNvSpPr/>
          <p:nvPr/>
        </p:nvSpPr>
        <p:spPr>
          <a:xfrm>
            <a:off x="790218" y="6522958"/>
            <a:ext cx="13049964" cy="1083350"/>
          </a:xfrm>
          <a:prstGeom prst="rect">
            <a:avLst/>
          </a:prstGeom>
          <a:noFill/>
          <a:ln/>
        </p:spPr>
        <p:txBody>
          <a:bodyPr wrap="square" lIns="0" tIns="0" rIns="0" bIns="0" rtlCol="0" anchor="t"/>
          <a:lstStyle/>
          <a:p>
            <a:pPr indent="0" marL="0">
              <a:lnSpc>
                <a:spcPts val="2800"/>
              </a:lnSpc>
              <a:buNone/>
            </a:pPr>
            <a:r>
              <a:rPr lang="en-US" sz="1750" dirty="0">
                <a:solidFill>
                  <a:srgbClr val="15213F"/>
                </a:solidFill>
                <a:latin typeface="Roboto" pitchFamily="34" charset="0"/>
                <a:ea typeface="Roboto" pitchFamily="34" charset="-122"/>
                <a:cs typeface="Roboto" pitchFamily="34" charset="-120"/>
              </a:rPr>
              <a:t>Çevrimiçi zorbalıkla başa çıkmak için sabır ve kararlılık gerekir. İlk olarak, zorbalık girişimlerini görmezden gelin ve kendinizi koruyun. Eğer durum kontrolden çıkarsa, çevrenize yardım isteyin. Çevrimiçi taciz ile etkin bir şekilde başa çıkabilmek için bireysel ve kurumsal çabaları bir araya getirmek önemlidir.</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2024-10-02T08:52:57Z</dcterms:created>
  <dcterms:modified xsi:type="dcterms:W3CDTF">2024-10-02T08:52:57Z</dcterms:modified>
</cp:coreProperties>
</file>