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Lora"/>
      <p:regular r:id="rId22"/>
    </p:embeddedFont>
    <p:embeddedFont>
      <p:font typeface="Lora"/>
      <p:regular r:id="rId23"/>
    </p:embeddedFont>
    <p:embeddedFont>
      <p:font typeface="Lora"/>
      <p:regular r:id="rId24"/>
    </p:embeddedFont>
    <p:embeddedFont>
      <p:font typeface="Lora"/>
      <p:regular r:id="rId25"/>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A24"/>
          </a:solidFill>
          <a:ln/>
        </p:spPr>
      </p:sp>
      <p:sp>
        <p:nvSpPr>
          <p:cNvPr id="3" name="Shape 1"/>
          <p:cNvSpPr/>
          <p:nvPr/>
        </p:nvSpPr>
        <p:spPr>
          <a:xfrm>
            <a:off x="0" y="0"/>
            <a:ext cx="14630400" cy="8229600"/>
          </a:xfrm>
          <a:prstGeom prst="rect">
            <a:avLst/>
          </a:prstGeom>
          <a:solidFill>
            <a:srgbClr val="252833"/>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2.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slideLayout" Target="../slideLayouts/slideLayout16.xm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4.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312670"/>
            <a:ext cx="7468553" cy="1408033"/>
          </a:xfrm>
          <a:prstGeom prst="rect">
            <a:avLst/>
          </a:prstGeom>
          <a:noFill/>
          <a:ln/>
        </p:spPr>
        <p:txBody>
          <a:bodyPr wrap="squar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Sayısal Puan Türüyle Girilen En Popüler Lisans Bölümleri</a:t>
            </a:r>
            <a:endParaRPr lang="en-US" sz="4400" dirty="0"/>
          </a:p>
        </p:txBody>
      </p:sp>
      <p:sp>
        <p:nvSpPr>
          <p:cNvPr id="4" name="Text 1"/>
          <p:cNvSpPr/>
          <p:nvPr/>
        </p:nvSpPr>
        <p:spPr>
          <a:xfrm>
            <a:off x="837724" y="4079677"/>
            <a:ext cx="7468553" cy="1149072"/>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Bu sunum, Türkiye'deki üniversitelerin Sayısal Puan türüyle girilen en popüler lisans bölümlerini inceleyecek ve bu bölümlerin gelecek vaat eden meslek alanlarını ele alacaktır.</a:t>
            </a:r>
            <a:endParaRPr lang="en-US" sz="1850" dirty="0"/>
          </a:p>
        </p:txBody>
      </p:sp>
      <p:sp>
        <p:nvSpPr>
          <p:cNvPr id="5" name="Shape 2"/>
          <p:cNvSpPr/>
          <p:nvPr/>
        </p:nvSpPr>
        <p:spPr>
          <a:xfrm>
            <a:off x="837724" y="5515808"/>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45344" y="5523428"/>
            <a:ext cx="367665" cy="367665"/>
          </a:xfrm>
          <a:prstGeom prst="rect">
            <a:avLst/>
          </a:prstGeom>
        </p:spPr>
      </p:pic>
      <p:sp>
        <p:nvSpPr>
          <p:cNvPr id="7" name="Text 3"/>
          <p:cNvSpPr/>
          <p:nvPr/>
        </p:nvSpPr>
        <p:spPr>
          <a:xfrm>
            <a:off x="1340287" y="5497949"/>
            <a:ext cx="2169557" cy="418862"/>
          </a:xfrm>
          <a:prstGeom prst="rect">
            <a:avLst/>
          </a:prstGeom>
          <a:noFill/>
          <a:ln/>
        </p:spPr>
        <p:txBody>
          <a:bodyPr wrap="none" lIns="0" tIns="0" rIns="0" bIns="0" rtlCol="0" anchor="t"/>
          <a:lstStyle/>
          <a:p>
            <a:pPr algn="l" indent="0" marL="0">
              <a:lnSpc>
                <a:spcPts val="3250"/>
              </a:lnSpc>
              <a:buNone/>
            </a:pPr>
            <a:r>
              <a:rPr lang="en-US" sz="2350" b="1" dirty="0">
                <a:solidFill>
                  <a:srgbClr val="D6E5EF"/>
                </a:solidFill>
                <a:latin typeface="Source Sans Pro Bold" pitchFamily="34" charset="0"/>
                <a:ea typeface="Source Sans Pro Bold" pitchFamily="34" charset="-122"/>
                <a:cs typeface="Source Sans Pro Bold" pitchFamily="34" charset="-120"/>
              </a:rPr>
              <a:t>by Onur ULUSOY</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166813"/>
            <a:ext cx="5632490"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Hukuk Fakültesi</a:t>
            </a:r>
            <a:endParaRPr lang="en-US" sz="4400" dirty="0"/>
          </a:p>
        </p:txBody>
      </p:sp>
      <p:sp>
        <p:nvSpPr>
          <p:cNvPr id="4" name="Shape 1"/>
          <p:cNvSpPr/>
          <p:nvPr/>
        </p:nvSpPr>
        <p:spPr>
          <a:xfrm>
            <a:off x="6324124" y="2499003"/>
            <a:ext cx="538520" cy="538520"/>
          </a:xfrm>
          <a:prstGeom prst="roundRect">
            <a:avLst>
              <a:gd name="adj" fmla="val 6668"/>
            </a:avLst>
          </a:prstGeom>
          <a:solidFill>
            <a:srgbClr val="444752"/>
          </a:solidFill>
          <a:ln/>
        </p:spPr>
      </p:sp>
      <p:sp>
        <p:nvSpPr>
          <p:cNvPr id="5" name="Text 2"/>
          <p:cNvSpPr/>
          <p:nvPr/>
        </p:nvSpPr>
        <p:spPr>
          <a:xfrm>
            <a:off x="6531769" y="2599253"/>
            <a:ext cx="123111" cy="337899"/>
          </a:xfrm>
          <a:prstGeom prst="rect">
            <a:avLst/>
          </a:prstGeom>
          <a:noFill/>
          <a:ln/>
        </p:spPr>
        <p:txBody>
          <a:bodyPr wrap="none" lIns="0" tIns="0" rIns="0" bIns="0" rtlCol="0" anchor="t"/>
          <a:lstStyle/>
          <a:p>
            <a:pPr algn="ctr" indent="0" marL="0">
              <a:lnSpc>
                <a:spcPts val="2650"/>
              </a:lnSpc>
              <a:buNone/>
            </a:pPr>
            <a:r>
              <a:rPr lang="en-US" sz="2650" dirty="0">
                <a:solidFill>
                  <a:srgbClr val="D6E5EF"/>
                </a:solidFill>
                <a:latin typeface="Lora" pitchFamily="34" charset="0"/>
                <a:ea typeface="Lora" pitchFamily="34" charset="-122"/>
                <a:cs typeface="Lora" pitchFamily="34" charset="-120"/>
              </a:rPr>
              <a:t>1</a:t>
            </a:r>
            <a:endParaRPr lang="en-US" sz="2650" dirty="0"/>
          </a:p>
        </p:txBody>
      </p:sp>
      <p:sp>
        <p:nvSpPr>
          <p:cNvPr id="6" name="Text 3"/>
          <p:cNvSpPr/>
          <p:nvPr/>
        </p:nvSpPr>
        <p:spPr>
          <a:xfrm>
            <a:off x="7101959" y="2499003"/>
            <a:ext cx="2816185" cy="351949"/>
          </a:xfrm>
          <a:prstGeom prst="rect">
            <a:avLst/>
          </a:prstGeom>
          <a:noFill/>
          <a:ln/>
        </p:spPr>
        <p:txBody>
          <a:bodyPr wrap="non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Adalet ve Toplum</a:t>
            </a:r>
            <a:endParaRPr lang="en-US" sz="2200" dirty="0"/>
          </a:p>
        </p:txBody>
      </p:sp>
      <p:sp>
        <p:nvSpPr>
          <p:cNvPr id="7" name="Text 4"/>
          <p:cNvSpPr/>
          <p:nvPr/>
        </p:nvSpPr>
        <p:spPr>
          <a:xfrm>
            <a:off x="7101959" y="2994541"/>
            <a:ext cx="2836783" cy="1915120"/>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Hukuk Fakültesi, adaletin temellerini, hukuk sistemini ve yargı süreçlerini derinlemesine inceleyen bir alandır.</a:t>
            </a:r>
            <a:endParaRPr lang="en-US" sz="1850" dirty="0"/>
          </a:p>
        </p:txBody>
      </p:sp>
      <p:sp>
        <p:nvSpPr>
          <p:cNvPr id="8" name="Shape 5"/>
          <p:cNvSpPr/>
          <p:nvPr/>
        </p:nvSpPr>
        <p:spPr>
          <a:xfrm>
            <a:off x="10178058" y="2499003"/>
            <a:ext cx="538520" cy="538520"/>
          </a:xfrm>
          <a:prstGeom prst="roundRect">
            <a:avLst>
              <a:gd name="adj" fmla="val 6668"/>
            </a:avLst>
          </a:prstGeom>
          <a:solidFill>
            <a:srgbClr val="444752"/>
          </a:solidFill>
          <a:ln/>
        </p:spPr>
      </p:sp>
      <p:sp>
        <p:nvSpPr>
          <p:cNvPr id="9" name="Text 6"/>
          <p:cNvSpPr/>
          <p:nvPr/>
        </p:nvSpPr>
        <p:spPr>
          <a:xfrm>
            <a:off x="10356533" y="2599253"/>
            <a:ext cx="181570" cy="337899"/>
          </a:xfrm>
          <a:prstGeom prst="rect">
            <a:avLst/>
          </a:prstGeom>
          <a:noFill/>
          <a:ln/>
        </p:spPr>
        <p:txBody>
          <a:bodyPr wrap="none" lIns="0" tIns="0" rIns="0" bIns="0" rtlCol="0" anchor="t"/>
          <a:lstStyle/>
          <a:p>
            <a:pPr algn="ctr" indent="0" marL="0">
              <a:lnSpc>
                <a:spcPts val="2650"/>
              </a:lnSpc>
              <a:buNone/>
            </a:pPr>
            <a:r>
              <a:rPr lang="en-US" sz="2650" dirty="0">
                <a:solidFill>
                  <a:srgbClr val="D6E5EF"/>
                </a:solidFill>
                <a:latin typeface="Lora" pitchFamily="34" charset="0"/>
                <a:ea typeface="Lora" pitchFamily="34" charset="-122"/>
                <a:cs typeface="Lora" pitchFamily="34" charset="-120"/>
              </a:rPr>
              <a:t>2</a:t>
            </a:r>
            <a:endParaRPr lang="en-US" sz="2650" dirty="0"/>
          </a:p>
        </p:txBody>
      </p:sp>
      <p:sp>
        <p:nvSpPr>
          <p:cNvPr id="10" name="Text 7"/>
          <p:cNvSpPr/>
          <p:nvPr/>
        </p:nvSpPr>
        <p:spPr>
          <a:xfrm>
            <a:off x="10955893" y="2499003"/>
            <a:ext cx="2816185" cy="351949"/>
          </a:xfrm>
          <a:prstGeom prst="rect">
            <a:avLst/>
          </a:prstGeom>
          <a:noFill/>
          <a:ln/>
        </p:spPr>
        <p:txBody>
          <a:bodyPr wrap="non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Mesleki Seçenekler</a:t>
            </a:r>
            <a:endParaRPr lang="en-US" sz="2200" dirty="0"/>
          </a:p>
        </p:txBody>
      </p:sp>
      <p:sp>
        <p:nvSpPr>
          <p:cNvPr id="11" name="Text 8"/>
          <p:cNvSpPr/>
          <p:nvPr/>
        </p:nvSpPr>
        <p:spPr>
          <a:xfrm>
            <a:off x="10955893" y="2994541"/>
            <a:ext cx="2836783" cy="2298144"/>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Mezunlar avukatlık, yargıçlık, hukuk danışmanlığı ve akademik kariyer gibi çeşitli mesleklerde görev alabilirler.</a:t>
            </a:r>
            <a:endParaRPr lang="en-US" sz="1850" dirty="0"/>
          </a:p>
        </p:txBody>
      </p:sp>
      <p:sp>
        <p:nvSpPr>
          <p:cNvPr id="12" name="Shape 9"/>
          <p:cNvSpPr/>
          <p:nvPr/>
        </p:nvSpPr>
        <p:spPr>
          <a:xfrm>
            <a:off x="6324124" y="5801201"/>
            <a:ext cx="538520" cy="538520"/>
          </a:xfrm>
          <a:prstGeom prst="roundRect">
            <a:avLst>
              <a:gd name="adj" fmla="val 6668"/>
            </a:avLst>
          </a:prstGeom>
          <a:solidFill>
            <a:srgbClr val="444752"/>
          </a:solidFill>
          <a:ln/>
        </p:spPr>
      </p:sp>
      <p:sp>
        <p:nvSpPr>
          <p:cNvPr id="13" name="Text 10"/>
          <p:cNvSpPr/>
          <p:nvPr/>
        </p:nvSpPr>
        <p:spPr>
          <a:xfrm>
            <a:off x="6499265" y="5901452"/>
            <a:ext cx="188238" cy="337899"/>
          </a:xfrm>
          <a:prstGeom prst="rect">
            <a:avLst/>
          </a:prstGeom>
          <a:noFill/>
          <a:ln/>
        </p:spPr>
        <p:txBody>
          <a:bodyPr wrap="none" lIns="0" tIns="0" rIns="0" bIns="0" rtlCol="0" anchor="t"/>
          <a:lstStyle/>
          <a:p>
            <a:pPr algn="ctr" indent="0" marL="0">
              <a:lnSpc>
                <a:spcPts val="2650"/>
              </a:lnSpc>
              <a:buNone/>
            </a:pPr>
            <a:r>
              <a:rPr lang="en-US" sz="2650" dirty="0">
                <a:solidFill>
                  <a:srgbClr val="D6E5EF"/>
                </a:solidFill>
                <a:latin typeface="Lora" pitchFamily="34" charset="0"/>
                <a:ea typeface="Lora" pitchFamily="34" charset="-122"/>
                <a:cs typeface="Lora" pitchFamily="34" charset="-120"/>
              </a:rPr>
              <a:t>3</a:t>
            </a:r>
            <a:endParaRPr lang="en-US" sz="2650" dirty="0"/>
          </a:p>
        </p:txBody>
      </p:sp>
      <p:sp>
        <p:nvSpPr>
          <p:cNvPr id="14" name="Text 11"/>
          <p:cNvSpPr/>
          <p:nvPr/>
        </p:nvSpPr>
        <p:spPr>
          <a:xfrm>
            <a:off x="7101959" y="580120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Kritik Düşünme</a:t>
            </a:r>
            <a:endParaRPr lang="en-US" sz="2200" dirty="0"/>
          </a:p>
        </p:txBody>
      </p:sp>
      <p:sp>
        <p:nvSpPr>
          <p:cNvPr id="15" name="Text 12"/>
          <p:cNvSpPr/>
          <p:nvPr/>
        </p:nvSpPr>
        <p:spPr>
          <a:xfrm>
            <a:off x="7101959" y="6296739"/>
            <a:ext cx="6690717" cy="766048"/>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Hukuk eğitimi, eleştirel düşünme, analiz ve argümantasyon becerilerini geliştirir.</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907971"/>
            <a:ext cx="5632490"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İşletme Fakültesi</a:t>
            </a:r>
            <a:endParaRPr lang="en-US" sz="4400" dirty="0"/>
          </a:p>
        </p:txBody>
      </p:sp>
      <p:pic>
        <p:nvPicPr>
          <p:cNvPr id="3" name="Image 0" descr="preencoded.png">    </p:cNvPr>
          <p:cNvPicPr>
            <a:picLocks noChangeAspect="1"/>
          </p:cNvPicPr>
          <p:nvPr/>
        </p:nvPicPr>
        <p:blipFill>
          <a:blip r:embed="rId1"/>
          <a:stretch>
            <a:fillRect/>
          </a:stretch>
        </p:blipFill>
        <p:spPr>
          <a:xfrm>
            <a:off x="837724" y="2090738"/>
            <a:ext cx="4078962" cy="2520910"/>
          </a:xfrm>
          <a:prstGeom prst="rect">
            <a:avLst/>
          </a:prstGeom>
        </p:spPr>
      </p:pic>
      <p:sp>
        <p:nvSpPr>
          <p:cNvPr id="4" name="Text 1"/>
          <p:cNvSpPr/>
          <p:nvPr/>
        </p:nvSpPr>
        <p:spPr>
          <a:xfrm>
            <a:off x="837724" y="4910852"/>
            <a:ext cx="4078962" cy="703898"/>
          </a:xfrm>
          <a:prstGeom prst="rect">
            <a:avLst/>
          </a:prstGeom>
          <a:noFill/>
          <a:ln/>
        </p:spPr>
        <p:txBody>
          <a:bodyPr wrap="square" lIns="0" tIns="0" rIns="0" bIns="0" rtlCol="0" anchor="t"/>
          <a:lstStyle/>
          <a:p>
            <a:pPr algn="l" indent="0" marL="0">
              <a:lnSpc>
                <a:spcPts val="2750"/>
              </a:lnSpc>
              <a:buNone/>
            </a:pPr>
            <a:r>
              <a:rPr lang="en-US" sz="2200" dirty="0">
                <a:solidFill>
                  <a:srgbClr val="D6E5EF"/>
                </a:solidFill>
                <a:latin typeface="Lora" pitchFamily="34" charset="0"/>
                <a:ea typeface="Lora" pitchFamily="34" charset="-122"/>
                <a:cs typeface="Lora" pitchFamily="34" charset="-120"/>
              </a:rPr>
              <a:t>İşletme Bilgisi ve Yönetim Becerileri</a:t>
            </a:r>
            <a:endParaRPr lang="en-US" sz="2200" dirty="0"/>
          </a:p>
        </p:txBody>
      </p:sp>
      <p:sp>
        <p:nvSpPr>
          <p:cNvPr id="5" name="Text 2"/>
          <p:cNvSpPr/>
          <p:nvPr/>
        </p:nvSpPr>
        <p:spPr>
          <a:xfrm>
            <a:off x="837724" y="5758339"/>
            <a:ext cx="4078962" cy="1532096"/>
          </a:xfrm>
          <a:prstGeom prst="rect">
            <a:avLst/>
          </a:prstGeom>
          <a:noFill/>
          <a:ln/>
        </p:spPr>
        <p:txBody>
          <a:bodyPr wrap="square" lIns="0" tIns="0" rIns="0" bIns="0" rtlCol="0" anchor="t"/>
          <a:lstStyle/>
          <a:p>
            <a:pPr algn="l"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İşletme fakültesi, öğrencilere iş dünyasını anlamak ve başarılı işletmeler kurmak veya yönetmek için gerekli becerileri kazandırmayı amaçlar.</a:t>
            </a:r>
            <a:endParaRPr lang="en-US" sz="1850" dirty="0"/>
          </a:p>
        </p:txBody>
      </p:sp>
      <p:pic>
        <p:nvPicPr>
          <p:cNvPr id="6" name="Image 1" descr="preencoded.png">    </p:cNvPr>
          <p:cNvPicPr>
            <a:picLocks noChangeAspect="1"/>
          </p:cNvPicPr>
          <p:nvPr/>
        </p:nvPicPr>
        <p:blipFill>
          <a:blip r:embed="rId2"/>
          <a:stretch>
            <a:fillRect/>
          </a:stretch>
        </p:blipFill>
        <p:spPr>
          <a:xfrm>
            <a:off x="5275659" y="2090738"/>
            <a:ext cx="4078962" cy="2520910"/>
          </a:xfrm>
          <a:prstGeom prst="rect">
            <a:avLst/>
          </a:prstGeom>
        </p:spPr>
      </p:pic>
      <p:sp>
        <p:nvSpPr>
          <p:cNvPr id="7" name="Text 3"/>
          <p:cNvSpPr/>
          <p:nvPr/>
        </p:nvSpPr>
        <p:spPr>
          <a:xfrm>
            <a:off x="5275659" y="4910852"/>
            <a:ext cx="3265289" cy="351949"/>
          </a:xfrm>
          <a:prstGeom prst="rect">
            <a:avLst/>
          </a:prstGeom>
          <a:noFill/>
          <a:ln/>
        </p:spPr>
        <p:txBody>
          <a:bodyPr wrap="none" lIns="0" tIns="0" rIns="0" bIns="0" rtlCol="0" anchor="t"/>
          <a:lstStyle/>
          <a:p>
            <a:pPr algn="l" indent="0" marL="0">
              <a:lnSpc>
                <a:spcPts val="2750"/>
              </a:lnSpc>
              <a:buNone/>
            </a:pPr>
            <a:r>
              <a:rPr lang="en-US" sz="2200" dirty="0">
                <a:solidFill>
                  <a:srgbClr val="D6E5EF"/>
                </a:solidFill>
                <a:latin typeface="Lora" pitchFamily="34" charset="0"/>
                <a:ea typeface="Lora" pitchFamily="34" charset="-122"/>
                <a:cs typeface="Lora" pitchFamily="34" charset="-120"/>
              </a:rPr>
              <a:t>Çeşitli Kariyer Olanakları</a:t>
            </a:r>
            <a:endParaRPr lang="en-US" sz="2200" dirty="0"/>
          </a:p>
        </p:txBody>
      </p:sp>
      <p:sp>
        <p:nvSpPr>
          <p:cNvPr id="8" name="Text 4"/>
          <p:cNvSpPr/>
          <p:nvPr/>
        </p:nvSpPr>
        <p:spPr>
          <a:xfrm>
            <a:off x="5275659" y="5406390"/>
            <a:ext cx="4078962" cy="1915120"/>
          </a:xfrm>
          <a:prstGeom prst="rect">
            <a:avLst/>
          </a:prstGeom>
          <a:noFill/>
          <a:ln/>
        </p:spPr>
        <p:txBody>
          <a:bodyPr wrap="square" lIns="0" tIns="0" rIns="0" bIns="0" rtlCol="0" anchor="t"/>
          <a:lstStyle/>
          <a:p>
            <a:pPr algn="l"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İşletme fakültesi mezunları, finans, pazarlama, satış, insan kaynakları, yönetim danışmanlığı gibi geniş bir yelpazede iş olanaklarına sahip olabilirler.</a:t>
            </a:r>
            <a:endParaRPr lang="en-US" sz="1850" dirty="0"/>
          </a:p>
        </p:txBody>
      </p:sp>
      <p:pic>
        <p:nvPicPr>
          <p:cNvPr id="9" name="Image 2" descr="preencoded.png">    </p:cNvPr>
          <p:cNvPicPr>
            <a:picLocks noChangeAspect="1"/>
          </p:cNvPicPr>
          <p:nvPr/>
        </p:nvPicPr>
        <p:blipFill>
          <a:blip r:embed="rId3"/>
          <a:stretch>
            <a:fillRect/>
          </a:stretch>
        </p:blipFill>
        <p:spPr>
          <a:xfrm>
            <a:off x="9713595" y="2090738"/>
            <a:ext cx="4079081" cy="2521029"/>
          </a:xfrm>
          <a:prstGeom prst="rect">
            <a:avLst/>
          </a:prstGeom>
        </p:spPr>
      </p:pic>
      <p:sp>
        <p:nvSpPr>
          <p:cNvPr id="10" name="Text 5"/>
          <p:cNvSpPr/>
          <p:nvPr/>
        </p:nvSpPr>
        <p:spPr>
          <a:xfrm>
            <a:off x="9713595" y="4910971"/>
            <a:ext cx="4079081" cy="703898"/>
          </a:xfrm>
          <a:prstGeom prst="rect">
            <a:avLst/>
          </a:prstGeom>
          <a:noFill/>
          <a:ln/>
        </p:spPr>
        <p:txBody>
          <a:bodyPr wrap="square" lIns="0" tIns="0" rIns="0" bIns="0" rtlCol="0" anchor="t"/>
          <a:lstStyle/>
          <a:p>
            <a:pPr algn="l" indent="0" marL="0">
              <a:lnSpc>
                <a:spcPts val="2750"/>
              </a:lnSpc>
              <a:buNone/>
            </a:pPr>
            <a:r>
              <a:rPr lang="en-US" sz="2200" dirty="0">
                <a:solidFill>
                  <a:srgbClr val="D6E5EF"/>
                </a:solidFill>
                <a:latin typeface="Lora" pitchFamily="34" charset="0"/>
                <a:ea typeface="Lora" pitchFamily="34" charset="-122"/>
                <a:cs typeface="Lora" pitchFamily="34" charset="-120"/>
              </a:rPr>
              <a:t>Akademik ve Uygulamalı Eğitim</a:t>
            </a:r>
            <a:endParaRPr lang="en-US" sz="2200" dirty="0"/>
          </a:p>
        </p:txBody>
      </p:sp>
      <p:sp>
        <p:nvSpPr>
          <p:cNvPr id="11" name="Text 6"/>
          <p:cNvSpPr/>
          <p:nvPr/>
        </p:nvSpPr>
        <p:spPr>
          <a:xfrm>
            <a:off x="9713595" y="5758458"/>
            <a:ext cx="4079081" cy="1532096"/>
          </a:xfrm>
          <a:prstGeom prst="rect">
            <a:avLst/>
          </a:prstGeom>
          <a:noFill/>
          <a:ln/>
        </p:spPr>
        <p:txBody>
          <a:bodyPr wrap="square" lIns="0" tIns="0" rIns="0" bIns="0" rtlCol="0" anchor="t"/>
          <a:lstStyle/>
          <a:p>
            <a:pPr algn="l"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İşletme fakülteleri, öğrencilere işletme teorilerini öğrenmelerine ek olarak, gerçek dünya deneyimleri kazandırmak için staj ve proje fırsatları sunar.</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07455" y="645438"/>
            <a:ext cx="5519976" cy="689967"/>
          </a:xfrm>
          <a:prstGeom prst="rect">
            <a:avLst/>
          </a:prstGeom>
          <a:noFill/>
          <a:ln/>
        </p:spPr>
        <p:txBody>
          <a:bodyPr wrap="none" lIns="0" tIns="0" rIns="0" bIns="0" rtlCol="0" anchor="t"/>
          <a:lstStyle/>
          <a:p>
            <a:pPr indent="0" marL="0">
              <a:lnSpc>
                <a:spcPts val="5400"/>
              </a:lnSpc>
              <a:buNone/>
            </a:pPr>
            <a:r>
              <a:rPr lang="en-US" sz="4300" dirty="0">
                <a:solidFill>
                  <a:srgbClr val="F98AC7"/>
                </a:solidFill>
                <a:latin typeface="Lora" pitchFamily="34" charset="0"/>
                <a:ea typeface="Lora" pitchFamily="34" charset="-122"/>
                <a:cs typeface="Lora" pitchFamily="34" charset="-120"/>
              </a:rPr>
              <a:t>Psikoloji Bölümü</a:t>
            </a:r>
            <a:endParaRPr lang="en-US" sz="4300" dirty="0"/>
          </a:p>
        </p:txBody>
      </p:sp>
      <p:sp>
        <p:nvSpPr>
          <p:cNvPr id="4" name="Shape 1"/>
          <p:cNvSpPr/>
          <p:nvPr/>
        </p:nvSpPr>
        <p:spPr>
          <a:xfrm>
            <a:off x="6307455" y="1687235"/>
            <a:ext cx="3633668" cy="3957042"/>
          </a:xfrm>
          <a:prstGeom prst="roundRect">
            <a:avLst>
              <a:gd name="adj" fmla="val 968"/>
            </a:avLst>
          </a:prstGeom>
          <a:solidFill>
            <a:srgbClr val="444752"/>
          </a:solidFill>
          <a:ln/>
        </p:spPr>
      </p:sp>
      <p:sp>
        <p:nvSpPr>
          <p:cNvPr id="5" name="Text 2"/>
          <p:cNvSpPr/>
          <p:nvPr/>
        </p:nvSpPr>
        <p:spPr>
          <a:xfrm>
            <a:off x="6542008" y="1921788"/>
            <a:ext cx="2759988" cy="344924"/>
          </a:xfrm>
          <a:prstGeom prst="rect">
            <a:avLst/>
          </a:prstGeom>
          <a:noFill/>
          <a:ln/>
        </p:spPr>
        <p:txBody>
          <a:bodyPr wrap="none" lIns="0" tIns="0" rIns="0" bIns="0" rtlCol="0" anchor="t"/>
          <a:lstStyle/>
          <a:p>
            <a:pPr indent="0" marL="0">
              <a:lnSpc>
                <a:spcPts val="2700"/>
              </a:lnSpc>
              <a:buNone/>
            </a:pPr>
            <a:r>
              <a:rPr lang="en-US" sz="2150" dirty="0">
                <a:solidFill>
                  <a:srgbClr val="D6E5EF"/>
                </a:solidFill>
                <a:latin typeface="Lora" pitchFamily="34" charset="0"/>
                <a:ea typeface="Lora" pitchFamily="34" charset="-122"/>
                <a:cs typeface="Lora" pitchFamily="34" charset="-120"/>
              </a:rPr>
              <a:t>Dersler</a:t>
            </a:r>
            <a:endParaRPr lang="en-US" sz="2150" dirty="0"/>
          </a:p>
        </p:txBody>
      </p:sp>
      <p:sp>
        <p:nvSpPr>
          <p:cNvPr id="6" name="Text 3"/>
          <p:cNvSpPr/>
          <p:nvPr/>
        </p:nvSpPr>
        <p:spPr>
          <a:xfrm>
            <a:off x="6542008" y="2407444"/>
            <a:ext cx="3164562" cy="3002280"/>
          </a:xfrm>
          <a:prstGeom prst="rect">
            <a:avLst/>
          </a:prstGeom>
          <a:noFill/>
          <a:ln/>
        </p:spPr>
        <p:txBody>
          <a:bodyPr wrap="square" lIns="0" tIns="0" rIns="0" bIns="0" rtlCol="0" anchor="t"/>
          <a:lstStyle/>
          <a:p>
            <a:pPr indent="0" marL="0">
              <a:lnSpc>
                <a:spcPts val="2950"/>
              </a:lnSpc>
              <a:buNone/>
            </a:pPr>
            <a:r>
              <a:rPr lang="en-US" sz="1800" dirty="0">
                <a:solidFill>
                  <a:srgbClr val="D6E5EF"/>
                </a:solidFill>
                <a:latin typeface="Source Sans Pro" pitchFamily="34" charset="0"/>
                <a:ea typeface="Source Sans Pro" pitchFamily="34" charset="-122"/>
                <a:cs typeface="Source Sans Pro" pitchFamily="34" charset="-120"/>
              </a:rPr>
              <a:t>Psikoloji bölümü, insan davranışını ve zihnini inceleyen bir alandır. Dersler arasında genel psikoloji, gelişim psikolojisi, sosyal psikoloji, bilişsel psikoloji, kişilik psikolojisi ve klinik psikoloji bulunur.</a:t>
            </a:r>
            <a:endParaRPr lang="en-US" sz="1800" dirty="0"/>
          </a:p>
        </p:txBody>
      </p:sp>
      <p:sp>
        <p:nvSpPr>
          <p:cNvPr id="7" name="Shape 4"/>
          <p:cNvSpPr/>
          <p:nvPr/>
        </p:nvSpPr>
        <p:spPr>
          <a:xfrm>
            <a:off x="10175677" y="1687235"/>
            <a:ext cx="3633668" cy="3957042"/>
          </a:xfrm>
          <a:prstGeom prst="roundRect">
            <a:avLst>
              <a:gd name="adj" fmla="val 968"/>
            </a:avLst>
          </a:prstGeom>
          <a:solidFill>
            <a:srgbClr val="444752"/>
          </a:solidFill>
          <a:ln/>
        </p:spPr>
      </p:sp>
      <p:sp>
        <p:nvSpPr>
          <p:cNvPr id="8" name="Text 5"/>
          <p:cNvSpPr/>
          <p:nvPr/>
        </p:nvSpPr>
        <p:spPr>
          <a:xfrm>
            <a:off x="10410230" y="1921788"/>
            <a:ext cx="2759988" cy="344924"/>
          </a:xfrm>
          <a:prstGeom prst="rect">
            <a:avLst/>
          </a:prstGeom>
          <a:noFill/>
          <a:ln/>
        </p:spPr>
        <p:txBody>
          <a:bodyPr wrap="none" lIns="0" tIns="0" rIns="0" bIns="0" rtlCol="0" anchor="t"/>
          <a:lstStyle/>
          <a:p>
            <a:pPr indent="0" marL="0">
              <a:lnSpc>
                <a:spcPts val="2700"/>
              </a:lnSpc>
              <a:buNone/>
            </a:pPr>
            <a:r>
              <a:rPr lang="en-US" sz="2150" dirty="0">
                <a:solidFill>
                  <a:srgbClr val="D6E5EF"/>
                </a:solidFill>
                <a:latin typeface="Lora" pitchFamily="34" charset="0"/>
                <a:ea typeface="Lora" pitchFamily="34" charset="-122"/>
                <a:cs typeface="Lora" pitchFamily="34" charset="-120"/>
              </a:rPr>
              <a:t>Kariyer Seçenekleri</a:t>
            </a:r>
            <a:endParaRPr lang="en-US" sz="2150" dirty="0"/>
          </a:p>
        </p:txBody>
      </p:sp>
      <p:sp>
        <p:nvSpPr>
          <p:cNvPr id="9" name="Text 6"/>
          <p:cNvSpPr/>
          <p:nvPr/>
        </p:nvSpPr>
        <p:spPr>
          <a:xfrm>
            <a:off x="10410230" y="2407444"/>
            <a:ext cx="3164562" cy="2251710"/>
          </a:xfrm>
          <a:prstGeom prst="rect">
            <a:avLst/>
          </a:prstGeom>
          <a:noFill/>
          <a:ln/>
        </p:spPr>
        <p:txBody>
          <a:bodyPr wrap="square" lIns="0" tIns="0" rIns="0" bIns="0" rtlCol="0" anchor="t"/>
          <a:lstStyle/>
          <a:p>
            <a:pPr indent="0" marL="0">
              <a:lnSpc>
                <a:spcPts val="2950"/>
              </a:lnSpc>
              <a:buNone/>
            </a:pPr>
            <a:r>
              <a:rPr lang="en-US" sz="1800" dirty="0">
                <a:solidFill>
                  <a:srgbClr val="D6E5EF"/>
                </a:solidFill>
                <a:latin typeface="Source Sans Pro" pitchFamily="34" charset="0"/>
                <a:ea typeface="Source Sans Pro" pitchFamily="34" charset="-122"/>
                <a:cs typeface="Source Sans Pro" pitchFamily="34" charset="-120"/>
              </a:rPr>
              <a:t>Psikoloji mezunları çeşitli kariyerlere sahip olabilir. Bunlar arasında klinik psikolog, okul psikoloğu, araştırmacı, danışman ve insan kaynakları uzmanı bulunur.</a:t>
            </a:r>
            <a:endParaRPr lang="en-US" sz="1800" dirty="0"/>
          </a:p>
        </p:txBody>
      </p:sp>
      <p:sp>
        <p:nvSpPr>
          <p:cNvPr id="10" name="Shape 7"/>
          <p:cNvSpPr/>
          <p:nvPr/>
        </p:nvSpPr>
        <p:spPr>
          <a:xfrm>
            <a:off x="6307455" y="5878830"/>
            <a:ext cx="7501890" cy="1705332"/>
          </a:xfrm>
          <a:prstGeom prst="roundRect">
            <a:avLst>
              <a:gd name="adj" fmla="val 2064"/>
            </a:avLst>
          </a:prstGeom>
          <a:solidFill>
            <a:srgbClr val="444752"/>
          </a:solidFill>
          <a:ln/>
        </p:spPr>
      </p:sp>
      <p:sp>
        <p:nvSpPr>
          <p:cNvPr id="11" name="Text 8"/>
          <p:cNvSpPr/>
          <p:nvPr/>
        </p:nvSpPr>
        <p:spPr>
          <a:xfrm>
            <a:off x="6542008" y="6113383"/>
            <a:ext cx="2759988" cy="344924"/>
          </a:xfrm>
          <a:prstGeom prst="rect">
            <a:avLst/>
          </a:prstGeom>
          <a:noFill/>
          <a:ln/>
        </p:spPr>
        <p:txBody>
          <a:bodyPr wrap="none" lIns="0" tIns="0" rIns="0" bIns="0" rtlCol="0" anchor="t"/>
          <a:lstStyle/>
          <a:p>
            <a:pPr indent="0" marL="0">
              <a:lnSpc>
                <a:spcPts val="2700"/>
              </a:lnSpc>
              <a:buNone/>
            </a:pPr>
            <a:r>
              <a:rPr lang="en-US" sz="2150" dirty="0">
                <a:solidFill>
                  <a:srgbClr val="D6E5EF"/>
                </a:solidFill>
                <a:latin typeface="Lora" pitchFamily="34" charset="0"/>
                <a:ea typeface="Lora" pitchFamily="34" charset="-122"/>
                <a:cs typeface="Lora" pitchFamily="34" charset="-120"/>
              </a:rPr>
              <a:t>Öğrenci Profili</a:t>
            </a:r>
            <a:endParaRPr lang="en-US" sz="2150" dirty="0"/>
          </a:p>
        </p:txBody>
      </p:sp>
      <p:sp>
        <p:nvSpPr>
          <p:cNvPr id="12" name="Text 9"/>
          <p:cNvSpPr/>
          <p:nvPr/>
        </p:nvSpPr>
        <p:spPr>
          <a:xfrm>
            <a:off x="6542008" y="6599039"/>
            <a:ext cx="7032784" cy="750570"/>
          </a:xfrm>
          <a:prstGeom prst="rect">
            <a:avLst/>
          </a:prstGeom>
          <a:noFill/>
          <a:ln/>
        </p:spPr>
        <p:txBody>
          <a:bodyPr wrap="square" lIns="0" tIns="0" rIns="0" bIns="0" rtlCol="0" anchor="t"/>
          <a:lstStyle/>
          <a:p>
            <a:pPr indent="0" marL="0">
              <a:lnSpc>
                <a:spcPts val="2950"/>
              </a:lnSpc>
              <a:buNone/>
            </a:pPr>
            <a:r>
              <a:rPr lang="en-US" sz="1800" dirty="0">
                <a:solidFill>
                  <a:srgbClr val="D6E5EF"/>
                </a:solidFill>
                <a:latin typeface="Source Sans Pro" pitchFamily="34" charset="0"/>
                <a:ea typeface="Source Sans Pro" pitchFamily="34" charset="-122"/>
                <a:cs typeface="Source Sans Pro" pitchFamily="34" charset="-120"/>
              </a:rPr>
              <a:t>Psikoloji, insan davranışına ilgi duyan, problem çözme ve eleştirel düşünme becerilerine sahip öğrenciler için ideal bir bölümdür.</a:t>
            </a:r>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2294215"/>
            <a:ext cx="8349496"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Siyaset Bilimi ve Kamu Yönetimi</a:t>
            </a:r>
            <a:endParaRPr lang="en-US" sz="4400" dirty="0"/>
          </a:p>
        </p:txBody>
      </p:sp>
      <p:sp>
        <p:nvSpPr>
          <p:cNvPr id="3" name="Text 1"/>
          <p:cNvSpPr/>
          <p:nvPr/>
        </p:nvSpPr>
        <p:spPr>
          <a:xfrm>
            <a:off x="837724" y="359652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F98AC7"/>
                </a:solidFill>
                <a:latin typeface="Lora" pitchFamily="34" charset="0"/>
                <a:ea typeface="Lora" pitchFamily="34" charset="-122"/>
                <a:cs typeface="Lora" pitchFamily="34" charset="-120"/>
              </a:rPr>
              <a:t>Akademik Odak</a:t>
            </a:r>
            <a:endParaRPr lang="en-US" sz="2200" dirty="0"/>
          </a:p>
        </p:txBody>
      </p:sp>
      <p:sp>
        <p:nvSpPr>
          <p:cNvPr id="4" name="Text 2"/>
          <p:cNvSpPr/>
          <p:nvPr/>
        </p:nvSpPr>
        <p:spPr>
          <a:xfrm>
            <a:off x="837724" y="4187785"/>
            <a:ext cx="6185535" cy="1532096"/>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Siyaset bilimi ve kamu yönetimi, devletin yapısını, işleyişini ve siyasetin toplum üzerindeki etkisini inceleyen bir alandır. Bu bölüm, öğrencileri kamu sektöründe etkili ve sorumlu liderlik rolleri üstlenmeye hazırlar.</a:t>
            </a:r>
            <a:endParaRPr lang="en-US" sz="1850" dirty="0"/>
          </a:p>
        </p:txBody>
      </p:sp>
      <p:sp>
        <p:nvSpPr>
          <p:cNvPr id="5" name="Text 3"/>
          <p:cNvSpPr/>
          <p:nvPr/>
        </p:nvSpPr>
        <p:spPr>
          <a:xfrm>
            <a:off x="7614761" y="359652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F98AC7"/>
                </a:solidFill>
                <a:latin typeface="Lora" pitchFamily="34" charset="0"/>
                <a:ea typeface="Lora" pitchFamily="34" charset="-122"/>
                <a:cs typeface="Lora" pitchFamily="34" charset="-120"/>
              </a:rPr>
              <a:t>Kariyer Seçenekleri</a:t>
            </a:r>
            <a:endParaRPr lang="en-US" sz="2200" dirty="0"/>
          </a:p>
        </p:txBody>
      </p:sp>
      <p:sp>
        <p:nvSpPr>
          <p:cNvPr id="6" name="Text 4"/>
          <p:cNvSpPr/>
          <p:nvPr/>
        </p:nvSpPr>
        <p:spPr>
          <a:xfrm>
            <a:off x="7614761" y="4187785"/>
            <a:ext cx="6185535" cy="1532096"/>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Mezunlar, devlet kurumlarında, siyasi partilerde, araştırma kuruluşlarında ve sivil toplum örgütlerinde çeşitli pozisyonlar bulabilirler. Ayrıca, siyaset analisti, kamu politikası uzmanı veya araştırmacı olarak da çalışabilirler.</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0690" y="900589"/>
            <a:ext cx="5113973" cy="639127"/>
          </a:xfrm>
          <a:prstGeom prst="rect">
            <a:avLst/>
          </a:prstGeom>
          <a:noFill/>
          <a:ln/>
        </p:spPr>
        <p:txBody>
          <a:bodyPr wrap="none" lIns="0" tIns="0" rIns="0" bIns="0" rtlCol="0" anchor="t"/>
          <a:lstStyle/>
          <a:p>
            <a:pPr indent="0" marL="0">
              <a:lnSpc>
                <a:spcPts val="5000"/>
              </a:lnSpc>
              <a:buNone/>
            </a:pPr>
            <a:r>
              <a:rPr lang="en-US" sz="4000" dirty="0">
                <a:solidFill>
                  <a:srgbClr val="F98AC7"/>
                </a:solidFill>
                <a:latin typeface="Lora" pitchFamily="34" charset="0"/>
                <a:ea typeface="Lora" pitchFamily="34" charset="-122"/>
                <a:cs typeface="Lora" pitchFamily="34" charset="-120"/>
              </a:rPr>
              <a:t>Uluslararası İlişkiler</a:t>
            </a:r>
            <a:endParaRPr lang="en-US" sz="4000" dirty="0"/>
          </a:p>
        </p:txBody>
      </p:sp>
      <p:sp>
        <p:nvSpPr>
          <p:cNvPr id="4" name="Shape 1"/>
          <p:cNvSpPr/>
          <p:nvPr/>
        </p:nvSpPr>
        <p:spPr>
          <a:xfrm>
            <a:off x="760690" y="1865709"/>
            <a:ext cx="3702725" cy="3318272"/>
          </a:xfrm>
          <a:prstGeom prst="roundRect">
            <a:avLst>
              <a:gd name="adj" fmla="val 982"/>
            </a:avLst>
          </a:prstGeom>
          <a:solidFill>
            <a:srgbClr val="444752"/>
          </a:solidFill>
          <a:ln/>
        </p:spPr>
      </p:sp>
      <p:sp>
        <p:nvSpPr>
          <p:cNvPr id="5" name="Text 2"/>
          <p:cNvSpPr/>
          <p:nvPr/>
        </p:nvSpPr>
        <p:spPr>
          <a:xfrm>
            <a:off x="977979" y="2082998"/>
            <a:ext cx="2556986" cy="319683"/>
          </a:xfrm>
          <a:prstGeom prst="rect">
            <a:avLst/>
          </a:prstGeom>
          <a:noFill/>
          <a:ln/>
        </p:spPr>
        <p:txBody>
          <a:bodyPr wrap="none" lIns="0" tIns="0" rIns="0" bIns="0" rtlCol="0" anchor="t"/>
          <a:lstStyle/>
          <a:p>
            <a:pPr indent="0" marL="0">
              <a:lnSpc>
                <a:spcPts val="2500"/>
              </a:lnSpc>
              <a:buNone/>
            </a:pPr>
            <a:r>
              <a:rPr lang="en-US" sz="2000" dirty="0">
                <a:solidFill>
                  <a:srgbClr val="D6E5EF"/>
                </a:solidFill>
                <a:latin typeface="Lora" pitchFamily="34" charset="0"/>
                <a:ea typeface="Lora" pitchFamily="34" charset="-122"/>
                <a:cs typeface="Lora" pitchFamily="34" charset="-120"/>
              </a:rPr>
              <a:t>Global Meseleler</a:t>
            </a:r>
            <a:endParaRPr lang="en-US" sz="2000" dirty="0"/>
          </a:p>
        </p:txBody>
      </p:sp>
      <p:sp>
        <p:nvSpPr>
          <p:cNvPr id="6" name="Text 3"/>
          <p:cNvSpPr/>
          <p:nvPr/>
        </p:nvSpPr>
        <p:spPr>
          <a:xfrm>
            <a:off x="977979" y="2533055"/>
            <a:ext cx="3268147" cy="2433638"/>
          </a:xfrm>
          <a:prstGeom prst="rect">
            <a:avLst/>
          </a:prstGeom>
          <a:noFill/>
          <a:ln/>
        </p:spPr>
        <p:txBody>
          <a:bodyPr wrap="square" lIns="0" tIns="0" rIns="0" bIns="0" rtlCol="0" anchor="t"/>
          <a:lstStyle/>
          <a:p>
            <a:pPr indent="0" marL="0">
              <a:lnSpc>
                <a:spcPts val="2700"/>
              </a:lnSpc>
              <a:buNone/>
            </a:pPr>
            <a:r>
              <a:rPr lang="en-US" sz="1700" dirty="0">
                <a:solidFill>
                  <a:srgbClr val="D6E5EF"/>
                </a:solidFill>
                <a:latin typeface="Source Sans Pro" pitchFamily="34" charset="0"/>
                <a:ea typeface="Source Sans Pro" pitchFamily="34" charset="-122"/>
                <a:cs typeface="Source Sans Pro" pitchFamily="34" charset="-120"/>
              </a:rPr>
              <a:t>Uluslararası ilişkiler, devletler, uluslararası örgütler ve diğer aktörler arasındaki etkileşimleri, çatışmaları ve işbirliklerini inceleyen disiplinlerarası bir alandır. Dünya siyaseti, ekonomi, güvenlik ve kültür gibi konulara odaklanır.</a:t>
            </a:r>
            <a:endParaRPr lang="en-US" sz="1700" dirty="0"/>
          </a:p>
        </p:txBody>
      </p:sp>
      <p:sp>
        <p:nvSpPr>
          <p:cNvPr id="7" name="Shape 4"/>
          <p:cNvSpPr/>
          <p:nvPr/>
        </p:nvSpPr>
        <p:spPr>
          <a:xfrm>
            <a:off x="4680704" y="1865709"/>
            <a:ext cx="3702725" cy="3318272"/>
          </a:xfrm>
          <a:prstGeom prst="roundRect">
            <a:avLst>
              <a:gd name="adj" fmla="val 982"/>
            </a:avLst>
          </a:prstGeom>
          <a:solidFill>
            <a:srgbClr val="444752"/>
          </a:solidFill>
          <a:ln/>
        </p:spPr>
      </p:sp>
      <p:sp>
        <p:nvSpPr>
          <p:cNvPr id="8" name="Text 5"/>
          <p:cNvSpPr/>
          <p:nvPr/>
        </p:nvSpPr>
        <p:spPr>
          <a:xfrm>
            <a:off x="4897993" y="2082998"/>
            <a:ext cx="2556986" cy="319683"/>
          </a:xfrm>
          <a:prstGeom prst="rect">
            <a:avLst/>
          </a:prstGeom>
          <a:noFill/>
          <a:ln/>
        </p:spPr>
        <p:txBody>
          <a:bodyPr wrap="none" lIns="0" tIns="0" rIns="0" bIns="0" rtlCol="0" anchor="t"/>
          <a:lstStyle/>
          <a:p>
            <a:pPr indent="0" marL="0">
              <a:lnSpc>
                <a:spcPts val="2500"/>
              </a:lnSpc>
              <a:buNone/>
            </a:pPr>
            <a:r>
              <a:rPr lang="en-US" sz="2000" dirty="0">
                <a:solidFill>
                  <a:srgbClr val="D6E5EF"/>
                </a:solidFill>
                <a:latin typeface="Lora" pitchFamily="34" charset="0"/>
                <a:ea typeface="Lora" pitchFamily="34" charset="-122"/>
                <a:cs typeface="Lora" pitchFamily="34" charset="-120"/>
              </a:rPr>
              <a:t>Kariyer Seçenekleri</a:t>
            </a:r>
            <a:endParaRPr lang="en-US" sz="2000" dirty="0"/>
          </a:p>
        </p:txBody>
      </p:sp>
      <p:sp>
        <p:nvSpPr>
          <p:cNvPr id="9" name="Text 6"/>
          <p:cNvSpPr/>
          <p:nvPr/>
        </p:nvSpPr>
        <p:spPr>
          <a:xfrm>
            <a:off x="4897993" y="2533055"/>
            <a:ext cx="3268147" cy="2433638"/>
          </a:xfrm>
          <a:prstGeom prst="rect">
            <a:avLst/>
          </a:prstGeom>
          <a:noFill/>
          <a:ln/>
        </p:spPr>
        <p:txBody>
          <a:bodyPr wrap="square" lIns="0" tIns="0" rIns="0" bIns="0" rtlCol="0" anchor="t"/>
          <a:lstStyle/>
          <a:p>
            <a:pPr indent="0" marL="0">
              <a:lnSpc>
                <a:spcPts val="2700"/>
              </a:lnSpc>
              <a:buNone/>
            </a:pPr>
            <a:r>
              <a:rPr lang="en-US" sz="1700" dirty="0">
                <a:solidFill>
                  <a:srgbClr val="D6E5EF"/>
                </a:solidFill>
                <a:latin typeface="Source Sans Pro" pitchFamily="34" charset="0"/>
                <a:ea typeface="Source Sans Pro" pitchFamily="34" charset="-122"/>
                <a:cs typeface="Source Sans Pro" pitchFamily="34" charset="-120"/>
              </a:rPr>
              <a:t>Bu bölüm mezunları, diplomasi, uluslararası örgütler, araştırma kurumları, medya, danışmanlık ve uluslararası ticaret gibi alanlarda çalışabilirler. Ayrıca kamu kurumlarında ve özel sektörde çeşitli görevlerde bulunabilirler.</a:t>
            </a:r>
            <a:endParaRPr lang="en-US" sz="1700" dirty="0"/>
          </a:p>
        </p:txBody>
      </p:sp>
      <p:sp>
        <p:nvSpPr>
          <p:cNvPr id="10" name="Shape 7"/>
          <p:cNvSpPr/>
          <p:nvPr/>
        </p:nvSpPr>
        <p:spPr>
          <a:xfrm>
            <a:off x="760690" y="5401270"/>
            <a:ext cx="7622619" cy="1927622"/>
          </a:xfrm>
          <a:prstGeom prst="roundRect">
            <a:avLst>
              <a:gd name="adj" fmla="val 1691"/>
            </a:avLst>
          </a:prstGeom>
          <a:solidFill>
            <a:srgbClr val="444752"/>
          </a:solidFill>
          <a:ln/>
        </p:spPr>
      </p:sp>
      <p:sp>
        <p:nvSpPr>
          <p:cNvPr id="11" name="Text 8"/>
          <p:cNvSpPr/>
          <p:nvPr/>
        </p:nvSpPr>
        <p:spPr>
          <a:xfrm>
            <a:off x="977979" y="5618559"/>
            <a:ext cx="2556986" cy="319683"/>
          </a:xfrm>
          <a:prstGeom prst="rect">
            <a:avLst/>
          </a:prstGeom>
          <a:noFill/>
          <a:ln/>
        </p:spPr>
        <p:txBody>
          <a:bodyPr wrap="none" lIns="0" tIns="0" rIns="0" bIns="0" rtlCol="0" anchor="t"/>
          <a:lstStyle/>
          <a:p>
            <a:pPr indent="0" marL="0">
              <a:lnSpc>
                <a:spcPts val="2500"/>
              </a:lnSpc>
              <a:buNone/>
            </a:pPr>
            <a:r>
              <a:rPr lang="en-US" sz="2000" dirty="0">
                <a:solidFill>
                  <a:srgbClr val="D6E5EF"/>
                </a:solidFill>
                <a:latin typeface="Lora" pitchFamily="34" charset="0"/>
                <a:ea typeface="Lora" pitchFamily="34" charset="-122"/>
                <a:cs typeface="Lora" pitchFamily="34" charset="-120"/>
              </a:rPr>
              <a:t>Eğitim İçeriği</a:t>
            </a:r>
            <a:endParaRPr lang="en-US" sz="2000" dirty="0"/>
          </a:p>
        </p:txBody>
      </p:sp>
      <p:sp>
        <p:nvSpPr>
          <p:cNvPr id="12" name="Text 9"/>
          <p:cNvSpPr/>
          <p:nvPr/>
        </p:nvSpPr>
        <p:spPr>
          <a:xfrm>
            <a:off x="977979" y="6068616"/>
            <a:ext cx="7188041" cy="1042988"/>
          </a:xfrm>
          <a:prstGeom prst="rect">
            <a:avLst/>
          </a:prstGeom>
          <a:noFill/>
          <a:ln/>
        </p:spPr>
        <p:txBody>
          <a:bodyPr wrap="square" lIns="0" tIns="0" rIns="0" bIns="0" rtlCol="0" anchor="t"/>
          <a:lstStyle/>
          <a:p>
            <a:pPr indent="0" marL="0">
              <a:lnSpc>
                <a:spcPts val="2700"/>
              </a:lnSpc>
              <a:buNone/>
            </a:pPr>
            <a:r>
              <a:rPr lang="en-US" sz="1700" dirty="0">
                <a:solidFill>
                  <a:srgbClr val="D6E5EF"/>
                </a:solidFill>
                <a:latin typeface="Source Sans Pro" pitchFamily="34" charset="0"/>
                <a:ea typeface="Source Sans Pro" pitchFamily="34" charset="-122"/>
                <a:cs typeface="Source Sans Pro" pitchFamily="34" charset="-120"/>
              </a:rPr>
              <a:t>Uluslararası ilişkiler eğitimi, uluslararası hukuk, siyaset teorisi, ekonomi, tarih, coğrafya, kültür çalışmaları ve dil gibi alanlarda dersler içerir. Mezunlar uluslararası sorunlar hakkında derin bir bilgi ve anlayış kazanırlar.</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7833" y="739973"/>
            <a:ext cx="5094684" cy="636746"/>
          </a:xfrm>
          <a:prstGeom prst="rect">
            <a:avLst/>
          </a:prstGeom>
          <a:noFill/>
          <a:ln/>
        </p:spPr>
        <p:txBody>
          <a:bodyPr wrap="none" lIns="0" tIns="0" rIns="0" bIns="0" rtlCol="0" anchor="t"/>
          <a:lstStyle/>
          <a:p>
            <a:pPr indent="0" marL="0">
              <a:lnSpc>
                <a:spcPts val="5000"/>
              </a:lnSpc>
              <a:buNone/>
            </a:pPr>
            <a:r>
              <a:rPr lang="en-US" sz="4000" dirty="0">
                <a:solidFill>
                  <a:srgbClr val="F98AC7"/>
                </a:solidFill>
                <a:latin typeface="Lora" pitchFamily="34" charset="0"/>
                <a:ea typeface="Lora" pitchFamily="34" charset="-122"/>
                <a:cs typeface="Lora" pitchFamily="34" charset="-120"/>
              </a:rPr>
              <a:t>Ekonomi Bölümü</a:t>
            </a:r>
            <a:endParaRPr lang="en-US" sz="4000" dirty="0"/>
          </a:p>
        </p:txBody>
      </p:sp>
      <p:pic>
        <p:nvPicPr>
          <p:cNvPr id="3" name="Image 0" descr="preencoded.png">    </p:cNvPr>
          <p:cNvPicPr>
            <a:picLocks noChangeAspect="1"/>
          </p:cNvPicPr>
          <p:nvPr/>
        </p:nvPicPr>
        <p:blipFill>
          <a:blip r:embed="rId1"/>
          <a:stretch>
            <a:fillRect/>
          </a:stretch>
        </p:blipFill>
        <p:spPr>
          <a:xfrm>
            <a:off x="757833" y="1809750"/>
            <a:ext cx="5784294" cy="3574852"/>
          </a:xfrm>
          <a:prstGeom prst="rect">
            <a:avLst/>
          </a:prstGeom>
        </p:spPr>
      </p:pic>
      <p:sp>
        <p:nvSpPr>
          <p:cNvPr id="4" name="Text 1"/>
          <p:cNvSpPr/>
          <p:nvPr/>
        </p:nvSpPr>
        <p:spPr>
          <a:xfrm>
            <a:off x="757833" y="5655231"/>
            <a:ext cx="2547342" cy="318492"/>
          </a:xfrm>
          <a:prstGeom prst="rect">
            <a:avLst/>
          </a:prstGeom>
          <a:noFill/>
          <a:ln/>
        </p:spPr>
        <p:txBody>
          <a:bodyPr wrap="none" lIns="0" tIns="0" rIns="0" bIns="0" rtlCol="0" anchor="t"/>
          <a:lstStyle/>
          <a:p>
            <a:pPr algn="l" indent="0" marL="0">
              <a:lnSpc>
                <a:spcPts val="2500"/>
              </a:lnSpc>
              <a:buNone/>
            </a:pPr>
            <a:r>
              <a:rPr lang="en-US" sz="2000" dirty="0">
                <a:solidFill>
                  <a:srgbClr val="D6E5EF"/>
                </a:solidFill>
                <a:latin typeface="Lora" pitchFamily="34" charset="0"/>
                <a:ea typeface="Lora" pitchFamily="34" charset="-122"/>
                <a:cs typeface="Lora" pitchFamily="34" charset="-120"/>
              </a:rPr>
              <a:t>Genel Bakış</a:t>
            </a:r>
            <a:endParaRPr lang="en-US" sz="2000" dirty="0"/>
          </a:p>
        </p:txBody>
      </p:sp>
      <p:sp>
        <p:nvSpPr>
          <p:cNvPr id="5" name="Text 2"/>
          <p:cNvSpPr/>
          <p:nvPr/>
        </p:nvSpPr>
        <p:spPr>
          <a:xfrm>
            <a:off x="757833" y="6103620"/>
            <a:ext cx="6394966" cy="1385888"/>
          </a:xfrm>
          <a:prstGeom prst="rect">
            <a:avLst/>
          </a:prstGeom>
          <a:noFill/>
          <a:ln/>
        </p:spPr>
        <p:txBody>
          <a:bodyPr wrap="square" lIns="0" tIns="0" rIns="0" bIns="0" rtlCol="0" anchor="t"/>
          <a:lstStyle/>
          <a:p>
            <a:pPr algn="l" indent="0" marL="0">
              <a:lnSpc>
                <a:spcPts val="2700"/>
              </a:lnSpc>
              <a:buNone/>
            </a:pPr>
            <a:r>
              <a:rPr lang="en-US" sz="1700" dirty="0">
                <a:solidFill>
                  <a:srgbClr val="D6E5EF"/>
                </a:solidFill>
                <a:latin typeface="Source Sans Pro" pitchFamily="34" charset="0"/>
                <a:ea typeface="Source Sans Pro" pitchFamily="34" charset="-122"/>
                <a:cs typeface="Source Sans Pro" pitchFamily="34" charset="-120"/>
              </a:rPr>
              <a:t>Ekonomi, bireylerin, firmaların ve ülkelerin sınırlı kaynakları nasıl kullandığını ve yönetimi ile ilgilenen bir sosyal bilim dalıdır. Ekonomi bölümünde okuyanlar, ekonomi politikaları, piyasa mekanizmaları, uluslararası ticaret ve finans gibi konuları derinlemesine incelerler.</a:t>
            </a:r>
            <a:endParaRPr lang="en-US" sz="1700" dirty="0"/>
          </a:p>
        </p:txBody>
      </p:sp>
      <p:pic>
        <p:nvPicPr>
          <p:cNvPr id="6" name="Image 1" descr="preencoded.png">    </p:cNvPr>
          <p:cNvPicPr>
            <a:picLocks noChangeAspect="1"/>
          </p:cNvPicPr>
          <p:nvPr/>
        </p:nvPicPr>
        <p:blipFill>
          <a:blip r:embed="rId2"/>
          <a:stretch>
            <a:fillRect/>
          </a:stretch>
        </p:blipFill>
        <p:spPr>
          <a:xfrm>
            <a:off x="7477482" y="1809750"/>
            <a:ext cx="5784413" cy="3574971"/>
          </a:xfrm>
          <a:prstGeom prst="rect">
            <a:avLst/>
          </a:prstGeom>
        </p:spPr>
      </p:pic>
      <p:sp>
        <p:nvSpPr>
          <p:cNvPr id="7" name="Text 3"/>
          <p:cNvSpPr/>
          <p:nvPr/>
        </p:nvSpPr>
        <p:spPr>
          <a:xfrm>
            <a:off x="7477482" y="5655350"/>
            <a:ext cx="2547342" cy="318492"/>
          </a:xfrm>
          <a:prstGeom prst="rect">
            <a:avLst/>
          </a:prstGeom>
          <a:noFill/>
          <a:ln/>
        </p:spPr>
        <p:txBody>
          <a:bodyPr wrap="none" lIns="0" tIns="0" rIns="0" bIns="0" rtlCol="0" anchor="t"/>
          <a:lstStyle/>
          <a:p>
            <a:pPr algn="l" indent="0" marL="0">
              <a:lnSpc>
                <a:spcPts val="2500"/>
              </a:lnSpc>
              <a:buNone/>
            </a:pPr>
            <a:r>
              <a:rPr lang="en-US" sz="2000" dirty="0">
                <a:solidFill>
                  <a:srgbClr val="D6E5EF"/>
                </a:solidFill>
                <a:latin typeface="Lora" pitchFamily="34" charset="0"/>
                <a:ea typeface="Lora" pitchFamily="34" charset="-122"/>
                <a:cs typeface="Lora" pitchFamily="34" charset="-120"/>
              </a:rPr>
              <a:t>Kariyer Olanakları</a:t>
            </a:r>
            <a:endParaRPr lang="en-US" sz="2000" dirty="0"/>
          </a:p>
        </p:txBody>
      </p:sp>
      <p:sp>
        <p:nvSpPr>
          <p:cNvPr id="8" name="Text 4"/>
          <p:cNvSpPr/>
          <p:nvPr/>
        </p:nvSpPr>
        <p:spPr>
          <a:xfrm>
            <a:off x="7477482" y="6103739"/>
            <a:ext cx="6395085" cy="1385888"/>
          </a:xfrm>
          <a:prstGeom prst="rect">
            <a:avLst/>
          </a:prstGeom>
          <a:noFill/>
          <a:ln/>
        </p:spPr>
        <p:txBody>
          <a:bodyPr wrap="square" lIns="0" tIns="0" rIns="0" bIns="0" rtlCol="0" anchor="t"/>
          <a:lstStyle/>
          <a:p>
            <a:pPr algn="l" indent="0" marL="0">
              <a:lnSpc>
                <a:spcPts val="2700"/>
              </a:lnSpc>
              <a:buNone/>
            </a:pPr>
            <a:r>
              <a:rPr lang="en-US" sz="1700" dirty="0">
                <a:solidFill>
                  <a:srgbClr val="D6E5EF"/>
                </a:solidFill>
                <a:latin typeface="Source Sans Pro" pitchFamily="34" charset="0"/>
                <a:ea typeface="Source Sans Pro" pitchFamily="34" charset="-122"/>
                <a:cs typeface="Source Sans Pro" pitchFamily="34" charset="-120"/>
              </a:rPr>
              <a:t>Ekonomi bölümünden mezun olanlar, bankacılık, finans, araştırma, danışmanlık, kamu sektörü ve akademisyenlik gibi çeşitli sektörlerde iş bulabilirler. Bu alanlar genellikle ileri düzey analitik beceriler, ekonomik modelleme ve veri analizi gerektirir.</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294215"/>
            <a:ext cx="5632490"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Tıp Fakültesi</a:t>
            </a:r>
            <a:endParaRPr lang="en-US" sz="4400" dirty="0"/>
          </a:p>
        </p:txBody>
      </p:sp>
      <p:sp>
        <p:nvSpPr>
          <p:cNvPr id="3" name="Text 1"/>
          <p:cNvSpPr/>
          <p:nvPr/>
        </p:nvSpPr>
        <p:spPr>
          <a:xfrm>
            <a:off x="837724" y="359652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F98AC7"/>
                </a:solidFill>
                <a:latin typeface="Lora" pitchFamily="34" charset="0"/>
                <a:ea typeface="Lora" pitchFamily="34" charset="-122"/>
                <a:cs typeface="Lora" pitchFamily="34" charset="-120"/>
              </a:rPr>
              <a:t>Giriş Koşulları</a:t>
            </a:r>
            <a:endParaRPr lang="en-US" sz="2200" dirty="0"/>
          </a:p>
        </p:txBody>
      </p:sp>
      <p:sp>
        <p:nvSpPr>
          <p:cNvPr id="4" name="Text 2"/>
          <p:cNvSpPr/>
          <p:nvPr/>
        </p:nvSpPr>
        <p:spPr>
          <a:xfrm>
            <a:off x="837724" y="4187785"/>
            <a:ext cx="6185535" cy="1532096"/>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Tıp Fakültesi, yüksek bir sayısal puan gerektiren ve yoğun bir eğitim süreci sunan bir bölümdür. Öğrenciler, tıp alanında öncü bir kariyer yapmaya hazırlanmak için zorlu dersler, laboratuvar çalışmaları ve klinik uygulamalara katılırlar.</a:t>
            </a:r>
            <a:endParaRPr lang="en-US" sz="1850" dirty="0"/>
          </a:p>
        </p:txBody>
      </p:sp>
      <p:sp>
        <p:nvSpPr>
          <p:cNvPr id="5" name="Text 3"/>
          <p:cNvSpPr/>
          <p:nvPr/>
        </p:nvSpPr>
        <p:spPr>
          <a:xfrm>
            <a:off x="7614761" y="359652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F98AC7"/>
                </a:solidFill>
                <a:latin typeface="Lora" pitchFamily="34" charset="0"/>
                <a:ea typeface="Lora" pitchFamily="34" charset="-122"/>
                <a:cs typeface="Lora" pitchFamily="34" charset="-120"/>
              </a:rPr>
              <a:t>Meslek Seçenekleri</a:t>
            </a:r>
            <a:endParaRPr lang="en-US" sz="2200" dirty="0"/>
          </a:p>
        </p:txBody>
      </p:sp>
      <p:sp>
        <p:nvSpPr>
          <p:cNvPr id="6" name="Text 4"/>
          <p:cNvSpPr/>
          <p:nvPr/>
        </p:nvSpPr>
        <p:spPr>
          <a:xfrm>
            <a:off x="7614761" y="4187785"/>
            <a:ext cx="6185535" cy="1532096"/>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Tıp Fakültesi mezunları, çeşitli meslek seçeneklerine sahip olurlar. Genel pratisyen hekim, uzman hekim, araştırmacı veya tıp sektöründe yönetici gibi pozisyonlar için kariyer yapabilirler.</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9228" y="708898"/>
            <a:ext cx="4888587" cy="607338"/>
          </a:xfrm>
          <a:prstGeom prst="rect">
            <a:avLst/>
          </a:prstGeom>
          <a:noFill/>
          <a:ln/>
        </p:spPr>
        <p:txBody>
          <a:bodyPr wrap="none" lIns="0" tIns="0" rIns="0" bIns="0" rtlCol="0" anchor="t"/>
          <a:lstStyle/>
          <a:p>
            <a:pPr indent="0" marL="0">
              <a:lnSpc>
                <a:spcPts val="4750"/>
              </a:lnSpc>
              <a:buNone/>
            </a:pPr>
            <a:r>
              <a:rPr lang="en-US" sz="3800" dirty="0">
                <a:solidFill>
                  <a:srgbClr val="F98AC7"/>
                </a:solidFill>
                <a:latin typeface="Lora" pitchFamily="34" charset="0"/>
                <a:ea typeface="Lora" pitchFamily="34" charset="-122"/>
                <a:cs typeface="Lora" pitchFamily="34" charset="-120"/>
              </a:rPr>
              <a:t>Mühendislik Fakültesi</a:t>
            </a:r>
            <a:endParaRPr lang="en-US" sz="3800" dirty="0"/>
          </a:p>
        </p:txBody>
      </p:sp>
      <p:pic>
        <p:nvPicPr>
          <p:cNvPr id="4" name="Image 1" descr="preencoded.png">    </p:cNvPr>
          <p:cNvPicPr>
            <a:picLocks noChangeAspect="1"/>
          </p:cNvPicPr>
          <p:nvPr/>
        </p:nvPicPr>
        <p:blipFill>
          <a:blip r:embed="rId2"/>
          <a:stretch>
            <a:fillRect/>
          </a:stretch>
        </p:blipFill>
        <p:spPr>
          <a:xfrm>
            <a:off x="6209228" y="1625918"/>
            <a:ext cx="516255" cy="516255"/>
          </a:xfrm>
          <a:prstGeom prst="rect">
            <a:avLst/>
          </a:prstGeom>
        </p:spPr>
      </p:pic>
      <p:sp>
        <p:nvSpPr>
          <p:cNvPr id="5" name="Text 1"/>
          <p:cNvSpPr/>
          <p:nvPr/>
        </p:nvSpPr>
        <p:spPr>
          <a:xfrm>
            <a:off x="6209228" y="2348627"/>
            <a:ext cx="2429589" cy="303728"/>
          </a:xfrm>
          <a:prstGeom prst="rect">
            <a:avLst/>
          </a:prstGeom>
          <a:noFill/>
          <a:ln/>
        </p:spPr>
        <p:txBody>
          <a:bodyPr wrap="none" lIns="0" tIns="0" rIns="0" bIns="0" rtlCol="0" anchor="t"/>
          <a:lstStyle/>
          <a:p>
            <a:pPr algn="l" indent="0" marL="0">
              <a:lnSpc>
                <a:spcPts val="2350"/>
              </a:lnSpc>
              <a:buNone/>
            </a:pPr>
            <a:r>
              <a:rPr lang="en-US" sz="1900" dirty="0">
                <a:solidFill>
                  <a:srgbClr val="D6E5EF"/>
                </a:solidFill>
                <a:latin typeface="Lora" pitchFamily="34" charset="0"/>
                <a:ea typeface="Lora" pitchFamily="34" charset="-122"/>
                <a:cs typeface="Lora" pitchFamily="34" charset="-120"/>
              </a:rPr>
              <a:t>İnşaat</a:t>
            </a:r>
            <a:endParaRPr lang="en-US" sz="1900" dirty="0"/>
          </a:p>
        </p:txBody>
      </p:sp>
      <p:sp>
        <p:nvSpPr>
          <p:cNvPr id="6" name="Text 2"/>
          <p:cNvSpPr/>
          <p:nvPr/>
        </p:nvSpPr>
        <p:spPr>
          <a:xfrm>
            <a:off x="6209228" y="2776180"/>
            <a:ext cx="3694271" cy="1322070"/>
          </a:xfrm>
          <a:prstGeom prst="rect">
            <a:avLst/>
          </a:prstGeom>
          <a:noFill/>
          <a:ln/>
        </p:spPr>
        <p:txBody>
          <a:bodyPr wrap="square" lIns="0" tIns="0" rIns="0" bIns="0" rtlCol="0" anchor="t"/>
          <a:lstStyle/>
          <a:p>
            <a:pPr algn="l" indent="0" marL="0">
              <a:lnSpc>
                <a:spcPts val="2600"/>
              </a:lnSpc>
              <a:buNone/>
            </a:pPr>
            <a:r>
              <a:rPr lang="en-US" sz="1600" dirty="0">
                <a:solidFill>
                  <a:srgbClr val="D6E5EF"/>
                </a:solidFill>
                <a:latin typeface="Source Sans Pro" pitchFamily="34" charset="0"/>
                <a:ea typeface="Source Sans Pro" pitchFamily="34" charset="-122"/>
                <a:cs typeface="Source Sans Pro" pitchFamily="34" charset="-120"/>
              </a:rPr>
              <a:t>Yapıların tasarımından inşasına kadar her aşamasıyla ilgilenen inşaat mühendisleri, köprüler, binalar, barajlar ve daha birçok yapı projesi geliştirirler.</a:t>
            </a:r>
            <a:endParaRPr lang="en-US" sz="1600" dirty="0"/>
          </a:p>
        </p:txBody>
      </p:sp>
      <p:pic>
        <p:nvPicPr>
          <p:cNvPr id="7" name="Image 2" descr="preencoded.png">    </p:cNvPr>
          <p:cNvPicPr>
            <a:picLocks noChangeAspect="1"/>
          </p:cNvPicPr>
          <p:nvPr/>
        </p:nvPicPr>
        <p:blipFill>
          <a:blip r:embed="rId3"/>
          <a:stretch>
            <a:fillRect/>
          </a:stretch>
        </p:blipFill>
        <p:spPr>
          <a:xfrm>
            <a:off x="10213181" y="1625918"/>
            <a:ext cx="516255" cy="516255"/>
          </a:xfrm>
          <a:prstGeom prst="rect">
            <a:avLst/>
          </a:prstGeom>
        </p:spPr>
      </p:pic>
      <p:sp>
        <p:nvSpPr>
          <p:cNvPr id="8" name="Text 3"/>
          <p:cNvSpPr/>
          <p:nvPr/>
        </p:nvSpPr>
        <p:spPr>
          <a:xfrm>
            <a:off x="10213181" y="2348627"/>
            <a:ext cx="2429589" cy="303728"/>
          </a:xfrm>
          <a:prstGeom prst="rect">
            <a:avLst/>
          </a:prstGeom>
          <a:noFill/>
          <a:ln/>
        </p:spPr>
        <p:txBody>
          <a:bodyPr wrap="none" lIns="0" tIns="0" rIns="0" bIns="0" rtlCol="0" anchor="t"/>
          <a:lstStyle/>
          <a:p>
            <a:pPr algn="l" indent="0" marL="0">
              <a:lnSpc>
                <a:spcPts val="2350"/>
              </a:lnSpc>
              <a:buNone/>
            </a:pPr>
            <a:r>
              <a:rPr lang="en-US" sz="1900" dirty="0">
                <a:solidFill>
                  <a:srgbClr val="D6E5EF"/>
                </a:solidFill>
                <a:latin typeface="Lora" pitchFamily="34" charset="0"/>
                <a:ea typeface="Lora" pitchFamily="34" charset="-122"/>
                <a:cs typeface="Lora" pitchFamily="34" charset="-120"/>
              </a:rPr>
              <a:t>Bilgisayar</a:t>
            </a:r>
            <a:endParaRPr lang="en-US" sz="1900" dirty="0"/>
          </a:p>
        </p:txBody>
      </p:sp>
      <p:sp>
        <p:nvSpPr>
          <p:cNvPr id="9" name="Text 4"/>
          <p:cNvSpPr/>
          <p:nvPr/>
        </p:nvSpPr>
        <p:spPr>
          <a:xfrm>
            <a:off x="10213181" y="2776180"/>
            <a:ext cx="3694390" cy="1322070"/>
          </a:xfrm>
          <a:prstGeom prst="rect">
            <a:avLst/>
          </a:prstGeom>
          <a:noFill/>
          <a:ln/>
        </p:spPr>
        <p:txBody>
          <a:bodyPr wrap="square" lIns="0" tIns="0" rIns="0" bIns="0" rtlCol="0" anchor="t"/>
          <a:lstStyle/>
          <a:p>
            <a:pPr algn="l" indent="0" marL="0">
              <a:lnSpc>
                <a:spcPts val="2600"/>
              </a:lnSpc>
              <a:buNone/>
            </a:pPr>
            <a:r>
              <a:rPr lang="en-US" sz="1600" dirty="0">
                <a:solidFill>
                  <a:srgbClr val="D6E5EF"/>
                </a:solidFill>
                <a:latin typeface="Source Sans Pro" pitchFamily="34" charset="0"/>
                <a:ea typeface="Source Sans Pro" pitchFamily="34" charset="-122"/>
                <a:cs typeface="Source Sans Pro" pitchFamily="34" charset="-120"/>
              </a:rPr>
              <a:t>Bilgisayar sistemlerinin tasarım, geliştirme ve uygulamasında uzmanlaşan bilgisayar mühendisleri, yazılımlar, donanımlar ve ağlar üzerinde çalışırlar.</a:t>
            </a:r>
            <a:endParaRPr lang="en-US" sz="1600" dirty="0"/>
          </a:p>
        </p:txBody>
      </p:sp>
      <p:pic>
        <p:nvPicPr>
          <p:cNvPr id="10" name="Image 3" descr="preencoded.png">    </p:cNvPr>
          <p:cNvPicPr>
            <a:picLocks noChangeAspect="1"/>
          </p:cNvPicPr>
          <p:nvPr/>
        </p:nvPicPr>
        <p:blipFill>
          <a:blip r:embed="rId4"/>
          <a:stretch>
            <a:fillRect/>
          </a:stretch>
        </p:blipFill>
        <p:spPr>
          <a:xfrm>
            <a:off x="6209228" y="4717733"/>
            <a:ext cx="516255" cy="516255"/>
          </a:xfrm>
          <a:prstGeom prst="rect">
            <a:avLst/>
          </a:prstGeom>
        </p:spPr>
      </p:pic>
      <p:sp>
        <p:nvSpPr>
          <p:cNvPr id="11" name="Text 5"/>
          <p:cNvSpPr/>
          <p:nvPr/>
        </p:nvSpPr>
        <p:spPr>
          <a:xfrm>
            <a:off x="6209228" y="5440442"/>
            <a:ext cx="2429589" cy="303728"/>
          </a:xfrm>
          <a:prstGeom prst="rect">
            <a:avLst/>
          </a:prstGeom>
          <a:noFill/>
          <a:ln/>
        </p:spPr>
        <p:txBody>
          <a:bodyPr wrap="none" lIns="0" tIns="0" rIns="0" bIns="0" rtlCol="0" anchor="t"/>
          <a:lstStyle/>
          <a:p>
            <a:pPr algn="l" indent="0" marL="0">
              <a:lnSpc>
                <a:spcPts val="2350"/>
              </a:lnSpc>
              <a:buNone/>
            </a:pPr>
            <a:r>
              <a:rPr lang="en-US" sz="1900" dirty="0">
                <a:solidFill>
                  <a:srgbClr val="D6E5EF"/>
                </a:solidFill>
                <a:latin typeface="Lora" pitchFamily="34" charset="0"/>
                <a:ea typeface="Lora" pitchFamily="34" charset="-122"/>
                <a:cs typeface="Lora" pitchFamily="34" charset="-120"/>
              </a:rPr>
              <a:t>Elektrik-Elektronik</a:t>
            </a:r>
            <a:endParaRPr lang="en-US" sz="1900" dirty="0"/>
          </a:p>
        </p:txBody>
      </p:sp>
      <p:sp>
        <p:nvSpPr>
          <p:cNvPr id="12" name="Text 6"/>
          <p:cNvSpPr/>
          <p:nvPr/>
        </p:nvSpPr>
        <p:spPr>
          <a:xfrm>
            <a:off x="6209228" y="5867995"/>
            <a:ext cx="3694271" cy="1322070"/>
          </a:xfrm>
          <a:prstGeom prst="rect">
            <a:avLst/>
          </a:prstGeom>
          <a:noFill/>
          <a:ln/>
        </p:spPr>
        <p:txBody>
          <a:bodyPr wrap="square" lIns="0" tIns="0" rIns="0" bIns="0" rtlCol="0" anchor="t"/>
          <a:lstStyle/>
          <a:p>
            <a:pPr algn="l" indent="0" marL="0">
              <a:lnSpc>
                <a:spcPts val="2600"/>
              </a:lnSpc>
              <a:buNone/>
            </a:pPr>
            <a:r>
              <a:rPr lang="en-US" sz="1600" dirty="0">
                <a:solidFill>
                  <a:srgbClr val="D6E5EF"/>
                </a:solidFill>
                <a:latin typeface="Source Sans Pro" pitchFamily="34" charset="0"/>
                <a:ea typeface="Source Sans Pro" pitchFamily="34" charset="-122"/>
                <a:cs typeface="Source Sans Pro" pitchFamily="34" charset="-120"/>
              </a:rPr>
              <a:t>Elektrik enerjisi üreten, ileten ve kullanan sistemleri tasarlayan ve geliştiren elektrik-elektronik mühendisleri, enerji, iletişim ve otomasyon alanlarında çalışırlar.</a:t>
            </a:r>
            <a:endParaRPr lang="en-US" sz="1600" dirty="0"/>
          </a:p>
        </p:txBody>
      </p:sp>
      <p:pic>
        <p:nvPicPr>
          <p:cNvPr id="13" name="Image 4" descr="preencoded.png">    </p:cNvPr>
          <p:cNvPicPr>
            <a:picLocks noChangeAspect="1"/>
          </p:cNvPicPr>
          <p:nvPr/>
        </p:nvPicPr>
        <p:blipFill>
          <a:blip r:embed="rId5"/>
          <a:stretch>
            <a:fillRect/>
          </a:stretch>
        </p:blipFill>
        <p:spPr>
          <a:xfrm>
            <a:off x="10213181" y="4717733"/>
            <a:ext cx="516255" cy="516255"/>
          </a:xfrm>
          <a:prstGeom prst="rect">
            <a:avLst/>
          </a:prstGeom>
        </p:spPr>
      </p:pic>
      <p:sp>
        <p:nvSpPr>
          <p:cNvPr id="14" name="Text 7"/>
          <p:cNvSpPr/>
          <p:nvPr/>
        </p:nvSpPr>
        <p:spPr>
          <a:xfrm>
            <a:off x="10213181" y="5440442"/>
            <a:ext cx="2429589" cy="303728"/>
          </a:xfrm>
          <a:prstGeom prst="rect">
            <a:avLst/>
          </a:prstGeom>
          <a:noFill/>
          <a:ln/>
        </p:spPr>
        <p:txBody>
          <a:bodyPr wrap="none" lIns="0" tIns="0" rIns="0" bIns="0" rtlCol="0" anchor="t"/>
          <a:lstStyle/>
          <a:p>
            <a:pPr algn="l" indent="0" marL="0">
              <a:lnSpc>
                <a:spcPts val="2350"/>
              </a:lnSpc>
              <a:buNone/>
            </a:pPr>
            <a:r>
              <a:rPr lang="en-US" sz="1900" dirty="0">
                <a:solidFill>
                  <a:srgbClr val="D6E5EF"/>
                </a:solidFill>
                <a:latin typeface="Lora" pitchFamily="34" charset="0"/>
                <a:ea typeface="Lora" pitchFamily="34" charset="-122"/>
                <a:cs typeface="Lora" pitchFamily="34" charset="-120"/>
              </a:rPr>
              <a:t>Makine</a:t>
            </a:r>
            <a:endParaRPr lang="en-US" sz="1900" dirty="0"/>
          </a:p>
        </p:txBody>
      </p:sp>
      <p:sp>
        <p:nvSpPr>
          <p:cNvPr id="15" name="Text 8"/>
          <p:cNvSpPr/>
          <p:nvPr/>
        </p:nvSpPr>
        <p:spPr>
          <a:xfrm>
            <a:off x="10213181" y="5867995"/>
            <a:ext cx="3694390" cy="1652588"/>
          </a:xfrm>
          <a:prstGeom prst="rect">
            <a:avLst/>
          </a:prstGeom>
          <a:noFill/>
          <a:ln/>
        </p:spPr>
        <p:txBody>
          <a:bodyPr wrap="square" lIns="0" tIns="0" rIns="0" bIns="0" rtlCol="0" anchor="t"/>
          <a:lstStyle/>
          <a:p>
            <a:pPr algn="l" indent="0" marL="0">
              <a:lnSpc>
                <a:spcPts val="2600"/>
              </a:lnSpc>
              <a:buNone/>
            </a:pPr>
            <a:r>
              <a:rPr lang="en-US" sz="1600" dirty="0">
                <a:solidFill>
                  <a:srgbClr val="D6E5EF"/>
                </a:solidFill>
                <a:latin typeface="Source Sans Pro" pitchFamily="34" charset="0"/>
                <a:ea typeface="Source Sans Pro" pitchFamily="34" charset="-122"/>
                <a:cs typeface="Source Sans Pro" pitchFamily="34" charset="-120"/>
              </a:rPr>
              <a:t>Makinelerin, araçların ve sistemlerin tasarım, üretim ve işletmesinde uzmanlaşan makine mühendisleri, otomotiv, havacılık ve üretim sektörlerinde görev alırlar.</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85455" y="795695"/>
            <a:ext cx="5552242" cy="659963"/>
          </a:xfrm>
          <a:prstGeom prst="rect">
            <a:avLst/>
          </a:prstGeom>
          <a:noFill/>
          <a:ln/>
        </p:spPr>
        <p:txBody>
          <a:bodyPr wrap="none" lIns="0" tIns="0" rIns="0" bIns="0" rtlCol="0" anchor="t"/>
          <a:lstStyle/>
          <a:p>
            <a:pPr indent="0" marL="0">
              <a:lnSpc>
                <a:spcPts val="5150"/>
              </a:lnSpc>
              <a:buNone/>
            </a:pPr>
            <a:r>
              <a:rPr lang="en-US" sz="4150" dirty="0">
                <a:solidFill>
                  <a:srgbClr val="F98AC7"/>
                </a:solidFill>
                <a:latin typeface="Lora" pitchFamily="34" charset="0"/>
                <a:ea typeface="Lora" pitchFamily="34" charset="-122"/>
                <a:cs typeface="Lora" pitchFamily="34" charset="-120"/>
              </a:rPr>
              <a:t>Diş Hekimliği Fakültesi</a:t>
            </a:r>
            <a:endParaRPr lang="en-US" sz="4150" dirty="0"/>
          </a:p>
        </p:txBody>
      </p:sp>
      <p:sp>
        <p:nvSpPr>
          <p:cNvPr id="4" name="Shape 1"/>
          <p:cNvSpPr/>
          <p:nvPr/>
        </p:nvSpPr>
        <p:spPr>
          <a:xfrm>
            <a:off x="785455" y="1792248"/>
            <a:ext cx="3674388" cy="3426857"/>
          </a:xfrm>
          <a:prstGeom prst="roundRect">
            <a:avLst>
              <a:gd name="adj" fmla="val 982"/>
            </a:avLst>
          </a:prstGeom>
          <a:solidFill>
            <a:srgbClr val="444752"/>
          </a:solidFill>
          <a:ln/>
        </p:spPr>
      </p:sp>
      <p:sp>
        <p:nvSpPr>
          <p:cNvPr id="5" name="Text 2"/>
          <p:cNvSpPr/>
          <p:nvPr/>
        </p:nvSpPr>
        <p:spPr>
          <a:xfrm>
            <a:off x="1009769" y="2016562"/>
            <a:ext cx="2640211" cy="330041"/>
          </a:xfrm>
          <a:prstGeom prst="rect">
            <a:avLst/>
          </a:prstGeom>
          <a:noFill/>
          <a:ln/>
        </p:spPr>
        <p:txBody>
          <a:bodyPr wrap="none" lIns="0" tIns="0" rIns="0" bIns="0" rtlCol="0" anchor="t"/>
          <a:lstStyle/>
          <a:p>
            <a:pPr indent="0" marL="0">
              <a:lnSpc>
                <a:spcPts val="2550"/>
              </a:lnSpc>
              <a:buNone/>
            </a:pPr>
            <a:r>
              <a:rPr lang="en-US" sz="2050" dirty="0">
                <a:solidFill>
                  <a:srgbClr val="D6E5EF"/>
                </a:solidFill>
                <a:latin typeface="Lora" pitchFamily="34" charset="0"/>
                <a:ea typeface="Lora" pitchFamily="34" charset="-122"/>
                <a:cs typeface="Lora" pitchFamily="34" charset="-120"/>
              </a:rPr>
              <a:t>Eğitim</a:t>
            </a:r>
            <a:endParaRPr lang="en-US" sz="2050" dirty="0"/>
          </a:p>
        </p:txBody>
      </p:sp>
      <p:sp>
        <p:nvSpPr>
          <p:cNvPr id="6" name="Text 3"/>
          <p:cNvSpPr/>
          <p:nvPr/>
        </p:nvSpPr>
        <p:spPr>
          <a:xfrm>
            <a:off x="1009769" y="2481143"/>
            <a:ext cx="3225760" cy="2513648"/>
          </a:xfrm>
          <a:prstGeom prst="rect">
            <a:avLst/>
          </a:prstGeom>
          <a:noFill/>
          <a:ln/>
        </p:spPr>
        <p:txBody>
          <a:bodyPr wrap="square" lIns="0" tIns="0" rIns="0" bIns="0" rtlCol="0" anchor="t"/>
          <a:lstStyle/>
          <a:p>
            <a:pPr indent="0" marL="0">
              <a:lnSpc>
                <a:spcPts val="2800"/>
              </a:lnSpc>
              <a:buNone/>
            </a:pPr>
            <a:r>
              <a:rPr lang="en-US" sz="1750" dirty="0">
                <a:solidFill>
                  <a:srgbClr val="D6E5EF"/>
                </a:solidFill>
                <a:latin typeface="Source Sans Pro" pitchFamily="34" charset="0"/>
                <a:ea typeface="Source Sans Pro" pitchFamily="34" charset="-122"/>
                <a:cs typeface="Source Sans Pro" pitchFamily="34" charset="-120"/>
              </a:rPr>
              <a:t>Diş hekimliği fakültesi, diş sağlığı alanında uzmanlaşmış bireyler yetiştirmeyi amaçlar. Öğrenciler, ağız ve diş sağlığı, diş hastalıkları, diş protezleri, diş eti hastalıkları gibi konularda kapsamlı bir eğitim alırlar.</a:t>
            </a:r>
            <a:endParaRPr lang="en-US" sz="1750" dirty="0"/>
          </a:p>
        </p:txBody>
      </p:sp>
      <p:sp>
        <p:nvSpPr>
          <p:cNvPr id="7" name="Shape 4"/>
          <p:cNvSpPr/>
          <p:nvPr/>
        </p:nvSpPr>
        <p:spPr>
          <a:xfrm>
            <a:off x="4684157" y="1792248"/>
            <a:ext cx="3674388" cy="3426857"/>
          </a:xfrm>
          <a:prstGeom prst="roundRect">
            <a:avLst>
              <a:gd name="adj" fmla="val 982"/>
            </a:avLst>
          </a:prstGeom>
          <a:solidFill>
            <a:srgbClr val="444752"/>
          </a:solidFill>
          <a:ln/>
        </p:spPr>
      </p:sp>
      <p:sp>
        <p:nvSpPr>
          <p:cNvPr id="8" name="Text 5"/>
          <p:cNvSpPr/>
          <p:nvPr/>
        </p:nvSpPr>
        <p:spPr>
          <a:xfrm>
            <a:off x="4908471" y="2016562"/>
            <a:ext cx="2640211" cy="330041"/>
          </a:xfrm>
          <a:prstGeom prst="rect">
            <a:avLst/>
          </a:prstGeom>
          <a:noFill/>
          <a:ln/>
        </p:spPr>
        <p:txBody>
          <a:bodyPr wrap="none" lIns="0" tIns="0" rIns="0" bIns="0" rtlCol="0" anchor="t"/>
          <a:lstStyle/>
          <a:p>
            <a:pPr indent="0" marL="0">
              <a:lnSpc>
                <a:spcPts val="2550"/>
              </a:lnSpc>
              <a:buNone/>
            </a:pPr>
            <a:r>
              <a:rPr lang="en-US" sz="2050" dirty="0">
                <a:solidFill>
                  <a:srgbClr val="D6E5EF"/>
                </a:solidFill>
                <a:latin typeface="Lora" pitchFamily="34" charset="0"/>
                <a:ea typeface="Lora" pitchFamily="34" charset="-122"/>
                <a:cs typeface="Lora" pitchFamily="34" charset="-120"/>
              </a:rPr>
              <a:t>Uygulama</a:t>
            </a:r>
            <a:endParaRPr lang="en-US" sz="2050" dirty="0"/>
          </a:p>
        </p:txBody>
      </p:sp>
      <p:sp>
        <p:nvSpPr>
          <p:cNvPr id="9" name="Text 6"/>
          <p:cNvSpPr/>
          <p:nvPr/>
        </p:nvSpPr>
        <p:spPr>
          <a:xfrm>
            <a:off x="4908471" y="2481143"/>
            <a:ext cx="3225760" cy="1795463"/>
          </a:xfrm>
          <a:prstGeom prst="rect">
            <a:avLst/>
          </a:prstGeom>
          <a:noFill/>
          <a:ln/>
        </p:spPr>
        <p:txBody>
          <a:bodyPr wrap="square" lIns="0" tIns="0" rIns="0" bIns="0" rtlCol="0" anchor="t"/>
          <a:lstStyle/>
          <a:p>
            <a:pPr indent="0" marL="0">
              <a:lnSpc>
                <a:spcPts val="2800"/>
              </a:lnSpc>
              <a:buNone/>
            </a:pPr>
            <a:r>
              <a:rPr lang="en-US" sz="1750" dirty="0">
                <a:solidFill>
                  <a:srgbClr val="D6E5EF"/>
                </a:solidFill>
                <a:latin typeface="Source Sans Pro" pitchFamily="34" charset="0"/>
                <a:ea typeface="Source Sans Pro" pitchFamily="34" charset="-122"/>
                <a:cs typeface="Source Sans Pro" pitchFamily="34" charset="-120"/>
              </a:rPr>
              <a:t>Öğrenciler, teorik bilgilerini klinik uygulamalarla pekiştirirler. Fakültelerde bulunan kliniklerde, hastalar üzerinde gerçekçi deneyimler kazanırlar.</a:t>
            </a:r>
            <a:endParaRPr lang="en-US" sz="1750" dirty="0"/>
          </a:p>
        </p:txBody>
      </p:sp>
      <p:sp>
        <p:nvSpPr>
          <p:cNvPr id="10" name="Shape 7"/>
          <p:cNvSpPr/>
          <p:nvPr/>
        </p:nvSpPr>
        <p:spPr>
          <a:xfrm>
            <a:off x="785455" y="5443418"/>
            <a:ext cx="7573089" cy="1990487"/>
          </a:xfrm>
          <a:prstGeom prst="roundRect">
            <a:avLst>
              <a:gd name="adj" fmla="val 1691"/>
            </a:avLst>
          </a:prstGeom>
          <a:solidFill>
            <a:srgbClr val="444752"/>
          </a:solidFill>
          <a:ln/>
        </p:spPr>
      </p:sp>
      <p:sp>
        <p:nvSpPr>
          <p:cNvPr id="11" name="Text 8"/>
          <p:cNvSpPr/>
          <p:nvPr/>
        </p:nvSpPr>
        <p:spPr>
          <a:xfrm>
            <a:off x="1009769" y="5667732"/>
            <a:ext cx="2640211" cy="330041"/>
          </a:xfrm>
          <a:prstGeom prst="rect">
            <a:avLst/>
          </a:prstGeom>
          <a:noFill/>
          <a:ln/>
        </p:spPr>
        <p:txBody>
          <a:bodyPr wrap="none" lIns="0" tIns="0" rIns="0" bIns="0" rtlCol="0" anchor="t"/>
          <a:lstStyle/>
          <a:p>
            <a:pPr indent="0" marL="0">
              <a:lnSpc>
                <a:spcPts val="2550"/>
              </a:lnSpc>
              <a:buNone/>
            </a:pPr>
            <a:r>
              <a:rPr lang="en-US" sz="2050" dirty="0">
                <a:solidFill>
                  <a:srgbClr val="D6E5EF"/>
                </a:solidFill>
                <a:latin typeface="Lora" pitchFamily="34" charset="0"/>
                <a:ea typeface="Lora" pitchFamily="34" charset="-122"/>
                <a:cs typeface="Lora" pitchFamily="34" charset="-120"/>
              </a:rPr>
              <a:t>Kariyer</a:t>
            </a:r>
            <a:endParaRPr lang="en-US" sz="2050" dirty="0"/>
          </a:p>
        </p:txBody>
      </p:sp>
      <p:sp>
        <p:nvSpPr>
          <p:cNvPr id="12" name="Text 9"/>
          <p:cNvSpPr/>
          <p:nvPr/>
        </p:nvSpPr>
        <p:spPr>
          <a:xfrm>
            <a:off x="1009769" y="6132314"/>
            <a:ext cx="7124462" cy="1077278"/>
          </a:xfrm>
          <a:prstGeom prst="rect">
            <a:avLst/>
          </a:prstGeom>
          <a:noFill/>
          <a:ln/>
        </p:spPr>
        <p:txBody>
          <a:bodyPr wrap="square" lIns="0" tIns="0" rIns="0" bIns="0" rtlCol="0" anchor="t"/>
          <a:lstStyle/>
          <a:p>
            <a:pPr indent="0" marL="0">
              <a:lnSpc>
                <a:spcPts val="2800"/>
              </a:lnSpc>
              <a:buNone/>
            </a:pPr>
            <a:r>
              <a:rPr lang="en-US" sz="1750" dirty="0">
                <a:solidFill>
                  <a:srgbClr val="D6E5EF"/>
                </a:solidFill>
                <a:latin typeface="Source Sans Pro" pitchFamily="34" charset="0"/>
                <a:ea typeface="Source Sans Pro" pitchFamily="34" charset="-122"/>
                <a:cs typeface="Source Sans Pro" pitchFamily="34" charset="-120"/>
              </a:rPr>
              <a:t>Diş hekimliği mezunları, özel muayenehanelerde, hastanelerde veya kamu kurumlarında çalışabilirler. Ayrıca, araştırma veya öğretim alanlarında da kariyer yapabilirler.</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182291"/>
            <a:ext cx="5632490"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Eczacılık Fakültesi</a:t>
            </a:r>
            <a:endParaRPr lang="en-US" sz="4400" dirty="0"/>
          </a:p>
        </p:txBody>
      </p:sp>
      <p:sp>
        <p:nvSpPr>
          <p:cNvPr id="4" name="Shape 1"/>
          <p:cNvSpPr/>
          <p:nvPr/>
        </p:nvSpPr>
        <p:spPr>
          <a:xfrm>
            <a:off x="837724" y="2514481"/>
            <a:ext cx="418862" cy="418862"/>
          </a:xfrm>
          <a:prstGeom prst="roundRect">
            <a:avLst>
              <a:gd name="adj" fmla="val 8573"/>
            </a:avLst>
          </a:prstGeom>
          <a:solidFill>
            <a:srgbClr val="444752"/>
          </a:solidFill>
          <a:ln/>
        </p:spPr>
      </p:sp>
      <p:sp>
        <p:nvSpPr>
          <p:cNvPr id="5" name="Text 2"/>
          <p:cNvSpPr/>
          <p:nvPr/>
        </p:nvSpPr>
        <p:spPr>
          <a:xfrm>
            <a:off x="1495901" y="2514481"/>
            <a:ext cx="2956441" cy="703898"/>
          </a:xfrm>
          <a:prstGeom prst="rect">
            <a:avLst/>
          </a:prstGeom>
          <a:noFill/>
          <a:ln/>
        </p:spPr>
        <p:txBody>
          <a:bodyPr wrap="squar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İlaç Geliştirme ve Üretimi</a:t>
            </a:r>
            <a:endParaRPr lang="en-US" sz="2200" dirty="0"/>
          </a:p>
        </p:txBody>
      </p:sp>
      <p:sp>
        <p:nvSpPr>
          <p:cNvPr id="6" name="Text 3"/>
          <p:cNvSpPr/>
          <p:nvPr/>
        </p:nvSpPr>
        <p:spPr>
          <a:xfrm>
            <a:off x="1495901" y="3361968"/>
            <a:ext cx="2956441" cy="1915120"/>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Eczacılık fakültesi mezunları, ilaçların araştırma, geliştirme, üretim ve kontrol süreçlerinde önemli rol oynarlar.</a:t>
            </a:r>
            <a:endParaRPr lang="en-US" sz="1850" dirty="0"/>
          </a:p>
        </p:txBody>
      </p:sp>
      <p:sp>
        <p:nvSpPr>
          <p:cNvPr id="7" name="Shape 4"/>
          <p:cNvSpPr/>
          <p:nvPr/>
        </p:nvSpPr>
        <p:spPr>
          <a:xfrm>
            <a:off x="4691658" y="2514481"/>
            <a:ext cx="418862" cy="418862"/>
          </a:xfrm>
          <a:prstGeom prst="roundRect">
            <a:avLst>
              <a:gd name="adj" fmla="val 8573"/>
            </a:avLst>
          </a:prstGeom>
          <a:solidFill>
            <a:srgbClr val="444752"/>
          </a:solidFill>
          <a:ln/>
        </p:spPr>
      </p:sp>
      <p:sp>
        <p:nvSpPr>
          <p:cNvPr id="8" name="Text 5"/>
          <p:cNvSpPr/>
          <p:nvPr/>
        </p:nvSpPr>
        <p:spPr>
          <a:xfrm>
            <a:off x="5349835" y="2514481"/>
            <a:ext cx="2956441" cy="703898"/>
          </a:xfrm>
          <a:prstGeom prst="rect">
            <a:avLst/>
          </a:prstGeom>
          <a:noFill/>
          <a:ln/>
        </p:spPr>
        <p:txBody>
          <a:bodyPr wrap="squar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Hastaların İlaç Tedavisinde Rol</a:t>
            </a:r>
            <a:endParaRPr lang="en-US" sz="2200" dirty="0"/>
          </a:p>
        </p:txBody>
      </p:sp>
      <p:sp>
        <p:nvSpPr>
          <p:cNvPr id="9" name="Text 6"/>
          <p:cNvSpPr/>
          <p:nvPr/>
        </p:nvSpPr>
        <p:spPr>
          <a:xfrm>
            <a:off x="5349835" y="3361968"/>
            <a:ext cx="2956441" cy="1915120"/>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İlaçların doğru ve güvenli kullanımı konusunda hastalara rehberlik eder, ilaç etkileşimlerini değerlendirir ve hasta güvenliğini sağlarlar.</a:t>
            </a:r>
            <a:endParaRPr lang="en-US" sz="1850" dirty="0"/>
          </a:p>
        </p:txBody>
      </p:sp>
      <p:sp>
        <p:nvSpPr>
          <p:cNvPr id="10" name="Shape 7"/>
          <p:cNvSpPr/>
          <p:nvPr/>
        </p:nvSpPr>
        <p:spPr>
          <a:xfrm>
            <a:off x="837724" y="5785604"/>
            <a:ext cx="418862" cy="418862"/>
          </a:xfrm>
          <a:prstGeom prst="roundRect">
            <a:avLst>
              <a:gd name="adj" fmla="val 8573"/>
            </a:avLst>
          </a:prstGeom>
          <a:solidFill>
            <a:srgbClr val="444752"/>
          </a:solidFill>
          <a:ln/>
        </p:spPr>
      </p:sp>
      <p:sp>
        <p:nvSpPr>
          <p:cNvPr id="11" name="Text 8"/>
          <p:cNvSpPr/>
          <p:nvPr/>
        </p:nvSpPr>
        <p:spPr>
          <a:xfrm>
            <a:off x="1495901" y="5785604"/>
            <a:ext cx="3086576" cy="351949"/>
          </a:xfrm>
          <a:prstGeom prst="rect">
            <a:avLst/>
          </a:prstGeom>
          <a:noFill/>
          <a:ln/>
        </p:spPr>
        <p:txBody>
          <a:bodyPr wrap="non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Araştırma ve Geliştirme</a:t>
            </a:r>
            <a:endParaRPr lang="en-US" sz="2200" dirty="0"/>
          </a:p>
        </p:txBody>
      </p:sp>
      <p:sp>
        <p:nvSpPr>
          <p:cNvPr id="12" name="Text 9"/>
          <p:cNvSpPr/>
          <p:nvPr/>
        </p:nvSpPr>
        <p:spPr>
          <a:xfrm>
            <a:off x="1495901" y="6281142"/>
            <a:ext cx="6810375" cy="766048"/>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Eczacılar, ilaçların etkinliğini, güvenliğini ve kalitesini iyileştirmek için klinik ve farmasötik araştırmalar yaparlar.</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045964"/>
            <a:ext cx="5632490"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Mimarlık Fakültesi</a:t>
            </a:r>
            <a:endParaRPr lang="en-US" sz="4400" dirty="0"/>
          </a:p>
        </p:txBody>
      </p:sp>
      <p:pic>
        <p:nvPicPr>
          <p:cNvPr id="4" name="Image 1" descr="preencoded.png">    </p:cNvPr>
          <p:cNvPicPr>
            <a:picLocks noChangeAspect="1"/>
          </p:cNvPicPr>
          <p:nvPr/>
        </p:nvPicPr>
        <p:blipFill>
          <a:blip r:embed="rId2"/>
          <a:stretch>
            <a:fillRect/>
          </a:stretch>
        </p:blipFill>
        <p:spPr>
          <a:xfrm>
            <a:off x="837724" y="2108954"/>
            <a:ext cx="598408" cy="598408"/>
          </a:xfrm>
          <a:prstGeom prst="rect">
            <a:avLst/>
          </a:prstGeom>
        </p:spPr>
      </p:pic>
      <p:sp>
        <p:nvSpPr>
          <p:cNvPr id="5" name="Text 1"/>
          <p:cNvSpPr/>
          <p:nvPr/>
        </p:nvSpPr>
        <p:spPr>
          <a:xfrm>
            <a:off x="837724" y="2946678"/>
            <a:ext cx="3554730" cy="1149072"/>
          </a:xfrm>
          <a:prstGeom prst="rect">
            <a:avLst/>
          </a:prstGeom>
          <a:noFill/>
          <a:ln/>
        </p:spPr>
        <p:txBody>
          <a:bodyPr wrap="square" lIns="0" tIns="0" rIns="0" bIns="0" rtlCol="0" anchor="t"/>
          <a:lstStyle/>
          <a:p>
            <a:pPr algn="l"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Mimari tasarım, inşaat ve kent planlamasıyla ilgilenen öğrenciler için ideal bir tercihtir.</a:t>
            </a:r>
            <a:endParaRPr lang="en-US" sz="1850" dirty="0"/>
          </a:p>
        </p:txBody>
      </p:sp>
      <p:pic>
        <p:nvPicPr>
          <p:cNvPr id="6" name="Image 2" descr="preencoded.png">    </p:cNvPr>
          <p:cNvPicPr>
            <a:picLocks noChangeAspect="1"/>
          </p:cNvPicPr>
          <p:nvPr/>
        </p:nvPicPr>
        <p:blipFill>
          <a:blip r:embed="rId3"/>
          <a:stretch>
            <a:fillRect/>
          </a:stretch>
        </p:blipFill>
        <p:spPr>
          <a:xfrm>
            <a:off x="4751427" y="2108954"/>
            <a:ext cx="598408" cy="598408"/>
          </a:xfrm>
          <a:prstGeom prst="rect">
            <a:avLst/>
          </a:prstGeom>
        </p:spPr>
      </p:pic>
      <p:sp>
        <p:nvSpPr>
          <p:cNvPr id="7" name="Text 2"/>
          <p:cNvSpPr/>
          <p:nvPr/>
        </p:nvSpPr>
        <p:spPr>
          <a:xfrm>
            <a:off x="4751427" y="2946678"/>
            <a:ext cx="3554849" cy="1149072"/>
          </a:xfrm>
          <a:prstGeom prst="rect">
            <a:avLst/>
          </a:prstGeom>
          <a:noFill/>
          <a:ln/>
        </p:spPr>
        <p:txBody>
          <a:bodyPr wrap="square" lIns="0" tIns="0" rIns="0" bIns="0" rtlCol="0" anchor="t"/>
          <a:lstStyle/>
          <a:p>
            <a:pPr algn="l"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Yaratıcı düşünce, problem çözme yeteneği ve estetik anlayış gerektiren bir alandır.</a:t>
            </a:r>
            <a:endParaRPr lang="en-US" sz="1850" dirty="0"/>
          </a:p>
        </p:txBody>
      </p:sp>
      <p:pic>
        <p:nvPicPr>
          <p:cNvPr id="8" name="Image 3" descr="preencoded.png">    </p:cNvPr>
          <p:cNvPicPr>
            <a:picLocks noChangeAspect="1"/>
          </p:cNvPicPr>
          <p:nvPr/>
        </p:nvPicPr>
        <p:blipFill>
          <a:blip r:embed="rId4"/>
          <a:stretch>
            <a:fillRect/>
          </a:stretch>
        </p:blipFill>
        <p:spPr>
          <a:xfrm>
            <a:off x="837724" y="4813816"/>
            <a:ext cx="598408" cy="598408"/>
          </a:xfrm>
          <a:prstGeom prst="rect">
            <a:avLst/>
          </a:prstGeom>
        </p:spPr>
      </p:pic>
      <p:sp>
        <p:nvSpPr>
          <p:cNvPr id="9" name="Text 3"/>
          <p:cNvSpPr/>
          <p:nvPr/>
        </p:nvSpPr>
        <p:spPr>
          <a:xfrm>
            <a:off x="837724" y="5651540"/>
            <a:ext cx="3554730" cy="1532096"/>
          </a:xfrm>
          <a:prstGeom prst="rect">
            <a:avLst/>
          </a:prstGeom>
          <a:noFill/>
          <a:ln/>
        </p:spPr>
        <p:txBody>
          <a:bodyPr wrap="square" lIns="0" tIns="0" rIns="0" bIns="0" rtlCol="0" anchor="t"/>
          <a:lstStyle/>
          <a:p>
            <a:pPr algn="l"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Proje geliştirme, tasarım ve uygulama süreçlerinde ekip çalışması ve iletişim becerileri önemlidir.</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2294215"/>
            <a:ext cx="6031587"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Bilgisayar Mühendisliği</a:t>
            </a:r>
            <a:endParaRPr lang="en-US" sz="4400" dirty="0"/>
          </a:p>
        </p:txBody>
      </p:sp>
      <p:sp>
        <p:nvSpPr>
          <p:cNvPr id="3" name="Text 1"/>
          <p:cNvSpPr/>
          <p:nvPr/>
        </p:nvSpPr>
        <p:spPr>
          <a:xfrm>
            <a:off x="837724" y="359652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F98AC7"/>
                </a:solidFill>
                <a:latin typeface="Lora" pitchFamily="34" charset="0"/>
                <a:ea typeface="Lora" pitchFamily="34" charset="-122"/>
                <a:cs typeface="Lora" pitchFamily="34" charset="-120"/>
              </a:rPr>
              <a:t>Bölüm Hakkında</a:t>
            </a:r>
            <a:endParaRPr lang="en-US" sz="2200" dirty="0"/>
          </a:p>
        </p:txBody>
      </p:sp>
      <p:sp>
        <p:nvSpPr>
          <p:cNvPr id="4" name="Text 2"/>
          <p:cNvSpPr/>
          <p:nvPr/>
        </p:nvSpPr>
        <p:spPr>
          <a:xfrm>
            <a:off x="837724" y="4187785"/>
            <a:ext cx="6185535" cy="1532096"/>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Bilgisayar Mühendisliği, bilgisayar sistemlerinin tasarım, geliştirme, analiz ve uygulaması ile ilgilenen bir mühendislik dalıdır. Yazılım, donanım ve ağ teknolojileri gibi alanlarda geniş bir yelpazede bilgi ve beceri gerektirir.</a:t>
            </a:r>
            <a:endParaRPr lang="en-US" sz="1850" dirty="0"/>
          </a:p>
        </p:txBody>
      </p:sp>
      <p:sp>
        <p:nvSpPr>
          <p:cNvPr id="5" name="Text 3"/>
          <p:cNvSpPr/>
          <p:nvPr/>
        </p:nvSpPr>
        <p:spPr>
          <a:xfrm>
            <a:off x="7614761" y="3596521"/>
            <a:ext cx="2816185" cy="351949"/>
          </a:xfrm>
          <a:prstGeom prst="rect">
            <a:avLst/>
          </a:prstGeom>
          <a:noFill/>
          <a:ln/>
        </p:spPr>
        <p:txBody>
          <a:bodyPr wrap="none" lIns="0" tIns="0" rIns="0" bIns="0" rtlCol="0" anchor="t"/>
          <a:lstStyle/>
          <a:p>
            <a:pPr indent="0" marL="0">
              <a:lnSpc>
                <a:spcPts val="2750"/>
              </a:lnSpc>
              <a:buNone/>
            </a:pPr>
            <a:r>
              <a:rPr lang="en-US" sz="2200" dirty="0">
                <a:solidFill>
                  <a:srgbClr val="F98AC7"/>
                </a:solidFill>
                <a:latin typeface="Lora" pitchFamily="34" charset="0"/>
                <a:ea typeface="Lora" pitchFamily="34" charset="-122"/>
                <a:cs typeface="Lora" pitchFamily="34" charset="-120"/>
              </a:rPr>
              <a:t>Kariyer Olanakları</a:t>
            </a:r>
            <a:endParaRPr lang="en-US" sz="2200" dirty="0"/>
          </a:p>
        </p:txBody>
      </p:sp>
      <p:sp>
        <p:nvSpPr>
          <p:cNvPr id="6" name="Text 4"/>
          <p:cNvSpPr/>
          <p:nvPr/>
        </p:nvSpPr>
        <p:spPr>
          <a:xfrm>
            <a:off x="7614761" y="4187785"/>
            <a:ext cx="6185535" cy="1149072"/>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Bilgisayar Mühendisleri, yazılım geliştirme, ağ yönetimi, veri analizi, siber güvenlik ve donanım tasarım gibi çeşitli sektörlerde iş bulabilir.</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24614"/>
          </a:xfrm>
          <a:prstGeom prst="rect">
            <a:avLst/>
          </a:prstGeom>
        </p:spPr>
      </p:pic>
      <p:sp>
        <p:nvSpPr>
          <p:cNvPr id="3" name="Text 0"/>
          <p:cNvSpPr/>
          <p:nvPr/>
        </p:nvSpPr>
        <p:spPr>
          <a:xfrm>
            <a:off x="734854" y="3201948"/>
            <a:ext cx="7465219" cy="617458"/>
          </a:xfrm>
          <a:prstGeom prst="rect">
            <a:avLst/>
          </a:prstGeom>
          <a:noFill/>
          <a:ln/>
        </p:spPr>
        <p:txBody>
          <a:bodyPr wrap="none" lIns="0" tIns="0" rIns="0" bIns="0" rtlCol="0" anchor="t"/>
          <a:lstStyle/>
          <a:p>
            <a:pPr indent="0" marL="0">
              <a:lnSpc>
                <a:spcPts val="4850"/>
              </a:lnSpc>
              <a:buNone/>
            </a:pPr>
            <a:r>
              <a:rPr lang="en-US" sz="3850" dirty="0">
                <a:solidFill>
                  <a:srgbClr val="F98AC7"/>
                </a:solidFill>
                <a:latin typeface="Lora" pitchFamily="34" charset="0"/>
                <a:ea typeface="Lora" pitchFamily="34" charset="-122"/>
                <a:cs typeface="Lora" pitchFamily="34" charset="-120"/>
              </a:rPr>
              <a:t>Elektrik-Elektronik Mühendisliği</a:t>
            </a:r>
            <a:endParaRPr lang="en-US" sz="3850" dirty="0"/>
          </a:p>
        </p:txBody>
      </p:sp>
      <p:pic>
        <p:nvPicPr>
          <p:cNvPr id="4" name="Image 1" descr="preencoded.png">    </p:cNvPr>
          <p:cNvPicPr>
            <a:picLocks noChangeAspect="1"/>
          </p:cNvPicPr>
          <p:nvPr/>
        </p:nvPicPr>
        <p:blipFill>
          <a:blip r:embed="rId2"/>
          <a:stretch>
            <a:fillRect/>
          </a:stretch>
        </p:blipFill>
        <p:spPr>
          <a:xfrm>
            <a:off x="734854" y="4134326"/>
            <a:ext cx="524828" cy="524828"/>
          </a:xfrm>
          <a:prstGeom prst="rect">
            <a:avLst/>
          </a:prstGeom>
        </p:spPr>
      </p:pic>
      <p:sp>
        <p:nvSpPr>
          <p:cNvPr id="5" name="Text 1"/>
          <p:cNvSpPr/>
          <p:nvPr/>
        </p:nvSpPr>
        <p:spPr>
          <a:xfrm>
            <a:off x="734854" y="4869061"/>
            <a:ext cx="2470190" cy="308729"/>
          </a:xfrm>
          <a:prstGeom prst="rect">
            <a:avLst/>
          </a:prstGeom>
          <a:noFill/>
          <a:ln/>
        </p:spPr>
        <p:txBody>
          <a:bodyPr wrap="none" lIns="0" tIns="0" rIns="0" bIns="0" rtlCol="0" anchor="t"/>
          <a:lstStyle/>
          <a:p>
            <a:pPr algn="l" indent="0" marL="0">
              <a:lnSpc>
                <a:spcPts val="2400"/>
              </a:lnSpc>
              <a:buNone/>
            </a:pPr>
            <a:r>
              <a:rPr lang="en-US" sz="1900" dirty="0">
                <a:solidFill>
                  <a:srgbClr val="D6E5EF"/>
                </a:solidFill>
                <a:latin typeface="Lora" pitchFamily="34" charset="0"/>
                <a:ea typeface="Lora" pitchFamily="34" charset="-122"/>
                <a:cs typeface="Lora" pitchFamily="34" charset="-120"/>
              </a:rPr>
              <a:t>Çalışma Alanları</a:t>
            </a:r>
            <a:endParaRPr lang="en-US" sz="1900" dirty="0"/>
          </a:p>
        </p:txBody>
      </p:sp>
      <p:sp>
        <p:nvSpPr>
          <p:cNvPr id="6" name="Text 2"/>
          <p:cNvSpPr/>
          <p:nvPr/>
        </p:nvSpPr>
        <p:spPr>
          <a:xfrm>
            <a:off x="734854" y="5303758"/>
            <a:ext cx="4176951" cy="2351961"/>
          </a:xfrm>
          <a:prstGeom prst="rect">
            <a:avLst/>
          </a:prstGeom>
          <a:noFill/>
          <a:ln/>
        </p:spPr>
        <p:txBody>
          <a:bodyPr wrap="square" lIns="0" tIns="0" rIns="0" bIns="0" rtlCol="0" anchor="t"/>
          <a:lstStyle/>
          <a:p>
            <a:pPr algn="l" indent="0" marL="0">
              <a:lnSpc>
                <a:spcPts val="2600"/>
              </a:lnSpc>
              <a:buNone/>
            </a:pPr>
            <a:r>
              <a:rPr lang="en-US" sz="1650" dirty="0">
                <a:solidFill>
                  <a:srgbClr val="D6E5EF"/>
                </a:solidFill>
                <a:latin typeface="Source Sans Pro" pitchFamily="34" charset="0"/>
                <a:ea typeface="Source Sans Pro" pitchFamily="34" charset="-122"/>
                <a:cs typeface="Source Sans Pro" pitchFamily="34" charset="-120"/>
              </a:rPr>
              <a:t>Elektrik-elektronik mühendisleri, elektrik enerjisinin üretimi, iletimi, dağıtımı ve kullanımı ile ilgili sistemlerin tasarımı, geliştirilmesi, analizi ve bakımı konusunda uzmanlaşır. Bu alan, elektrik ve elektronik cihazların, sistemlerin ve teknolojilerin tüm yönlerini kapsar.</a:t>
            </a:r>
            <a:endParaRPr lang="en-US" sz="1650" dirty="0"/>
          </a:p>
        </p:txBody>
      </p:sp>
      <p:pic>
        <p:nvPicPr>
          <p:cNvPr id="7" name="Image 2" descr="preencoded.png">    </p:cNvPr>
          <p:cNvPicPr>
            <a:picLocks noChangeAspect="1"/>
          </p:cNvPicPr>
          <p:nvPr/>
        </p:nvPicPr>
        <p:blipFill>
          <a:blip r:embed="rId3"/>
          <a:stretch>
            <a:fillRect/>
          </a:stretch>
        </p:blipFill>
        <p:spPr>
          <a:xfrm>
            <a:off x="5226725" y="4134326"/>
            <a:ext cx="524828" cy="524828"/>
          </a:xfrm>
          <a:prstGeom prst="rect">
            <a:avLst/>
          </a:prstGeom>
        </p:spPr>
      </p:pic>
      <p:sp>
        <p:nvSpPr>
          <p:cNvPr id="8" name="Text 3"/>
          <p:cNvSpPr/>
          <p:nvPr/>
        </p:nvSpPr>
        <p:spPr>
          <a:xfrm>
            <a:off x="5226725" y="4869061"/>
            <a:ext cx="2674382" cy="308729"/>
          </a:xfrm>
          <a:prstGeom prst="rect">
            <a:avLst/>
          </a:prstGeom>
          <a:noFill/>
          <a:ln/>
        </p:spPr>
        <p:txBody>
          <a:bodyPr wrap="none" lIns="0" tIns="0" rIns="0" bIns="0" rtlCol="0" anchor="t"/>
          <a:lstStyle/>
          <a:p>
            <a:pPr algn="l" indent="0" marL="0">
              <a:lnSpc>
                <a:spcPts val="2400"/>
              </a:lnSpc>
              <a:buNone/>
            </a:pPr>
            <a:r>
              <a:rPr lang="en-US" sz="1900" dirty="0">
                <a:solidFill>
                  <a:srgbClr val="D6E5EF"/>
                </a:solidFill>
                <a:latin typeface="Lora" pitchFamily="34" charset="0"/>
                <a:ea typeface="Lora" pitchFamily="34" charset="-122"/>
                <a:cs typeface="Lora" pitchFamily="34" charset="-120"/>
              </a:rPr>
              <a:t>Teknoloji ve Yenilikçilik</a:t>
            </a:r>
            <a:endParaRPr lang="en-US" sz="1900" dirty="0"/>
          </a:p>
        </p:txBody>
      </p:sp>
      <p:sp>
        <p:nvSpPr>
          <p:cNvPr id="9" name="Text 4"/>
          <p:cNvSpPr/>
          <p:nvPr/>
        </p:nvSpPr>
        <p:spPr>
          <a:xfrm>
            <a:off x="5226725" y="5303758"/>
            <a:ext cx="4176951" cy="2015966"/>
          </a:xfrm>
          <a:prstGeom prst="rect">
            <a:avLst/>
          </a:prstGeom>
          <a:noFill/>
          <a:ln/>
        </p:spPr>
        <p:txBody>
          <a:bodyPr wrap="square" lIns="0" tIns="0" rIns="0" bIns="0" rtlCol="0" anchor="t"/>
          <a:lstStyle/>
          <a:p>
            <a:pPr algn="l" indent="0" marL="0">
              <a:lnSpc>
                <a:spcPts val="2600"/>
              </a:lnSpc>
              <a:buNone/>
            </a:pPr>
            <a:r>
              <a:rPr lang="en-US" sz="1650" dirty="0">
                <a:solidFill>
                  <a:srgbClr val="D6E5EF"/>
                </a:solidFill>
                <a:latin typeface="Source Sans Pro" pitchFamily="34" charset="0"/>
                <a:ea typeface="Source Sans Pro" pitchFamily="34" charset="-122"/>
                <a:cs typeface="Source Sans Pro" pitchFamily="34" charset="-120"/>
              </a:rPr>
              <a:t>Alan, sürekli gelişen teknolojilerle birlikte hızla ilerliyor. Elektrik-elektronik mühendisleri, yenilikçi çözümler geliştirmek ve geleceğin teknolojilerine katkıda bulunmak için sürekli olarak yeni teknolojileri takip etmeli ve öğrenmelidirler.</a:t>
            </a:r>
            <a:endParaRPr lang="en-US" sz="1650" dirty="0"/>
          </a:p>
        </p:txBody>
      </p:sp>
      <p:pic>
        <p:nvPicPr>
          <p:cNvPr id="10" name="Image 3" descr="preencoded.png">    </p:cNvPr>
          <p:cNvPicPr>
            <a:picLocks noChangeAspect="1"/>
          </p:cNvPicPr>
          <p:nvPr/>
        </p:nvPicPr>
        <p:blipFill>
          <a:blip r:embed="rId4"/>
          <a:stretch>
            <a:fillRect/>
          </a:stretch>
        </p:blipFill>
        <p:spPr>
          <a:xfrm>
            <a:off x="9718596" y="4134326"/>
            <a:ext cx="524828" cy="524828"/>
          </a:xfrm>
          <a:prstGeom prst="rect">
            <a:avLst/>
          </a:prstGeom>
        </p:spPr>
      </p:pic>
      <p:sp>
        <p:nvSpPr>
          <p:cNvPr id="11" name="Text 5"/>
          <p:cNvSpPr/>
          <p:nvPr/>
        </p:nvSpPr>
        <p:spPr>
          <a:xfrm>
            <a:off x="9718596" y="4869061"/>
            <a:ext cx="2995136" cy="308729"/>
          </a:xfrm>
          <a:prstGeom prst="rect">
            <a:avLst/>
          </a:prstGeom>
          <a:noFill/>
          <a:ln/>
        </p:spPr>
        <p:txBody>
          <a:bodyPr wrap="none" lIns="0" tIns="0" rIns="0" bIns="0" rtlCol="0" anchor="t"/>
          <a:lstStyle/>
          <a:p>
            <a:pPr algn="l" indent="0" marL="0">
              <a:lnSpc>
                <a:spcPts val="2400"/>
              </a:lnSpc>
              <a:buNone/>
            </a:pPr>
            <a:r>
              <a:rPr lang="en-US" sz="1900" dirty="0">
                <a:solidFill>
                  <a:srgbClr val="D6E5EF"/>
                </a:solidFill>
                <a:latin typeface="Lora" pitchFamily="34" charset="0"/>
                <a:ea typeface="Lora" pitchFamily="34" charset="-122"/>
                <a:cs typeface="Lora" pitchFamily="34" charset="-120"/>
              </a:rPr>
              <a:t>Problem Çözme Becerileri</a:t>
            </a:r>
            <a:endParaRPr lang="en-US" sz="1900" dirty="0"/>
          </a:p>
        </p:txBody>
      </p:sp>
      <p:sp>
        <p:nvSpPr>
          <p:cNvPr id="12" name="Text 6"/>
          <p:cNvSpPr/>
          <p:nvPr/>
        </p:nvSpPr>
        <p:spPr>
          <a:xfrm>
            <a:off x="9718596" y="5303758"/>
            <a:ext cx="4176951" cy="2015966"/>
          </a:xfrm>
          <a:prstGeom prst="rect">
            <a:avLst/>
          </a:prstGeom>
          <a:noFill/>
          <a:ln/>
        </p:spPr>
        <p:txBody>
          <a:bodyPr wrap="square" lIns="0" tIns="0" rIns="0" bIns="0" rtlCol="0" anchor="t"/>
          <a:lstStyle/>
          <a:p>
            <a:pPr algn="l" indent="0" marL="0">
              <a:lnSpc>
                <a:spcPts val="2600"/>
              </a:lnSpc>
              <a:buNone/>
            </a:pPr>
            <a:r>
              <a:rPr lang="en-US" sz="1650" dirty="0">
                <a:solidFill>
                  <a:srgbClr val="D6E5EF"/>
                </a:solidFill>
                <a:latin typeface="Source Sans Pro" pitchFamily="34" charset="0"/>
                <a:ea typeface="Source Sans Pro" pitchFamily="34" charset="-122"/>
                <a:cs typeface="Source Sans Pro" pitchFamily="34" charset="-120"/>
              </a:rPr>
              <a:t>Elektrik-elektronik mühendisleri, karmaşık sorunları çözmek ve sistemleri tasarlamak için analitik düşünme, problem çözme ve yaratıcı çözüm bulma becerilerine ihtiyaç duyarlar. Bu beceriler, mühendislik alanında başarılı olmak için olmazsa olmazdır.</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373862"/>
            <a:ext cx="5632490" cy="704017"/>
          </a:xfrm>
          <a:prstGeom prst="rect">
            <a:avLst/>
          </a:prstGeom>
          <a:noFill/>
          <a:ln/>
        </p:spPr>
        <p:txBody>
          <a:bodyPr wrap="none" lIns="0" tIns="0" rIns="0" bIns="0" rtlCol="0" anchor="t"/>
          <a:lstStyle/>
          <a:p>
            <a:pPr indent="0" marL="0">
              <a:lnSpc>
                <a:spcPts val="5500"/>
              </a:lnSpc>
              <a:buNone/>
            </a:pPr>
            <a:r>
              <a:rPr lang="en-US" sz="4400" dirty="0">
                <a:solidFill>
                  <a:srgbClr val="F98AC7"/>
                </a:solidFill>
                <a:latin typeface="Lora" pitchFamily="34" charset="0"/>
                <a:ea typeface="Lora" pitchFamily="34" charset="-122"/>
                <a:cs typeface="Lora" pitchFamily="34" charset="-120"/>
              </a:rPr>
              <a:t>Makine Mühendisliği</a:t>
            </a:r>
            <a:endParaRPr lang="en-US" sz="4400" dirty="0"/>
          </a:p>
        </p:txBody>
      </p:sp>
      <p:sp>
        <p:nvSpPr>
          <p:cNvPr id="4" name="Shape 1"/>
          <p:cNvSpPr/>
          <p:nvPr/>
        </p:nvSpPr>
        <p:spPr>
          <a:xfrm>
            <a:off x="6324124" y="2706053"/>
            <a:ext cx="418862" cy="418862"/>
          </a:xfrm>
          <a:prstGeom prst="roundRect">
            <a:avLst>
              <a:gd name="adj" fmla="val 8573"/>
            </a:avLst>
          </a:prstGeom>
          <a:solidFill>
            <a:srgbClr val="444752"/>
          </a:solidFill>
          <a:ln/>
        </p:spPr>
      </p:sp>
      <p:sp>
        <p:nvSpPr>
          <p:cNvPr id="5" name="Text 2"/>
          <p:cNvSpPr/>
          <p:nvPr/>
        </p:nvSpPr>
        <p:spPr>
          <a:xfrm>
            <a:off x="6982301" y="2706053"/>
            <a:ext cx="2816185" cy="351949"/>
          </a:xfrm>
          <a:prstGeom prst="rect">
            <a:avLst/>
          </a:prstGeom>
          <a:noFill/>
          <a:ln/>
        </p:spPr>
        <p:txBody>
          <a:bodyPr wrap="non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Geniş İş Olanakları</a:t>
            </a:r>
            <a:endParaRPr lang="en-US" sz="2200" dirty="0"/>
          </a:p>
        </p:txBody>
      </p:sp>
      <p:sp>
        <p:nvSpPr>
          <p:cNvPr id="6" name="Text 3"/>
          <p:cNvSpPr/>
          <p:nvPr/>
        </p:nvSpPr>
        <p:spPr>
          <a:xfrm>
            <a:off x="6982301" y="3201591"/>
            <a:ext cx="2956441" cy="1149072"/>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Otomotiv, havacılık, enerji, üretim gibi birçok sektörde iş imkanları sunar.</a:t>
            </a:r>
            <a:endParaRPr lang="en-US" sz="1850" dirty="0"/>
          </a:p>
        </p:txBody>
      </p:sp>
      <p:sp>
        <p:nvSpPr>
          <p:cNvPr id="7" name="Shape 4"/>
          <p:cNvSpPr/>
          <p:nvPr/>
        </p:nvSpPr>
        <p:spPr>
          <a:xfrm>
            <a:off x="10178058" y="2706053"/>
            <a:ext cx="418862" cy="418862"/>
          </a:xfrm>
          <a:prstGeom prst="roundRect">
            <a:avLst>
              <a:gd name="adj" fmla="val 8573"/>
            </a:avLst>
          </a:prstGeom>
          <a:solidFill>
            <a:srgbClr val="444752"/>
          </a:solidFill>
          <a:ln/>
        </p:spPr>
      </p:sp>
      <p:sp>
        <p:nvSpPr>
          <p:cNvPr id="8" name="Text 5"/>
          <p:cNvSpPr/>
          <p:nvPr/>
        </p:nvSpPr>
        <p:spPr>
          <a:xfrm>
            <a:off x="10836235" y="2706053"/>
            <a:ext cx="2956441" cy="703898"/>
          </a:xfrm>
          <a:prstGeom prst="rect">
            <a:avLst/>
          </a:prstGeom>
          <a:noFill/>
          <a:ln/>
        </p:spPr>
        <p:txBody>
          <a:bodyPr wrap="squar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Teknolojik Gelişmelere Uyum</a:t>
            </a:r>
            <a:endParaRPr lang="en-US" sz="2200" dirty="0"/>
          </a:p>
        </p:txBody>
      </p:sp>
      <p:sp>
        <p:nvSpPr>
          <p:cNvPr id="9" name="Text 6"/>
          <p:cNvSpPr/>
          <p:nvPr/>
        </p:nvSpPr>
        <p:spPr>
          <a:xfrm>
            <a:off x="10836235" y="3553539"/>
            <a:ext cx="2956441" cy="1532096"/>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Robotik, yapay zeka, otomasyon gibi alanlarda sürekli olarak gelişen teknolojiye ayak uydurur.</a:t>
            </a:r>
            <a:endParaRPr lang="en-US" sz="1850" dirty="0"/>
          </a:p>
        </p:txBody>
      </p:sp>
      <p:sp>
        <p:nvSpPr>
          <p:cNvPr id="10" name="Shape 7"/>
          <p:cNvSpPr/>
          <p:nvPr/>
        </p:nvSpPr>
        <p:spPr>
          <a:xfrm>
            <a:off x="6324124" y="5594152"/>
            <a:ext cx="418862" cy="418862"/>
          </a:xfrm>
          <a:prstGeom prst="roundRect">
            <a:avLst>
              <a:gd name="adj" fmla="val 8573"/>
            </a:avLst>
          </a:prstGeom>
          <a:solidFill>
            <a:srgbClr val="444752"/>
          </a:solidFill>
          <a:ln/>
        </p:spPr>
      </p:sp>
      <p:sp>
        <p:nvSpPr>
          <p:cNvPr id="11" name="Text 8"/>
          <p:cNvSpPr/>
          <p:nvPr/>
        </p:nvSpPr>
        <p:spPr>
          <a:xfrm>
            <a:off x="6982301" y="5594152"/>
            <a:ext cx="2816185" cy="351949"/>
          </a:xfrm>
          <a:prstGeom prst="rect">
            <a:avLst/>
          </a:prstGeom>
          <a:noFill/>
          <a:ln/>
        </p:spPr>
        <p:txBody>
          <a:bodyPr wrap="none" lIns="0" tIns="0" rIns="0" bIns="0" rtlCol="0" anchor="t"/>
          <a:lstStyle/>
          <a:p>
            <a:pPr indent="0" marL="0">
              <a:lnSpc>
                <a:spcPts val="2750"/>
              </a:lnSpc>
              <a:buNone/>
            </a:pPr>
            <a:r>
              <a:rPr lang="en-US" sz="2200" dirty="0">
                <a:solidFill>
                  <a:srgbClr val="D6E5EF"/>
                </a:solidFill>
                <a:latin typeface="Lora" pitchFamily="34" charset="0"/>
                <a:ea typeface="Lora" pitchFamily="34" charset="-122"/>
                <a:cs typeface="Lora" pitchFamily="34" charset="-120"/>
              </a:rPr>
              <a:t>Analitik Beceriler</a:t>
            </a:r>
            <a:endParaRPr lang="en-US" sz="2200" dirty="0"/>
          </a:p>
        </p:txBody>
      </p:sp>
      <p:sp>
        <p:nvSpPr>
          <p:cNvPr id="12" name="Text 9"/>
          <p:cNvSpPr/>
          <p:nvPr/>
        </p:nvSpPr>
        <p:spPr>
          <a:xfrm>
            <a:off x="6982301" y="6089690"/>
            <a:ext cx="6810375" cy="766048"/>
          </a:xfrm>
          <a:prstGeom prst="rect">
            <a:avLst/>
          </a:prstGeom>
          <a:noFill/>
          <a:ln/>
        </p:spPr>
        <p:txBody>
          <a:bodyPr wrap="square" lIns="0" tIns="0" rIns="0" bIns="0" rtlCol="0" anchor="t"/>
          <a:lstStyle/>
          <a:p>
            <a:pPr indent="0" marL="0">
              <a:lnSpc>
                <a:spcPts val="3000"/>
              </a:lnSpc>
              <a:buNone/>
            </a:pPr>
            <a:r>
              <a:rPr lang="en-US" sz="1850" dirty="0">
                <a:solidFill>
                  <a:srgbClr val="D6E5EF"/>
                </a:solidFill>
                <a:latin typeface="Source Sans Pro" pitchFamily="34" charset="0"/>
                <a:ea typeface="Source Sans Pro" pitchFamily="34" charset="-122"/>
                <a:cs typeface="Source Sans Pro" pitchFamily="34" charset="-120"/>
              </a:rPr>
              <a:t>Problem çözme, tasarım, analiz ve modelleme gibi becerileri gerektirir.</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2024-12-20T07:10:05Z</dcterms:created>
  <dcterms:modified xsi:type="dcterms:W3CDTF">2024-12-20T07:10:05Z</dcterms:modified>
</cp:coreProperties>
</file>