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notesMasterIdLst>
    <p:notesMasterId r:id="rId17"/>
  </p:notesMasterIdLst>
  <p:sldSz cx="14630400" cy="8229600"/>
  <p:notesSz cx="8229600" cy="14630400"/>
  <p:embeddedFontLst>
    <p:embeddedFont>
      <p:font typeface="Red Hat Text"/>
      <p:regular r:id="rId22"/>
    </p:embeddedFont>
    <p:embeddedFont>
      <p:font typeface="Red Hat Text"/>
      <p:regular r:id="rId23"/>
    </p:embeddedFont>
    <p:embeddedFont>
      <p:font typeface="Red Hat Text"/>
      <p:regular r:id="rId24"/>
    </p:embeddedFont>
    <p:embeddedFont>
      <p:font typeface="Red Hat Text"/>
      <p:regular r:id="rId25"/>
    </p:embeddedFont>
    <p:embeddedFont>
      <p:font typeface="Roboto Light"/>
      <p:regular r:id="rId26"/>
    </p:embeddedFont>
    <p:embeddedFont>
      <p:font typeface="Roboto Light"/>
      <p:regular r:id="rId27"/>
    </p:embeddedFont>
    <p:embeddedFont>
      <p:font typeface="Roboto Light"/>
      <p:regular r:id="rId28"/>
    </p:embeddedFont>
    <p:embeddedFont>
      <p:font typeface="Roboto Light"/>
      <p:regular r:id="rId29"/>
    </p:embeddedFont>
    <p:embeddedFont>
      <p:font typeface="Roboto Light"/>
      <p:regular r:id="rId30"/>
    </p:embeddedFont>
    <p:embeddedFont>
      <p:font typeface="Roboto Light"/>
      <p:regular r:id="rId31"/>
    </p:embeddedFont>
    <p:embeddedFont>
      <p:font typeface="Roboto Light"/>
      <p:regular r:id="rId32"/>
    </p:embeddedFont>
    <p:embeddedFont>
      <p:font typeface="Roboto Light"/>
      <p:regular r:id="rId33"/>
    </p:embeddedFont>
    <p:embeddedFont>
      <p:font typeface="Roboto Light"/>
      <p:regular r:id="rId34"/>
    </p:embeddedFont>
    <p:embeddedFont>
      <p:font typeface="Roboto Light"/>
      <p:regular r:id="rId35"/>
    </p:embeddedFont>
    <p:embeddedFont>
      <p:font typeface="Roboto Light"/>
      <p:regular r:id="rId36"/>
    </p:embeddedFont>
    <p:embeddedFont>
      <p:font typeface="Roboto Light"/>
      <p:regular r:id="rId37"/>
    </p:embeddedFont>
    <p:embeddedFont>
      <p:font typeface="Roboto Light"/>
      <p:regular r:id="rId38"/>
    </p:embeddedFont>
    <p:embeddedFont>
      <p:font typeface="Roboto Light"/>
      <p:regular r:id="rId39"/>
    </p:embeddedFont>
    <p:embeddedFont>
      <p:font typeface="Roboto Light"/>
      <p:regular r:id="rId40"/>
    </p:embeddedFont>
    <p:embeddedFont>
      <p:font typeface="Roboto Light"/>
      <p:regular r:id="rId41"/>
    </p:embeddedFont>
    <p:embeddedFont>
      <p:font typeface="Roboto Light"/>
      <p:regular r:id="rId42"/>
    </p:embeddedFont>
    <p:embeddedFont>
      <p:font typeface="Roboto Light"/>
      <p:regular r:id="rId43"/>
    </p:embeddedFont>
    <p:embeddedFont>
      <p:font typeface="Roboto Light"/>
      <p:regular r:id="rId44"/>
    </p:embeddedFont>
    <p:embeddedFont>
      <p:font typeface="Roboto Light"/>
      <p:regular r:id="rId45"/>
    </p:embeddedFont>
    <p:embeddedFont>
      <p:font typeface="Roboto Light"/>
      <p:regular r:id="rId46"/>
    </p:embeddedFont>
    <p:embeddedFont>
      <p:font typeface="Roboto Light"/>
      <p:regular r:id="rId47"/>
    </p:embeddedFont>
    <p:embeddedFont>
      <p:font typeface="Roboto Light"/>
      <p:regular r:id="rId48"/>
    </p:embeddedFont>
    <p:embeddedFont>
      <p:font typeface="Roboto Light"/>
      <p:regular r:id="rId49"/>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20" Type="http://schemas.openxmlformats.org/officeDocument/2006/relationships/theme" Target="theme/theme1.xml"/><Relationship Id="rId21" Type="http://schemas.openxmlformats.org/officeDocument/2006/relationships/tableStyles" Target="tableStyles.xml"/><Relationship Id="rId22" Type="http://schemas.openxmlformats.org/officeDocument/2006/relationships/font" Target="fonts/font1.fntdata"/><Relationship Id="rId23" Type="http://schemas.openxmlformats.org/officeDocument/2006/relationships/font" Target="fonts/font2.fntdata"/><Relationship Id="rId24" Type="http://schemas.openxmlformats.org/officeDocument/2006/relationships/font" Target="fonts/font3.fntdata"/><Relationship Id="rId25" Type="http://schemas.openxmlformats.org/officeDocument/2006/relationships/font" Target="fonts/font4.fntdata"/><Relationship Id="rId26" Type="http://schemas.openxmlformats.org/officeDocument/2006/relationships/font" Target="fonts/font5.fntdata"/><Relationship Id="rId27" Type="http://schemas.openxmlformats.org/officeDocument/2006/relationships/font" Target="fonts/font6.fntdata"/><Relationship Id="rId28" Type="http://schemas.openxmlformats.org/officeDocument/2006/relationships/font" Target="fonts/font7.fntdata"/><Relationship Id="rId29" Type="http://schemas.openxmlformats.org/officeDocument/2006/relationships/font" Target="fonts/font8.fntdata"/><Relationship Id="rId30" Type="http://schemas.openxmlformats.org/officeDocument/2006/relationships/font" Target="fonts/font9.fntdata"/><Relationship Id="rId31" Type="http://schemas.openxmlformats.org/officeDocument/2006/relationships/font" Target="fonts/font10.fntdata"/><Relationship Id="rId32" Type="http://schemas.openxmlformats.org/officeDocument/2006/relationships/font" Target="fonts/font11.fntdata"/><Relationship Id="rId33" Type="http://schemas.openxmlformats.org/officeDocument/2006/relationships/font" Target="fonts/font12.fntdata"/><Relationship Id="rId34" Type="http://schemas.openxmlformats.org/officeDocument/2006/relationships/font" Target="fonts/font13.fntdata"/><Relationship Id="rId35" Type="http://schemas.openxmlformats.org/officeDocument/2006/relationships/font" Target="fonts/font14.fntdata"/><Relationship Id="rId36" Type="http://schemas.openxmlformats.org/officeDocument/2006/relationships/font" Target="fonts/font15.fntdata"/><Relationship Id="rId37" Type="http://schemas.openxmlformats.org/officeDocument/2006/relationships/font" Target="fonts/font16.fntdata"/><Relationship Id="rId38" Type="http://schemas.openxmlformats.org/officeDocument/2006/relationships/font" Target="fonts/font17.fntdata"/><Relationship Id="rId39" Type="http://schemas.openxmlformats.org/officeDocument/2006/relationships/font" Target="fonts/font18.fntdata"/><Relationship Id="rId40" Type="http://schemas.openxmlformats.org/officeDocument/2006/relationships/font" Target="fonts/font19.fntdata"/><Relationship Id="rId41" Type="http://schemas.openxmlformats.org/officeDocument/2006/relationships/font" Target="fonts/font20.fntdata"/><Relationship Id="rId42" Type="http://schemas.openxmlformats.org/officeDocument/2006/relationships/font" Target="fonts/font21.fntdata"/><Relationship Id="rId43" Type="http://schemas.openxmlformats.org/officeDocument/2006/relationships/font" Target="fonts/font22.fntdata"/><Relationship Id="rId44" Type="http://schemas.openxmlformats.org/officeDocument/2006/relationships/font" Target="fonts/font23.fntdata"/><Relationship Id="rId45" Type="http://schemas.openxmlformats.org/officeDocument/2006/relationships/font" Target="fonts/font24.fntdata"/><Relationship Id="rId46" Type="http://schemas.openxmlformats.org/officeDocument/2006/relationships/font" Target="fonts/font25.fntdata"/><Relationship Id="rId47" Type="http://schemas.openxmlformats.org/officeDocument/2006/relationships/font" Target="fonts/font26.fntdata"/><Relationship Id="rId48" Type="http://schemas.openxmlformats.org/officeDocument/2006/relationships/font" Target="fonts/font27.fntdata"/><Relationship Id="rId49" Type="http://schemas.openxmlformats.org/officeDocument/2006/relationships/font" Target="fonts/font2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slideLayout" Target="../slideLayouts/slideLayout5.xml"/><Relationship Id="rId6"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64037" y="1782723"/>
            <a:ext cx="7415927" cy="2004060"/>
          </a:xfrm>
          <a:prstGeom prst="rect">
            <a:avLst/>
          </a:prstGeom>
          <a:noFill/>
          <a:ln/>
        </p:spPr>
        <p:txBody>
          <a:bodyPr wrap="square" lIns="0" tIns="0" rIns="0" bIns="0" rtlCol="0" anchor="t"/>
          <a:lstStyle/>
          <a:p>
            <a:pPr indent="0" marL="0">
              <a:lnSpc>
                <a:spcPts val="7850"/>
              </a:lnSpc>
              <a:buNone/>
            </a:pPr>
            <a:r>
              <a:rPr lang="en-US" sz="6300" dirty="0">
                <a:solidFill>
                  <a:srgbClr val="1F1E1E"/>
                </a:solidFill>
                <a:latin typeface="Red Hat Text" pitchFamily="34" charset="0"/>
                <a:ea typeface="Red Hat Text" pitchFamily="34" charset="-122"/>
                <a:cs typeface="Red Hat Text" pitchFamily="34" charset="-120"/>
              </a:rPr>
              <a:t>Sayılarla Siber Zorbalık</a:t>
            </a:r>
            <a:endParaRPr lang="en-US" sz="6300" dirty="0"/>
          </a:p>
        </p:txBody>
      </p:sp>
      <p:sp>
        <p:nvSpPr>
          <p:cNvPr id="4" name="Text 1"/>
          <p:cNvSpPr/>
          <p:nvPr/>
        </p:nvSpPr>
        <p:spPr>
          <a:xfrm>
            <a:off x="864037" y="4157067"/>
            <a:ext cx="7415927" cy="1580198"/>
          </a:xfrm>
          <a:prstGeom prst="rect">
            <a:avLst/>
          </a:prstGeom>
          <a:noFill/>
          <a:ln/>
        </p:spPr>
        <p:txBody>
          <a:bodyPr wrap="square" lIns="0" tIns="0" rIns="0" bIns="0" rtlCol="0" anchor="t"/>
          <a:lstStyle/>
          <a:p>
            <a:pPr indent="0" marL="0">
              <a:lnSpc>
                <a:spcPts val="3100"/>
              </a:lnSpc>
              <a:buNone/>
            </a:pPr>
            <a:r>
              <a:rPr lang="en-US" sz="1900" dirty="0">
                <a:solidFill>
                  <a:srgbClr val="3B3535"/>
                </a:solidFill>
                <a:latin typeface="Roboto Light" pitchFamily="34" charset="0"/>
                <a:ea typeface="Roboto Light" pitchFamily="34" charset="-122"/>
                <a:cs typeface="Roboto Light" pitchFamily="34" charset="-120"/>
              </a:rPr>
              <a:t>Dijital çağda, siber zorbalık toplumumuzun gittikçe artan bir sorunu haline gelmiştir. Bu infografik, sayılarla siber zorbalığın kapsamlı bir görünümünü sunuyor - farklı türlerinden en yaygın gerçekleştiği platformlara kadar.</a:t>
            </a:r>
            <a:endParaRPr lang="en-US" sz="1900" dirty="0"/>
          </a:p>
        </p:txBody>
      </p:sp>
      <p:sp>
        <p:nvSpPr>
          <p:cNvPr id="5" name="Shape 2"/>
          <p:cNvSpPr/>
          <p:nvPr/>
        </p:nvSpPr>
        <p:spPr>
          <a:xfrm>
            <a:off x="864037" y="6033373"/>
            <a:ext cx="394930" cy="394930"/>
          </a:xfrm>
          <a:prstGeom prst="roundRect">
            <a:avLst>
              <a:gd name="adj" fmla="val 23151155"/>
            </a:avLst>
          </a:prstGeom>
          <a:noFill/>
          <a:ln w="7620">
            <a:solidFill>
              <a:srgbClr val="FFFFFF"/>
            </a:solidFill>
            <a:prstDash val="solid"/>
          </a:ln>
        </p:spPr>
      </p:sp>
      <p:pic>
        <p:nvPicPr>
          <p:cNvPr id="6" name="Image 1" descr="preencoded.png">    </p:cNvPr>
          <p:cNvPicPr>
            <a:picLocks noChangeAspect="1"/>
          </p:cNvPicPr>
          <p:nvPr/>
        </p:nvPicPr>
        <p:blipFill>
          <a:blip r:embed="rId2"/>
          <a:stretch>
            <a:fillRect/>
          </a:stretch>
        </p:blipFill>
        <p:spPr>
          <a:xfrm>
            <a:off x="871657" y="6040993"/>
            <a:ext cx="379690" cy="379690"/>
          </a:xfrm>
          <a:prstGeom prst="rect">
            <a:avLst/>
          </a:prstGeom>
        </p:spPr>
      </p:pic>
      <p:sp>
        <p:nvSpPr>
          <p:cNvPr id="7" name="Text 3"/>
          <p:cNvSpPr/>
          <p:nvPr/>
        </p:nvSpPr>
        <p:spPr>
          <a:xfrm>
            <a:off x="1382316" y="6014918"/>
            <a:ext cx="2308741" cy="431959"/>
          </a:xfrm>
          <a:prstGeom prst="rect">
            <a:avLst/>
          </a:prstGeom>
          <a:noFill/>
          <a:ln/>
        </p:spPr>
        <p:txBody>
          <a:bodyPr wrap="none" lIns="0" tIns="0" rIns="0" bIns="0" rtlCol="0" anchor="t"/>
          <a:lstStyle/>
          <a:p>
            <a:pPr algn="l" indent="0" marL="0">
              <a:lnSpc>
                <a:spcPts val="3400"/>
              </a:lnSpc>
              <a:buNone/>
            </a:pPr>
            <a:r>
              <a:rPr lang="en-US" sz="2400" b="1" dirty="0">
                <a:solidFill>
                  <a:srgbClr val="3B3535"/>
                </a:solidFill>
                <a:latin typeface="Roboto Bold" pitchFamily="34" charset="0"/>
                <a:ea typeface="Roboto Bold" pitchFamily="34" charset="-122"/>
                <a:cs typeface="Roboto Bold" pitchFamily="34" charset="-120"/>
              </a:rPr>
              <a:t>by Onur ULUSOY</a:t>
            </a:r>
            <a:endParaRPr lang="en-US"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968693" y="1449467"/>
            <a:ext cx="9021961" cy="726043"/>
          </a:xfrm>
          <a:prstGeom prst="rect">
            <a:avLst/>
          </a:prstGeom>
          <a:noFill/>
          <a:ln/>
        </p:spPr>
        <p:txBody>
          <a:bodyPr wrap="none" lIns="0" tIns="0" rIns="0" bIns="0" rtlCol="0" anchor="t"/>
          <a:lstStyle/>
          <a:p>
            <a:pPr indent="0" marL="0">
              <a:lnSpc>
                <a:spcPts val="5700"/>
              </a:lnSpc>
              <a:buNone/>
            </a:pPr>
            <a:r>
              <a:rPr lang="en-US" sz="4550" dirty="0">
                <a:solidFill>
                  <a:srgbClr val="1F1E1E"/>
                </a:solidFill>
                <a:latin typeface="Red Hat Text" pitchFamily="34" charset="0"/>
                <a:ea typeface="Red Hat Text" pitchFamily="34" charset="-122"/>
                <a:cs typeface="Red Hat Text" pitchFamily="34" charset="-120"/>
              </a:rPr>
              <a:t>Siber Zorbalık Vakalarının Sonuçları</a:t>
            </a:r>
            <a:endParaRPr lang="en-US" sz="4550" dirty="0"/>
          </a:p>
        </p:txBody>
      </p:sp>
      <p:sp>
        <p:nvSpPr>
          <p:cNvPr id="3" name="Text 1"/>
          <p:cNvSpPr/>
          <p:nvPr/>
        </p:nvSpPr>
        <p:spPr>
          <a:xfrm>
            <a:off x="968693" y="2669262"/>
            <a:ext cx="12692896" cy="1185148"/>
          </a:xfrm>
          <a:prstGeom prst="rect">
            <a:avLst/>
          </a:prstGeom>
          <a:noFill/>
          <a:ln/>
        </p:spPr>
        <p:txBody>
          <a:bodyPr wrap="square" lIns="0" tIns="0" rIns="0" bIns="0" rtlCol="0" anchor="t"/>
          <a:lstStyle/>
          <a:p>
            <a:pPr indent="0" marL="0">
              <a:lnSpc>
                <a:spcPts val="3100"/>
              </a:lnSpc>
              <a:buNone/>
            </a:pPr>
            <a:r>
              <a:rPr lang="en-US" sz="1900" dirty="0">
                <a:solidFill>
                  <a:srgbClr val="3B3535"/>
                </a:solidFill>
                <a:latin typeface="Roboto Light" pitchFamily="34" charset="0"/>
                <a:ea typeface="Roboto Light" pitchFamily="34" charset="-122"/>
                <a:cs typeface="Roboto Light" pitchFamily="34" charset="-120"/>
              </a:rPr>
              <a:t>Siber zorbalık vakalarının pek çok olumsuz sonucu bulunmaktadır. Mağdurlar en başta psikolojik olarak ağır bir travma yaşamaktadır. Özellikle intihar girişimlerinde bulunma, depresyon, kaygı bozuklukları, düşük benlik saygısı ve sosyal izolasyon gibi ciddi sonuçlar görülebilmektedir.</a:t>
            </a:r>
            <a:endParaRPr lang="en-US" sz="1900" dirty="0"/>
          </a:p>
        </p:txBody>
      </p:sp>
      <p:sp>
        <p:nvSpPr>
          <p:cNvPr id="4" name="Text 2"/>
          <p:cNvSpPr/>
          <p:nvPr/>
        </p:nvSpPr>
        <p:spPr>
          <a:xfrm>
            <a:off x="968693" y="4132064"/>
            <a:ext cx="12692896" cy="1185148"/>
          </a:xfrm>
          <a:prstGeom prst="rect">
            <a:avLst/>
          </a:prstGeom>
          <a:noFill/>
          <a:ln/>
        </p:spPr>
        <p:txBody>
          <a:bodyPr wrap="square" lIns="0" tIns="0" rIns="0" bIns="0" rtlCol="0" anchor="t"/>
          <a:lstStyle/>
          <a:p>
            <a:pPr indent="0" marL="0">
              <a:lnSpc>
                <a:spcPts val="3100"/>
              </a:lnSpc>
              <a:buNone/>
            </a:pPr>
            <a:r>
              <a:rPr lang="en-US" sz="1900" dirty="0">
                <a:solidFill>
                  <a:srgbClr val="3B3535"/>
                </a:solidFill>
                <a:latin typeface="Roboto Light" pitchFamily="34" charset="0"/>
                <a:ea typeface="Roboto Light" pitchFamily="34" charset="-122"/>
                <a:cs typeface="Roboto Light" pitchFamily="34" charset="-120"/>
              </a:rPr>
              <a:t>Bunun yanı sıra siber zorbalığa maruz kalan kişilerin akademik başarıları da olumsuz etkilenmekte, okul devamsızlıkları ve düşük performans gözlemlenebilmektedir. Mağdurlar ayrıca iletişim, güven ve ilişki kurma konularında da sorunlar yaşayabilmektedir.</a:t>
            </a:r>
            <a:endParaRPr lang="en-US" sz="1900" dirty="0"/>
          </a:p>
        </p:txBody>
      </p:sp>
      <p:sp>
        <p:nvSpPr>
          <p:cNvPr id="5" name="Text 3"/>
          <p:cNvSpPr/>
          <p:nvPr/>
        </p:nvSpPr>
        <p:spPr>
          <a:xfrm>
            <a:off x="968693" y="5594866"/>
            <a:ext cx="12692896" cy="1185148"/>
          </a:xfrm>
          <a:prstGeom prst="rect">
            <a:avLst/>
          </a:prstGeom>
          <a:noFill/>
          <a:ln/>
        </p:spPr>
        <p:txBody>
          <a:bodyPr wrap="square" lIns="0" tIns="0" rIns="0" bIns="0" rtlCol="0" anchor="t"/>
          <a:lstStyle/>
          <a:p>
            <a:pPr indent="0" marL="0">
              <a:lnSpc>
                <a:spcPts val="3100"/>
              </a:lnSpc>
              <a:buNone/>
            </a:pPr>
            <a:r>
              <a:rPr lang="en-US" sz="1900" dirty="0">
                <a:solidFill>
                  <a:srgbClr val="3B3535"/>
                </a:solidFill>
                <a:latin typeface="Roboto Light" pitchFamily="34" charset="0"/>
                <a:ea typeface="Roboto Light" pitchFamily="34" charset="-122"/>
                <a:cs typeface="Roboto Light" pitchFamily="34" charset="-120"/>
              </a:rPr>
              <a:t>Siber zorbalık vakalarının bir diğer önemli sonucu da toplumsal maliyettir. Mağdurların psikolojik-duygusal sağlık hizmeti alması, iş gücü kaybı ve hukuki süreçler gibi etkenler nedeniyle siber zorbalığın topluma olan mali yükü oldukça ağırdır.</a:t>
            </a:r>
            <a:endParaRPr lang="en-US" sz="19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968693" y="1588294"/>
            <a:ext cx="9856589" cy="726043"/>
          </a:xfrm>
          <a:prstGeom prst="rect">
            <a:avLst/>
          </a:prstGeom>
          <a:noFill/>
          <a:ln/>
        </p:spPr>
        <p:txBody>
          <a:bodyPr wrap="none" lIns="0" tIns="0" rIns="0" bIns="0" rtlCol="0" anchor="t"/>
          <a:lstStyle/>
          <a:p>
            <a:pPr indent="0" marL="0">
              <a:lnSpc>
                <a:spcPts val="5700"/>
              </a:lnSpc>
              <a:buNone/>
            </a:pPr>
            <a:r>
              <a:rPr lang="en-US" sz="4550" dirty="0">
                <a:solidFill>
                  <a:srgbClr val="1F1E1E"/>
                </a:solidFill>
                <a:latin typeface="Red Hat Text" pitchFamily="34" charset="0"/>
                <a:ea typeface="Red Hat Text" pitchFamily="34" charset="-122"/>
                <a:cs typeface="Red Hat Text" pitchFamily="34" charset="-120"/>
              </a:rPr>
              <a:t>Hedef alınan kişilerin verdikleri tepkiler</a:t>
            </a:r>
            <a:endParaRPr lang="en-US" sz="4550" dirty="0"/>
          </a:p>
        </p:txBody>
      </p:sp>
      <p:sp>
        <p:nvSpPr>
          <p:cNvPr id="3" name="Text 1"/>
          <p:cNvSpPr/>
          <p:nvPr/>
        </p:nvSpPr>
        <p:spPr>
          <a:xfrm>
            <a:off x="968693" y="2808089"/>
            <a:ext cx="12692896" cy="1975247"/>
          </a:xfrm>
          <a:prstGeom prst="rect">
            <a:avLst/>
          </a:prstGeom>
          <a:noFill/>
          <a:ln/>
        </p:spPr>
        <p:txBody>
          <a:bodyPr wrap="square" lIns="0" tIns="0" rIns="0" bIns="0" rtlCol="0" anchor="t"/>
          <a:lstStyle/>
          <a:p>
            <a:pPr indent="0" marL="0">
              <a:lnSpc>
                <a:spcPts val="3100"/>
              </a:lnSpc>
              <a:buNone/>
            </a:pPr>
            <a:r>
              <a:rPr lang="en-US" sz="1900" dirty="0">
                <a:solidFill>
                  <a:srgbClr val="3B3535"/>
                </a:solidFill>
                <a:latin typeface="Roboto Light" pitchFamily="34" charset="0"/>
                <a:ea typeface="Roboto Light" pitchFamily="34" charset="-122"/>
                <a:cs typeface="Roboto Light" pitchFamily="34" charset="-120"/>
              </a:rPr>
              <a:t>Siber zorbalığa maruz kalan kişilerin tepkileri oldukça çeşitlidir. Pek çoğu, duygusal olarak derinden etkilenir ve kendilerini çaresiz, utanmış veya depresif hisseder. Bazıları, bu durumu gizlemeye veya olumsuz davranışlara yönelmeye çalışır. Örneğin, zorbalığa uğrayan gençlerin </a:t>
            </a:r>
            <a:pPr indent="0" marL="0">
              <a:lnSpc>
                <a:spcPts val="3100"/>
              </a:lnSpc>
              <a:buNone/>
            </a:pPr>
            <a:r>
              <a:rPr lang="en-US" sz="1900" b="1" dirty="0">
                <a:solidFill>
                  <a:srgbClr val="3B3535"/>
                </a:solidFill>
                <a:latin typeface="Roboto Light" pitchFamily="34" charset="0"/>
                <a:ea typeface="Roboto Light" pitchFamily="34" charset="-122"/>
                <a:cs typeface="Roboto Light" pitchFamily="34" charset="-120"/>
              </a:rPr>
              <a:t>%40'ı</a:t>
            </a:r>
            <a:pPr indent="0" marL="0">
              <a:lnSpc>
                <a:spcPts val="3100"/>
              </a:lnSpc>
              <a:buNone/>
            </a:pPr>
            <a:r>
              <a:rPr lang="en-US" sz="1900" dirty="0">
                <a:solidFill>
                  <a:srgbClr val="3B3535"/>
                </a:solidFill>
                <a:latin typeface="Roboto Light" pitchFamily="34" charset="0"/>
                <a:ea typeface="Roboto Light" pitchFamily="34" charset="-122"/>
                <a:cs typeface="Roboto Light" pitchFamily="34" charset="-120"/>
              </a:rPr>
              <a:t> kendilerini izole eder, </a:t>
            </a:r>
            <a:pPr indent="0" marL="0">
              <a:lnSpc>
                <a:spcPts val="3100"/>
              </a:lnSpc>
              <a:buNone/>
            </a:pPr>
            <a:r>
              <a:rPr lang="en-US" sz="1900" b="1" dirty="0">
                <a:solidFill>
                  <a:srgbClr val="3B3535"/>
                </a:solidFill>
                <a:latin typeface="Roboto Light" pitchFamily="34" charset="0"/>
                <a:ea typeface="Roboto Light" pitchFamily="34" charset="-122"/>
                <a:cs typeface="Roboto Light" pitchFamily="34" charset="-120"/>
              </a:rPr>
              <a:t>%37'si</a:t>
            </a:r>
            <a:pPr indent="0" marL="0">
              <a:lnSpc>
                <a:spcPts val="3100"/>
              </a:lnSpc>
              <a:buNone/>
            </a:pPr>
            <a:r>
              <a:rPr lang="en-US" sz="1900" dirty="0">
                <a:solidFill>
                  <a:srgbClr val="3B3535"/>
                </a:solidFill>
                <a:latin typeface="Roboto Light" pitchFamily="34" charset="0"/>
                <a:ea typeface="Roboto Light" pitchFamily="34" charset="-122"/>
                <a:cs typeface="Roboto Light" pitchFamily="34" charset="-120"/>
              </a:rPr>
              <a:t> okula gitmek istemez ve </a:t>
            </a:r>
            <a:pPr indent="0" marL="0">
              <a:lnSpc>
                <a:spcPts val="3100"/>
              </a:lnSpc>
              <a:buNone/>
            </a:pPr>
            <a:r>
              <a:rPr lang="en-US" sz="1900" b="1" dirty="0">
                <a:solidFill>
                  <a:srgbClr val="3B3535"/>
                </a:solidFill>
                <a:latin typeface="Roboto Light" pitchFamily="34" charset="0"/>
                <a:ea typeface="Roboto Light" pitchFamily="34" charset="-122"/>
                <a:cs typeface="Roboto Light" pitchFamily="34" charset="-120"/>
              </a:rPr>
              <a:t>%35'i</a:t>
            </a:r>
            <a:pPr indent="0" marL="0">
              <a:lnSpc>
                <a:spcPts val="3100"/>
              </a:lnSpc>
              <a:buNone/>
            </a:pPr>
            <a:r>
              <a:rPr lang="en-US" sz="1900" dirty="0">
                <a:solidFill>
                  <a:srgbClr val="3B3535"/>
                </a:solidFill>
                <a:latin typeface="Roboto Light" pitchFamily="34" charset="0"/>
                <a:ea typeface="Roboto Light" pitchFamily="34" charset="-122"/>
                <a:cs typeface="Roboto Light" pitchFamily="34" charset="-120"/>
              </a:rPr>
              <a:t> internet kullanımını azaltır. Çevrelerinden kopma ve yalnızlaşma, siber zorbalığın yıkıcı etkilerini daha da derinleştirir.</a:t>
            </a:r>
            <a:endParaRPr lang="en-US" sz="1900" dirty="0"/>
          </a:p>
        </p:txBody>
      </p:sp>
      <p:sp>
        <p:nvSpPr>
          <p:cNvPr id="4" name="Text 2"/>
          <p:cNvSpPr/>
          <p:nvPr/>
        </p:nvSpPr>
        <p:spPr>
          <a:xfrm>
            <a:off x="968693" y="5060990"/>
            <a:ext cx="12692896" cy="1580198"/>
          </a:xfrm>
          <a:prstGeom prst="rect">
            <a:avLst/>
          </a:prstGeom>
          <a:noFill/>
          <a:ln/>
        </p:spPr>
        <p:txBody>
          <a:bodyPr wrap="square" lIns="0" tIns="0" rIns="0" bIns="0" rtlCol="0" anchor="t"/>
          <a:lstStyle/>
          <a:p>
            <a:pPr indent="0" marL="0">
              <a:lnSpc>
                <a:spcPts val="3100"/>
              </a:lnSpc>
              <a:buNone/>
            </a:pPr>
            <a:r>
              <a:rPr lang="en-US" sz="1900" dirty="0">
                <a:solidFill>
                  <a:srgbClr val="3B3535"/>
                </a:solidFill>
                <a:latin typeface="Roboto Light" pitchFamily="34" charset="0"/>
                <a:ea typeface="Roboto Light" pitchFamily="34" charset="-122"/>
                <a:cs typeface="Roboto Light" pitchFamily="34" charset="-120"/>
              </a:rPr>
              <a:t>Bazı kişiler ise, aktif olarak durum ile mücadele etmeyi tercih eder. Bunlar, genellikle zorbalığı yapanlara karşı tepkisini göstermeye, yetkililerle iletişime geçmeye veya zorbalık içeriklerini kaldırtmaya çalışır. Ancak ne yazık ki, birçok siber zorbalık mağduru, konuyu yetkililerle paylaşmaktan çekinir veya bunu etkili bir çözüm yolu olarak görmez. Bu durum, siber zorbalık vakalarının çoğunlukla tespit edilemeden ve çözümsüz kalmasına neden olur.</a:t>
            </a:r>
            <a:endParaRPr lang="en-US" sz="19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64131" y="526613"/>
            <a:ext cx="7364611" cy="558046"/>
          </a:xfrm>
          <a:prstGeom prst="rect">
            <a:avLst/>
          </a:prstGeom>
          <a:noFill/>
          <a:ln/>
        </p:spPr>
        <p:txBody>
          <a:bodyPr wrap="none" lIns="0" tIns="0" rIns="0" bIns="0" rtlCol="0" anchor="t"/>
          <a:lstStyle/>
          <a:p>
            <a:pPr indent="0" marL="0">
              <a:lnSpc>
                <a:spcPts val="4350"/>
              </a:lnSpc>
              <a:buNone/>
            </a:pPr>
            <a:r>
              <a:rPr lang="en-US" sz="3500" dirty="0">
                <a:solidFill>
                  <a:srgbClr val="1F1E1E"/>
                </a:solidFill>
                <a:latin typeface="Red Hat Text" pitchFamily="34" charset="0"/>
                <a:ea typeface="Red Hat Text" pitchFamily="34" charset="-122"/>
                <a:cs typeface="Red Hat Text" pitchFamily="34" charset="-120"/>
              </a:rPr>
              <a:t>Siber Zorbalıkla Mücadele Yöntemleri</a:t>
            </a:r>
            <a:endParaRPr lang="en-US" sz="3500" dirty="0"/>
          </a:p>
        </p:txBody>
      </p:sp>
      <p:sp>
        <p:nvSpPr>
          <p:cNvPr id="4" name="Shape 1"/>
          <p:cNvSpPr/>
          <p:nvPr/>
        </p:nvSpPr>
        <p:spPr>
          <a:xfrm>
            <a:off x="664131" y="1582698"/>
            <a:ext cx="426958" cy="426958"/>
          </a:xfrm>
          <a:prstGeom prst="roundRect">
            <a:avLst>
              <a:gd name="adj" fmla="val 6667"/>
            </a:avLst>
          </a:prstGeom>
          <a:solidFill>
            <a:srgbClr val="F3E8E8"/>
          </a:solidFill>
          <a:ln/>
        </p:spPr>
      </p:sp>
      <p:sp>
        <p:nvSpPr>
          <p:cNvPr id="5" name="Text 2"/>
          <p:cNvSpPr/>
          <p:nvPr/>
        </p:nvSpPr>
        <p:spPr>
          <a:xfrm>
            <a:off x="836414" y="1662232"/>
            <a:ext cx="82272" cy="267891"/>
          </a:xfrm>
          <a:prstGeom prst="rect">
            <a:avLst/>
          </a:prstGeom>
          <a:noFill/>
          <a:ln/>
        </p:spPr>
        <p:txBody>
          <a:bodyPr wrap="none" lIns="0" tIns="0" rIns="0" bIns="0" rtlCol="0" anchor="t"/>
          <a:lstStyle/>
          <a:p>
            <a:pPr algn="ctr" indent="0" marL="0">
              <a:lnSpc>
                <a:spcPts val="2100"/>
              </a:lnSpc>
              <a:buNone/>
            </a:pPr>
            <a:r>
              <a:rPr lang="en-US" sz="2100" dirty="0">
                <a:solidFill>
                  <a:srgbClr val="3B3535"/>
                </a:solidFill>
                <a:latin typeface="Red Hat Text" pitchFamily="34" charset="0"/>
                <a:ea typeface="Red Hat Text" pitchFamily="34" charset="-122"/>
                <a:cs typeface="Red Hat Text" pitchFamily="34" charset="-120"/>
              </a:rPr>
              <a:t>1</a:t>
            </a:r>
            <a:endParaRPr lang="en-US" sz="2100" dirty="0"/>
          </a:p>
        </p:txBody>
      </p:sp>
      <p:sp>
        <p:nvSpPr>
          <p:cNvPr id="6" name="Text 3"/>
          <p:cNvSpPr/>
          <p:nvPr/>
        </p:nvSpPr>
        <p:spPr>
          <a:xfrm>
            <a:off x="1280755" y="1582698"/>
            <a:ext cx="2232541" cy="278963"/>
          </a:xfrm>
          <a:prstGeom prst="rect">
            <a:avLst/>
          </a:prstGeom>
          <a:noFill/>
          <a:ln/>
        </p:spPr>
        <p:txBody>
          <a:bodyPr wrap="none" lIns="0" tIns="0" rIns="0" bIns="0" rtlCol="0" anchor="t"/>
          <a:lstStyle/>
          <a:p>
            <a:pPr indent="0" marL="0">
              <a:lnSpc>
                <a:spcPts val="2150"/>
              </a:lnSpc>
              <a:buNone/>
            </a:pPr>
            <a:r>
              <a:rPr lang="en-US" sz="1750" dirty="0">
                <a:solidFill>
                  <a:srgbClr val="3B3535"/>
                </a:solidFill>
                <a:latin typeface="Red Hat Text" pitchFamily="34" charset="0"/>
                <a:ea typeface="Red Hat Text" pitchFamily="34" charset="-122"/>
                <a:cs typeface="Red Hat Text" pitchFamily="34" charset="-120"/>
              </a:rPr>
              <a:t>Farkındalık Oluşturma</a:t>
            </a:r>
            <a:endParaRPr lang="en-US" sz="1750" dirty="0"/>
          </a:p>
        </p:txBody>
      </p:sp>
      <p:sp>
        <p:nvSpPr>
          <p:cNvPr id="7" name="Text 4"/>
          <p:cNvSpPr/>
          <p:nvPr/>
        </p:nvSpPr>
        <p:spPr>
          <a:xfrm>
            <a:off x="1280755" y="1975485"/>
            <a:ext cx="7199114" cy="910828"/>
          </a:xfrm>
          <a:prstGeom prst="rect">
            <a:avLst/>
          </a:prstGeom>
          <a:noFill/>
          <a:ln/>
        </p:spPr>
        <p:txBody>
          <a:bodyPr wrap="square" lIns="0" tIns="0" rIns="0" bIns="0" rtlCol="0" anchor="t"/>
          <a:lstStyle/>
          <a:p>
            <a:pPr indent="0" marL="0">
              <a:lnSpc>
                <a:spcPts val="2350"/>
              </a:lnSpc>
              <a:buNone/>
            </a:pPr>
            <a:r>
              <a:rPr lang="en-US" sz="1450" dirty="0">
                <a:solidFill>
                  <a:srgbClr val="3B3535"/>
                </a:solidFill>
                <a:latin typeface="Roboto Light" pitchFamily="34" charset="0"/>
                <a:ea typeface="Roboto Light" pitchFamily="34" charset="-122"/>
                <a:cs typeface="Roboto Light" pitchFamily="34" charset="-120"/>
              </a:rPr>
              <a:t>Siber zorbalıkla mücadele için ilk adım, toplumda farkındalık oluşturmaktır. Eğitim kampanyaları, kamu spotları ve sosyal medya paylaşımları aracılığıyla siber zorbalığın zararları ve önlenmesi konusunda insanları bilgilendirmek önemlidir.</a:t>
            </a:r>
            <a:endParaRPr lang="en-US" sz="1450" dirty="0"/>
          </a:p>
        </p:txBody>
      </p:sp>
      <p:sp>
        <p:nvSpPr>
          <p:cNvPr id="8" name="Shape 5"/>
          <p:cNvSpPr/>
          <p:nvPr/>
        </p:nvSpPr>
        <p:spPr>
          <a:xfrm>
            <a:off x="664131" y="3289459"/>
            <a:ext cx="426958" cy="426958"/>
          </a:xfrm>
          <a:prstGeom prst="roundRect">
            <a:avLst>
              <a:gd name="adj" fmla="val 6667"/>
            </a:avLst>
          </a:prstGeom>
          <a:solidFill>
            <a:srgbClr val="F3E8E8"/>
          </a:solidFill>
          <a:ln/>
        </p:spPr>
      </p:sp>
      <p:sp>
        <p:nvSpPr>
          <p:cNvPr id="9" name="Text 6"/>
          <p:cNvSpPr/>
          <p:nvPr/>
        </p:nvSpPr>
        <p:spPr>
          <a:xfrm>
            <a:off x="804148" y="3368993"/>
            <a:ext cx="146804" cy="267891"/>
          </a:xfrm>
          <a:prstGeom prst="rect">
            <a:avLst/>
          </a:prstGeom>
          <a:noFill/>
          <a:ln/>
        </p:spPr>
        <p:txBody>
          <a:bodyPr wrap="none" lIns="0" tIns="0" rIns="0" bIns="0" rtlCol="0" anchor="t"/>
          <a:lstStyle/>
          <a:p>
            <a:pPr algn="ctr" indent="0" marL="0">
              <a:lnSpc>
                <a:spcPts val="2100"/>
              </a:lnSpc>
              <a:buNone/>
            </a:pPr>
            <a:r>
              <a:rPr lang="en-US" sz="2100" dirty="0">
                <a:solidFill>
                  <a:srgbClr val="3B3535"/>
                </a:solidFill>
                <a:latin typeface="Red Hat Text" pitchFamily="34" charset="0"/>
                <a:ea typeface="Red Hat Text" pitchFamily="34" charset="-122"/>
                <a:cs typeface="Red Hat Text" pitchFamily="34" charset="-120"/>
              </a:rPr>
              <a:t>2</a:t>
            </a:r>
            <a:endParaRPr lang="en-US" sz="2100" dirty="0"/>
          </a:p>
        </p:txBody>
      </p:sp>
      <p:sp>
        <p:nvSpPr>
          <p:cNvPr id="10" name="Text 7"/>
          <p:cNvSpPr/>
          <p:nvPr/>
        </p:nvSpPr>
        <p:spPr>
          <a:xfrm>
            <a:off x="1280755" y="3289459"/>
            <a:ext cx="2232541" cy="278963"/>
          </a:xfrm>
          <a:prstGeom prst="rect">
            <a:avLst/>
          </a:prstGeom>
          <a:noFill/>
          <a:ln/>
        </p:spPr>
        <p:txBody>
          <a:bodyPr wrap="none" lIns="0" tIns="0" rIns="0" bIns="0" rtlCol="0" anchor="t"/>
          <a:lstStyle/>
          <a:p>
            <a:pPr indent="0" marL="0">
              <a:lnSpc>
                <a:spcPts val="2150"/>
              </a:lnSpc>
              <a:buNone/>
            </a:pPr>
            <a:r>
              <a:rPr lang="en-US" sz="1750" dirty="0">
                <a:solidFill>
                  <a:srgbClr val="3B3535"/>
                </a:solidFill>
                <a:latin typeface="Red Hat Text" pitchFamily="34" charset="0"/>
                <a:ea typeface="Red Hat Text" pitchFamily="34" charset="-122"/>
                <a:cs typeface="Red Hat Text" pitchFamily="34" charset="-120"/>
              </a:rPr>
              <a:t>Hukuki Önlemler</a:t>
            </a:r>
            <a:endParaRPr lang="en-US" sz="1750" dirty="0"/>
          </a:p>
        </p:txBody>
      </p:sp>
      <p:sp>
        <p:nvSpPr>
          <p:cNvPr id="11" name="Text 8"/>
          <p:cNvSpPr/>
          <p:nvPr/>
        </p:nvSpPr>
        <p:spPr>
          <a:xfrm>
            <a:off x="1280755" y="3682246"/>
            <a:ext cx="7199114" cy="910828"/>
          </a:xfrm>
          <a:prstGeom prst="rect">
            <a:avLst/>
          </a:prstGeom>
          <a:noFill/>
          <a:ln/>
        </p:spPr>
        <p:txBody>
          <a:bodyPr wrap="square" lIns="0" tIns="0" rIns="0" bIns="0" rtlCol="0" anchor="t"/>
          <a:lstStyle/>
          <a:p>
            <a:pPr indent="0" marL="0">
              <a:lnSpc>
                <a:spcPts val="2350"/>
              </a:lnSpc>
              <a:buNone/>
            </a:pPr>
            <a:r>
              <a:rPr lang="en-US" sz="1450" dirty="0">
                <a:solidFill>
                  <a:srgbClr val="3B3535"/>
                </a:solidFill>
                <a:latin typeface="Roboto Light" pitchFamily="34" charset="0"/>
                <a:ea typeface="Roboto Light" pitchFamily="34" charset="-122"/>
                <a:cs typeface="Roboto Light" pitchFamily="34" charset="-120"/>
              </a:rPr>
              <a:t>Siber zorbalık, hukuki açıdan suç teşkil etmektedir. Yasaların güçlendirilmesi, yaptırımların artırılması ve suçlulara ağır cezalar verilmesi, siber zorbalığın caydırıcılığını sağlayacaktır.</a:t>
            </a:r>
            <a:endParaRPr lang="en-US" sz="1450" dirty="0"/>
          </a:p>
        </p:txBody>
      </p:sp>
      <p:sp>
        <p:nvSpPr>
          <p:cNvPr id="12" name="Shape 9"/>
          <p:cNvSpPr/>
          <p:nvPr/>
        </p:nvSpPr>
        <p:spPr>
          <a:xfrm>
            <a:off x="664131" y="4996220"/>
            <a:ext cx="426958" cy="426958"/>
          </a:xfrm>
          <a:prstGeom prst="roundRect">
            <a:avLst>
              <a:gd name="adj" fmla="val 6667"/>
            </a:avLst>
          </a:prstGeom>
          <a:solidFill>
            <a:srgbClr val="F3E8E8"/>
          </a:solidFill>
          <a:ln/>
        </p:spPr>
      </p:sp>
      <p:sp>
        <p:nvSpPr>
          <p:cNvPr id="13" name="Text 10"/>
          <p:cNvSpPr/>
          <p:nvPr/>
        </p:nvSpPr>
        <p:spPr>
          <a:xfrm>
            <a:off x="799148" y="5075753"/>
            <a:ext cx="156924" cy="267891"/>
          </a:xfrm>
          <a:prstGeom prst="rect">
            <a:avLst/>
          </a:prstGeom>
          <a:noFill/>
          <a:ln/>
        </p:spPr>
        <p:txBody>
          <a:bodyPr wrap="none" lIns="0" tIns="0" rIns="0" bIns="0" rtlCol="0" anchor="t"/>
          <a:lstStyle/>
          <a:p>
            <a:pPr algn="ctr" indent="0" marL="0">
              <a:lnSpc>
                <a:spcPts val="2100"/>
              </a:lnSpc>
              <a:buNone/>
            </a:pPr>
            <a:r>
              <a:rPr lang="en-US" sz="2100" dirty="0">
                <a:solidFill>
                  <a:srgbClr val="3B3535"/>
                </a:solidFill>
                <a:latin typeface="Red Hat Text" pitchFamily="34" charset="0"/>
                <a:ea typeface="Red Hat Text" pitchFamily="34" charset="-122"/>
                <a:cs typeface="Red Hat Text" pitchFamily="34" charset="-120"/>
              </a:rPr>
              <a:t>3</a:t>
            </a:r>
            <a:endParaRPr lang="en-US" sz="2100" dirty="0"/>
          </a:p>
        </p:txBody>
      </p:sp>
      <p:sp>
        <p:nvSpPr>
          <p:cNvPr id="14" name="Text 11"/>
          <p:cNvSpPr/>
          <p:nvPr/>
        </p:nvSpPr>
        <p:spPr>
          <a:xfrm>
            <a:off x="1280755" y="4996220"/>
            <a:ext cx="2232541" cy="278963"/>
          </a:xfrm>
          <a:prstGeom prst="rect">
            <a:avLst/>
          </a:prstGeom>
          <a:noFill/>
          <a:ln/>
        </p:spPr>
        <p:txBody>
          <a:bodyPr wrap="none" lIns="0" tIns="0" rIns="0" bIns="0" rtlCol="0" anchor="t"/>
          <a:lstStyle/>
          <a:p>
            <a:pPr indent="0" marL="0">
              <a:lnSpc>
                <a:spcPts val="2150"/>
              </a:lnSpc>
              <a:buNone/>
            </a:pPr>
            <a:r>
              <a:rPr lang="en-US" sz="1750" dirty="0">
                <a:solidFill>
                  <a:srgbClr val="3B3535"/>
                </a:solidFill>
                <a:latin typeface="Red Hat Text" pitchFamily="34" charset="0"/>
                <a:ea typeface="Red Hat Text" pitchFamily="34" charset="-122"/>
                <a:cs typeface="Red Hat Text" pitchFamily="34" charset="-120"/>
              </a:rPr>
              <a:t>Teknik Çözümler</a:t>
            </a:r>
            <a:endParaRPr lang="en-US" sz="1750" dirty="0"/>
          </a:p>
        </p:txBody>
      </p:sp>
      <p:sp>
        <p:nvSpPr>
          <p:cNvPr id="15" name="Text 12"/>
          <p:cNvSpPr/>
          <p:nvPr/>
        </p:nvSpPr>
        <p:spPr>
          <a:xfrm>
            <a:off x="1280755" y="5389007"/>
            <a:ext cx="7199114" cy="607219"/>
          </a:xfrm>
          <a:prstGeom prst="rect">
            <a:avLst/>
          </a:prstGeom>
          <a:noFill/>
          <a:ln/>
        </p:spPr>
        <p:txBody>
          <a:bodyPr wrap="square" lIns="0" tIns="0" rIns="0" bIns="0" rtlCol="0" anchor="t"/>
          <a:lstStyle/>
          <a:p>
            <a:pPr indent="0" marL="0">
              <a:lnSpc>
                <a:spcPts val="2350"/>
              </a:lnSpc>
              <a:buNone/>
            </a:pPr>
            <a:r>
              <a:rPr lang="en-US" sz="1450" dirty="0">
                <a:solidFill>
                  <a:srgbClr val="3B3535"/>
                </a:solidFill>
                <a:latin typeface="Roboto Light" pitchFamily="34" charset="0"/>
                <a:ea typeface="Roboto Light" pitchFamily="34" charset="-122"/>
                <a:cs typeface="Roboto Light" pitchFamily="34" charset="-120"/>
              </a:rPr>
              <a:t>Güvenli internet kullanımı, şifrelemeler, kişisel bilgileri koruma ve sanal kimlik yönetimi gibi teknik önlemler, kullanıcıları siber saldırılardan ve tacizlerden koruyacaktır.</a:t>
            </a:r>
            <a:endParaRPr lang="en-US" sz="1450" dirty="0"/>
          </a:p>
        </p:txBody>
      </p:sp>
      <p:sp>
        <p:nvSpPr>
          <p:cNvPr id="16" name="Shape 13"/>
          <p:cNvSpPr/>
          <p:nvPr/>
        </p:nvSpPr>
        <p:spPr>
          <a:xfrm>
            <a:off x="664131" y="6399371"/>
            <a:ext cx="426958" cy="426958"/>
          </a:xfrm>
          <a:prstGeom prst="roundRect">
            <a:avLst>
              <a:gd name="adj" fmla="val 6667"/>
            </a:avLst>
          </a:prstGeom>
          <a:solidFill>
            <a:srgbClr val="F3E8E8"/>
          </a:solidFill>
          <a:ln/>
        </p:spPr>
      </p:sp>
      <p:sp>
        <p:nvSpPr>
          <p:cNvPr id="17" name="Text 14"/>
          <p:cNvSpPr/>
          <p:nvPr/>
        </p:nvSpPr>
        <p:spPr>
          <a:xfrm>
            <a:off x="794861" y="6478905"/>
            <a:ext cx="165497" cy="267891"/>
          </a:xfrm>
          <a:prstGeom prst="rect">
            <a:avLst/>
          </a:prstGeom>
          <a:noFill/>
          <a:ln/>
        </p:spPr>
        <p:txBody>
          <a:bodyPr wrap="none" lIns="0" tIns="0" rIns="0" bIns="0" rtlCol="0" anchor="t"/>
          <a:lstStyle/>
          <a:p>
            <a:pPr algn="ctr" indent="0" marL="0">
              <a:lnSpc>
                <a:spcPts val="2100"/>
              </a:lnSpc>
              <a:buNone/>
            </a:pPr>
            <a:r>
              <a:rPr lang="en-US" sz="2100" dirty="0">
                <a:solidFill>
                  <a:srgbClr val="3B3535"/>
                </a:solidFill>
                <a:latin typeface="Red Hat Text" pitchFamily="34" charset="0"/>
                <a:ea typeface="Red Hat Text" pitchFamily="34" charset="-122"/>
                <a:cs typeface="Red Hat Text" pitchFamily="34" charset="-120"/>
              </a:rPr>
              <a:t>4</a:t>
            </a:r>
            <a:endParaRPr lang="en-US" sz="2100" dirty="0"/>
          </a:p>
        </p:txBody>
      </p:sp>
      <p:sp>
        <p:nvSpPr>
          <p:cNvPr id="18" name="Text 15"/>
          <p:cNvSpPr/>
          <p:nvPr/>
        </p:nvSpPr>
        <p:spPr>
          <a:xfrm>
            <a:off x="1280755" y="6399371"/>
            <a:ext cx="2232541" cy="278963"/>
          </a:xfrm>
          <a:prstGeom prst="rect">
            <a:avLst/>
          </a:prstGeom>
          <a:noFill/>
          <a:ln/>
        </p:spPr>
        <p:txBody>
          <a:bodyPr wrap="none" lIns="0" tIns="0" rIns="0" bIns="0" rtlCol="0" anchor="t"/>
          <a:lstStyle/>
          <a:p>
            <a:pPr indent="0" marL="0">
              <a:lnSpc>
                <a:spcPts val="2150"/>
              </a:lnSpc>
              <a:buNone/>
            </a:pPr>
            <a:r>
              <a:rPr lang="en-US" sz="1750" dirty="0">
                <a:solidFill>
                  <a:srgbClr val="3B3535"/>
                </a:solidFill>
                <a:latin typeface="Red Hat Text" pitchFamily="34" charset="0"/>
                <a:ea typeface="Red Hat Text" pitchFamily="34" charset="-122"/>
                <a:cs typeface="Red Hat Text" pitchFamily="34" charset="-120"/>
              </a:rPr>
              <a:t>Psikolojik Destek</a:t>
            </a:r>
            <a:endParaRPr lang="en-US" sz="1750" dirty="0"/>
          </a:p>
        </p:txBody>
      </p:sp>
      <p:sp>
        <p:nvSpPr>
          <p:cNvPr id="19" name="Text 16"/>
          <p:cNvSpPr/>
          <p:nvPr/>
        </p:nvSpPr>
        <p:spPr>
          <a:xfrm>
            <a:off x="1280755" y="6792158"/>
            <a:ext cx="7199114" cy="910828"/>
          </a:xfrm>
          <a:prstGeom prst="rect">
            <a:avLst/>
          </a:prstGeom>
          <a:noFill/>
          <a:ln/>
        </p:spPr>
        <p:txBody>
          <a:bodyPr wrap="square" lIns="0" tIns="0" rIns="0" bIns="0" rtlCol="0" anchor="t"/>
          <a:lstStyle/>
          <a:p>
            <a:pPr indent="0" marL="0">
              <a:lnSpc>
                <a:spcPts val="2350"/>
              </a:lnSpc>
              <a:buNone/>
            </a:pPr>
            <a:r>
              <a:rPr lang="en-US" sz="1450" dirty="0">
                <a:solidFill>
                  <a:srgbClr val="3B3535"/>
                </a:solidFill>
                <a:latin typeface="Roboto Light" pitchFamily="34" charset="0"/>
                <a:ea typeface="Roboto Light" pitchFamily="34" charset="-122"/>
                <a:cs typeface="Roboto Light" pitchFamily="34" charset="-120"/>
              </a:rPr>
              <a:t>Siber zorbalığa maruz kalan kişilerin psikolojik olarak desteklenmesi şarttır. Uzman danışmanlık hizmetleri, terapiler ve dayanışma ağları, mağdurların iyileşmesine ve yeniden güçlenmesine yardımcı olacaktır.</a:t>
            </a:r>
            <a:endParaRPr lang="en-US" sz="14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968693" y="613529"/>
            <a:ext cx="12692896" cy="1310878"/>
          </a:xfrm>
          <a:prstGeom prst="rect">
            <a:avLst/>
          </a:prstGeom>
          <a:noFill/>
          <a:ln/>
        </p:spPr>
        <p:txBody>
          <a:bodyPr wrap="square" lIns="0" tIns="0" rIns="0" bIns="0" rtlCol="0" anchor="t"/>
          <a:lstStyle/>
          <a:p>
            <a:pPr indent="0" marL="0">
              <a:lnSpc>
                <a:spcPts val="5150"/>
              </a:lnSpc>
              <a:buNone/>
            </a:pPr>
            <a:r>
              <a:rPr lang="en-US" sz="4100" dirty="0">
                <a:solidFill>
                  <a:srgbClr val="1F1E1E"/>
                </a:solidFill>
                <a:latin typeface="Red Hat Text" pitchFamily="34" charset="0"/>
                <a:ea typeface="Red Hat Text" pitchFamily="34" charset="-122"/>
                <a:cs typeface="Red Hat Text" pitchFamily="34" charset="-120"/>
              </a:rPr>
              <a:t>Ailelerin Siber Zorbalığı Önlemek İçin Alması Gereken Tedbirler</a:t>
            </a:r>
            <a:endParaRPr lang="en-US" sz="4100" dirty="0"/>
          </a:p>
        </p:txBody>
      </p:sp>
      <p:sp>
        <p:nvSpPr>
          <p:cNvPr id="3" name="Shape 1"/>
          <p:cNvSpPr/>
          <p:nvPr/>
        </p:nvSpPr>
        <p:spPr>
          <a:xfrm>
            <a:off x="968693" y="2370058"/>
            <a:ext cx="6235065" cy="2689860"/>
          </a:xfrm>
          <a:prstGeom prst="roundRect">
            <a:avLst>
              <a:gd name="adj" fmla="val 1243"/>
            </a:avLst>
          </a:prstGeom>
          <a:solidFill>
            <a:srgbClr val="F3E8E8"/>
          </a:solidFill>
          <a:ln/>
        </p:spPr>
      </p:sp>
      <p:sp>
        <p:nvSpPr>
          <p:cNvPr id="4" name="Text 2"/>
          <p:cNvSpPr/>
          <p:nvPr/>
        </p:nvSpPr>
        <p:spPr>
          <a:xfrm>
            <a:off x="1191458" y="2592824"/>
            <a:ext cx="2621994" cy="327660"/>
          </a:xfrm>
          <a:prstGeom prst="rect">
            <a:avLst/>
          </a:prstGeom>
          <a:noFill/>
          <a:ln/>
        </p:spPr>
        <p:txBody>
          <a:bodyPr wrap="none" lIns="0" tIns="0" rIns="0" bIns="0" rtlCol="0" anchor="t"/>
          <a:lstStyle/>
          <a:p>
            <a:pPr indent="0" marL="0">
              <a:lnSpc>
                <a:spcPts val="2550"/>
              </a:lnSpc>
              <a:buNone/>
            </a:pPr>
            <a:r>
              <a:rPr lang="en-US" sz="2050" dirty="0">
                <a:solidFill>
                  <a:srgbClr val="3B3535"/>
                </a:solidFill>
                <a:latin typeface="Red Hat Text" pitchFamily="34" charset="0"/>
                <a:ea typeface="Red Hat Text" pitchFamily="34" charset="-122"/>
                <a:cs typeface="Red Hat Text" pitchFamily="34" charset="-120"/>
              </a:rPr>
              <a:t>Çocuklarla İletişim</a:t>
            </a:r>
            <a:endParaRPr lang="en-US" sz="2050" dirty="0"/>
          </a:p>
        </p:txBody>
      </p:sp>
      <p:sp>
        <p:nvSpPr>
          <p:cNvPr id="5" name="Text 3"/>
          <p:cNvSpPr/>
          <p:nvPr/>
        </p:nvSpPr>
        <p:spPr>
          <a:xfrm>
            <a:off x="1191458" y="3054191"/>
            <a:ext cx="5789533" cy="1426369"/>
          </a:xfrm>
          <a:prstGeom prst="rect">
            <a:avLst/>
          </a:prstGeom>
          <a:noFill/>
          <a:ln/>
        </p:spPr>
        <p:txBody>
          <a:bodyPr wrap="square" lIns="0" tIns="0" rIns="0" bIns="0" rtlCol="0" anchor="t"/>
          <a:lstStyle/>
          <a:p>
            <a:pPr indent="0" marL="0">
              <a:lnSpc>
                <a:spcPts val="2800"/>
              </a:lnSpc>
              <a:buNone/>
            </a:pPr>
            <a:r>
              <a:rPr lang="en-US" sz="1750" dirty="0">
                <a:solidFill>
                  <a:srgbClr val="3B3535"/>
                </a:solidFill>
                <a:latin typeface="Roboto Light" pitchFamily="34" charset="0"/>
                <a:ea typeface="Roboto Light" pitchFamily="34" charset="-122"/>
                <a:cs typeface="Roboto Light" pitchFamily="34" charset="-120"/>
              </a:rPr>
              <a:t>Aileler, çocuklarıyla açık ve dürüst bir iletişim kurmalı, onların çevrimiçi davranışlarını ve aktivitelerini düzenli olarak izlemelidir. Çocuklarına güven verilmeli, onların yaşadıkları sorunları paylaşmaları için teşvik edilmelidir.</a:t>
            </a:r>
            <a:endParaRPr lang="en-US" sz="1750" dirty="0"/>
          </a:p>
        </p:txBody>
      </p:sp>
      <p:sp>
        <p:nvSpPr>
          <p:cNvPr id="6" name="Shape 4"/>
          <p:cNvSpPr/>
          <p:nvPr/>
        </p:nvSpPr>
        <p:spPr>
          <a:xfrm>
            <a:off x="7426523" y="2370058"/>
            <a:ext cx="6235065" cy="2689860"/>
          </a:xfrm>
          <a:prstGeom prst="roundRect">
            <a:avLst>
              <a:gd name="adj" fmla="val 1243"/>
            </a:avLst>
          </a:prstGeom>
          <a:solidFill>
            <a:srgbClr val="F3E8E8"/>
          </a:solidFill>
          <a:ln/>
        </p:spPr>
      </p:sp>
      <p:sp>
        <p:nvSpPr>
          <p:cNvPr id="7" name="Text 5"/>
          <p:cNvSpPr/>
          <p:nvPr/>
        </p:nvSpPr>
        <p:spPr>
          <a:xfrm>
            <a:off x="7649289" y="2592824"/>
            <a:ext cx="2771775" cy="327660"/>
          </a:xfrm>
          <a:prstGeom prst="rect">
            <a:avLst/>
          </a:prstGeom>
          <a:noFill/>
          <a:ln/>
        </p:spPr>
        <p:txBody>
          <a:bodyPr wrap="none" lIns="0" tIns="0" rIns="0" bIns="0" rtlCol="0" anchor="t"/>
          <a:lstStyle/>
          <a:p>
            <a:pPr indent="0" marL="0">
              <a:lnSpc>
                <a:spcPts val="2550"/>
              </a:lnSpc>
              <a:buNone/>
            </a:pPr>
            <a:r>
              <a:rPr lang="en-US" sz="2050" dirty="0">
                <a:solidFill>
                  <a:srgbClr val="3B3535"/>
                </a:solidFill>
                <a:latin typeface="Red Hat Text" pitchFamily="34" charset="0"/>
                <a:ea typeface="Red Hat Text" pitchFamily="34" charset="-122"/>
                <a:cs typeface="Red Hat Text" pitchFamily="34" charset="-120"/>
              </a:rPr>
              <a:t>Çocuk Güvenliği Eğitimi</a:t>
            </a:r>
            <a:endParaRPr lang="en-US" sz="2050" dirty="0"/>
          </a:p>
        </p:txBody>
      </p:sp>
      <p:sp>
        <p:nvSpPr>
          <p:cNvPr id="8" name="Text 6"/>
          <p:cNvSpPr/>
          <p:nvPr/>
        </p:nvSpPr>
        <p:spPr>
          <a:xfrm>
            <a:off x="7649289" y="3054191"/>
            <a:ext cx="5789533" cy="1782961"/>
          </a:xfrm>
          <a:prstGeom prst="rect">
            <a:avLst/>
          </a:prstGeom>
          <a:noFill/>
          <a:ln/>
        </p:spPr>
        <p:txBody>
          <a:bodyPr wrap="square" lIns="0" tIns="0" rIns="0" bIns="0" rtlCol="0" anchor="t"/>
          <a:lstStyle/>
          <a:p>
            <a:pPr indent="0" marL="0">
              <a:lnSpc>
                <a:spcPts val="2800"/>
              </a:lnSpc>
              <a:buNone/>
            </a:pPr>
            <a:r>
              <a:rPr lang="en-US" sz="1750" dirty="0">
                <a:solidFill>
                  <a:srgbClr val="3B3535"/>
                </a:solidFill>
                <a:latin typeface="Roboto Light" pitchFamily="34" charset="0"/>
                <a:ea typeface="Roboto Light" pitchFamily="34" charset="-122"/>
                <a:cs typeface="Roboto Light" pitchFamily="34" charset="-120"/>
              </a:rPr>
              <a:t>Aileler, çocuklarına çevrimiçi güvenlik, kişisel bilgilerin korunması ve siber zorbalıkla başa çıkma yöntemleri konusunda eğitim vermelidir. Bu sayede çocuklar, kendilerini ve başkalarını koruma konusunda bilinçlenecektir.</a:t>
            </a:r>
            <a:endParaRPr lang="en-US" sz="1750" dirty="0"/>
          </a:p>
        </p:txBody>
      </p:sp>
      <p:sp>
        <p:nvSpPr>
          <p:cNvPr id="9" name="Shape 7"/>
          <p:cNvSpPr/>
          <p:nvPr/>
        </p:nvSpPr>
        <p:spPr>
          <a:xfrm>
            <a:off x="968693" y="5282684"/>
            <a:ext cx="6235065" cy="2333268"/>
          </a:xfrm>
          <a:prstGeom prst="roundRect">
            <a:avLst>
              <a:gd name="adj" fmla="val 1433"/>
            </a:avLst>
          </a:prstGeom>
          <a:solidFill>
            <a:srgbClr val="F3E8E8"/>
          </a:solidFill>
          <a:ln/>
        </p:spPr>
      </p:sp>
      <p:sp>
        <p:nvSpPr>
          <p:cNvPr id="10" name="Text 8"/>
          <p:cNvSpPr/>
          <p:nvPr/>
        </p:nvSpPr>
        <p:spPr>
          <a:xfrm>
            <a:off x="1191458" y="5505450"/>
            <a:ext cx="2621994" cy="327660"/>
          </a:xfrm>
          <a:prstGeom prst="rect">
            <a:avLst/>
          </a:prstGeom>
          <a:noFill/>
          <a:ln/>
        </p:spPr>
        <p:txBody>
          <a:bodyPr wrap="none" lIns="0" tIns="0" rIns="0" bIns="0" rtlCol="0" anchor="t"/>
          <a:lstStyle/>
          <a:p>
            <a:pPr indent="0" marL="0">
              <a:lnSpc>
                <a:spcPts val="2550"/>
              </a:lnSpc>
              <a:buNone/>
            </a:pPr>
            <a:r>
              <a:rPr lang="en-US" sz="2050" dirty="0">
                <a:solidFill>
                  <a:srgbClr val="3B3535"/>
                </a:solidFill>
                <a:latin typeface="Red Hat Text" pitchFamily="34" charset="0"/>
                <a:ea typeface="Red Hat Text" pitchFamily="34" charset="-122"/>
                <a:cs typeface="Red Hat Text" pitchFamily="34" charset="-120"/>
              </a:rPr>
              <a:t>Yazılım Kontrolleri</a:t>
            </a:r>
            <a:endParaRPr lang="en-US" sz="2050" dirty="0"/>
          </a:p>
        </p:txBody>
      </p:sp>
      <p:sp>
        <p:nvSpPr>
          <p:cNvPr id="11" name="Text 9"/>
          <p:cNvSpPr/>
          <p:nvPr/>
        </p:nvSpPr>
        <p:spPr>
          <a:xfrm>
            <a:off x="1191458" y="5966817"/>
            <a:ext cx="5789533" cy="1426369"/>
          </a:xfrm>
          <a:prstGeom prst="rect">
            <a:avLst/>
          </a:prstGeom>
          <a:noFill/>
          <a:ln/>
        </p:spPr>
        <p:txBody>
          <a:bodyPr wrap="square" lIns="0" tIns="0" rIns="0" bIns="0" rtlCol="0" anchor="t"/>
          <a:lstStyle/>
          <a:p>
            <a:pPr indent="0" marL="0">
              <a:lnSpc>
                <a:spcPts val="2800"/>
              </a:lnSpc>
              <a:buNone/>
            </a:pPr>
            <a:r>
              <a:rPr lang="en-US" sz="1750" dirty="0">
                <a:solidFill>
                  <a:srgbClr val="3B3535"/>
                </a:solidFill>
                <a:latin typeface="Roboto Light" pitchFamily="34" charset="0"/>
                <a:ea typeface="Roboto Light" pitchFamily="34" charset="-122"/>
                <a:cs typeface="Roboto Light" pitchFamily="34" charset="-120"/>
              </a:rPr>
              <a:t>Aileler, ev bilgisayarlarına ve çocukların kullandığı cihazlara güvenlik duvarları, anti-virüs yazılımları ve içerik kontrol filtreleri kurmalıdır. Bu önlemler, çocukların güvenli bir şekilde internette gezinmelerini sağlayacaktır.</a:t>
            </a:r>
            <a:endParaRPr lang="en-US" sz="1750" dirty="0"/>
          </a:p>
        </p:txBody>
      </p:sp>
      <p:sp>
        <p:nvSpPr>
          <p:cNvPr id="12" name="Shape 10"/>
          <p:cNvSpPr/>
          <p:nvPr/>
        </p:nvSpPr>
        <p:spPr>
          <a:xfrm>
            <a:off x="7426523" y="5282684"/>
            <a:ext cx="6235065" cy="2333268"/>
          </a:xfrm>
          <a:prstGeom prst="roundRect">
            <a:avLst>
              <a:gd name="adj" fmla="val 1433"/>
            </a:avLst>
          </a:prstGeom>
          <a:solidFill>
            <a:srgbClr val="F3E8E8"/>
          </a:solidFill>
          <a:ln/>
        </p:spPr>
      </p:sp>
      <p:sp>
        <p:nvSpPr>
          <p:cNvPr id="13" name="Text 11"/>
          <p:cNvSpPr/>
          <p:nvPr/>
        </p:nvSpPr>
        <p:spPr>
          <a:xfrm>
            <a:off x="7649289" y="5505450"/>
            <a:ext cx="2808446" cy="327660"/>
          </a:xfrm>
          <a:prstGeom prst="rect">
            <a:avLst/>
          </a:prstGeom>
          <a:noFill/>
          <a:ln/>
        </p:spPr>
        <p:txBody>
          <a:bodyPr wrap="none" lIns="0" tIns="0" rIns="0" bIns="0" rtlCol="0" anchor="t"/>
          <a:lstStyle/>
          <a:p>
            <a:pPr indent="0" marL="0">
              <a:lnSpc>
                <a:spcPts val="2550"/>
              </a:lnSpc>
              <a:buNone/>
            </a:pPr>
            <a:r>
              <a:rPr lang="en-US" sz="2050" dirty="0">
                <a:solidFill>
                  <a:srgbClr val="3B3535"/>
                </a:solidFill>
                <a:latin typeface="Red Hat Text" pitchFamily="34" charset="0"/>
                <a:ea typeface="Red Hat Text" pitchFamily="34" charset="-122"/>
                <a:cs typeface="Red Hat Text" pitchFamily="34" charset="-120"/>
              </a:rPr>
              <a:t>Aile Politikası Oluşturma</a:t>
            </a:r>
            <a:endParaRPr lang="en-US" sz="2050" dirty="0"/>
          </a:p>
        </p:txBody>
      </p:sp>
      <p:sp>
        <p:nvSpPr>
          <p:cNvPr id="14" name="Text 12"/>
          <p:cNvSpPr/>
          <p:nvPr/>
        </p:nvSpPr>
        <p:spPr>
          <a:xfrm>
            <a:off x="7649289" y="5966817"/>
            <a:ext cx="5789533" cy="1426369"/>
          </a:xfrm>
          <a:prstGeom prst="rect">
            <a:avLst/>
          </a:prstGeom>
          <a:noFill/>
          <a:ln/>
        </p:spPr>
        <p:txBody>
          <a:bodyPr wrap="square" lIns="0" tIns="0" rIns="0" bIns="0" rtlCol="0" anchor="t"/>
          <a:lstStyle/>
          <a:p>
            <a:pPr indent="0" marL="0">
              <a:lnSpc>
                <a:spcPts val="2800"/>
              </a:lnSpc>
              <a:buNone/>
            </a:pPr>
            <a:r>
              <a:rPr lang="en-US" sz="1750" dirty="0">
                <a:solidFill>
                  <a:srgbClr val="3B3535"/>
                </a:solidFill>
                <a:latin typeface="Roboto Light" pitchFamily="34" charset="0"/>
                <a:ea typeface="Roboto Light" pitchFamily="34" charset="-122"/>
                <a:cs typeface="Roboto Light" pitchFamily="34" charset="-120"/>
              </a:rPr>
              <a:t>Aileler, evde siber zorbalığa karşı net bir politika oluşturmalı ve bunu tüm aile bireyleriyle paylaşmalıdır. Bu politika, cihaz kullanım kuralları, kişisel bilgilerin paylaşımı ve siber zorbalık durumunda alınacak adımları içermelidir.</a:t>
            </a:r>
            <a:endParaRPr lang="en-US" sz="1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968693" y="1218128"/>
            <a:ext cx="9573220" cy="726043"/>
          </a:xfrm>
          <a:prstGeom prst="rect">
            <a:avLst/>
          </a:prstGeom>
          <a:noFill/>
          <a:ln/>
        </p:spPr>
        <p:txBody>
          <a:bodyPr wrap="none" lIns="0" tIns="0" rIns="0" bIns="0" rtlCol="0" anchor="t"/>
          <a:lstStyle/>
          <a:p>
            <a:pPr indent="0" marL="0">
              <a:lnSpc>
                <a:spcPts val="5700"/>
              </a:lnSpc>
              <a:buNone/>
            </a:pPr>
            <a:r>
              <a:rPr lang="en-US" sz="4550" dirty="0">
                <a:solidFill>
                  <a:srgbClr val="1F1E1E"/>
                </a:solidFill>
                <a:latin typeface="Red Hat Text" pitchFamily="34" charset="0"/>
                <a:ea typeface="Red Hat Text" pitchFamily="34" charset="-122"/>
                <a:cs typeface="Red Hat Text" pitchFamily="34" charset="-120"/>
              </a:rPr>
              <a:t>Okullarda Siber Zorbalığın Önlenmesi</a:t>
            </a:r>
            <a:endParaRPr lang="en-US" sz="4550" dirty="0"/>
          </a:p>
        </p:txBody>
      </p:sp>
      <p:sp>
        <p:nvSpPr>
          <p:cNvPr id="3" name="Text 1"/>
          <p:cNvSpPr/>
          <p:nvPr/>
        </p:nvSpPr>
        <p:spPr>
          <a:xfrm>
            <a:off x="968693" y="2437924"/>
            <a:ext cx="12692896" cy="1185148"/>
          </a:xfrm>
          <a:prstGeom prst="rect">
            <a:avLst/>
          </a:prstGeom>
          <a:noFill/>
          <a:ln/>
        </p:spPr>
        <p:txBody>
          <a:bodyPr wrap="square" lIns="0" tIns="0" rIns="0" bIns="0" rtlCol="0" anchor="t"/>
          <a:lstStyle/>
          <a:p>
            <a:pPr indent="0" marL="0">
              <a:lnSpc>
                <a:spcPts val="3100"/>
              </a:lnSpc>
              <a:buNone/>
            </a:pPr>
            <a:r>
              <a:rPr lang="en-US" sz="1900" dirty="0">
                <a:solidFill>
                  <a:srgbClr val="3B3535"/>
                </a:solidFill>
                <a:latin typeface="Roboto Light" pitchFamily="34" charset="0"/>
                <a:ea typeface="Roboto Light" pitchFamily="34" charset="-122"/>
                <a:cs typeface="Roboto Light" pitchFamily="34" charset="-120"/>
              </a:rPr>
              <a:t>Okullarda siber zorbalığın önlenmesi için çeşitli çalışmalar yürütülmektedir. Öğrencilerin, öğretmenlerin ve okul yönetiminin bilinçlendirilmesi, kritik bir adımdır. Okullarda düzenlenen bilgilendirme toplantıları, seminerler ve eğitimler aracılığıyla siber zorbalığın tanımı, türleri, etkileri ve alınması gereken önlemler anlatılmaktadır.</a:t>
            </a:r>
            <a:endParaRPr lang="en-US" sz="1900" dirty="0"/>
          </a:p>
        </p:txBody>
      </p:sp>
      <p:sp>
        <p:nvSpPr>
          <p:cNvPr id="4" name="Text 2"/>
          <p:cNvSpPr/>
          <p:nvPr/>
        </p:nvSpPr>
        <p:spPr>
          <a:xfrm>
            <a:off x="1363623" y="3900726"/>
            <a:ext cx="12297966" cy="790099"/>
          </a:xfrm>
          <a:prstGeom prst="rect">
            <a:avLst/>
          </a:prstGeom>
          <a:noFill/>
          <a:ln/>
        </p:spPr>
        <p:txBody>
          <a:bodyPr wrap="square" lIns="0" tIns="0" rIns="0" bIns="0" rtlCol="0" anchor="t"/>
          <a:lstStyle/>
          <a:p>
            <a:pPr algn="l" marL="342900" indent="-342900">
              <a:lnSpc>
                <a:spcPts val="3100"/>
              </a:lnSpc>
              <a:buSzPct val="100000"/>
              <a:buFont typeface="+mj-lt"/>
              <a:buAutoNum type="arabicPeriod" startAt="1"/>
            </a:pPr>
            <a:r>
              <a:rPr lang="en-US" sz="1900" dirty="0">
                <a:solidFill>
                  <a:srgbClr val="3B3535"/>
                </a:solidFill>
                <a:latin typeface="Roboto Light" pitchFamily="34" charset="0"/>
                <a:ea typeface="Roboto Light" pitchFamily="34" charset="-122"/>
                <a:cs typeface="Roboto Light" pitchFamily="34" charset="-120"/>
              </a:rPr>
              <a:t>Okul rehberlik servisleri, öğrencilere ve ailelere siber zorbalıkla başa çıkma yöntemleri konusunda destek vermektedir.</a:t>
            </a:r>
            <a:endParaRPr lang="en-US" sz="1900" dirty="0"/>
          </a:p>
        </p:txBody>
      </p:sp>
      <p:sp>
        <p:nvSpPr>
          <p:cNvPr id="5" name="Text 3"/>
          <p:cNvSpPr/>
          <p:nvPr/>
        </p:nvSpPr>
        <p:spPr>
          <a:xfrm>
            <a:off x="1363623" y="4777145"/>
            <a:ext cx="12297966" cy="395049"/>
          </a:xfrm>
          <a:prstGeom prst="rect">
            <a:avLst/>
          </a:prstGeom>
          <a:noFill/>
          <a:ln/>
        </p:spPr>
        <p:txBody>
          <a:bodyPr wrap="none" lIns="0" tIns="0" rIns="0" bIns="0" rtlCol="0" anchor="t"/>
          <a:lstStyle/>
          <a:p>
            <a:pPr algn="l" marL="342900" indent="-342900">
              <a:lnSpc>
                <a:spcPts val="3100"/>
              </a:lnSpc>
              <a:buSzPct val="100000"/>
              <a:buFont typeface="+mj-lt"/>
              <a:buAutoNum type="arabicPeriod" startAt="2"/>
            </a:pPr>
            <a:r>
              <a:rPr lang="en-US" sz="1900" b="1" dirty="0">
                <a:solidFill>
                  <a:srgbClr val="3B3535"/>
                </a:solidFill>
                <a:latin typeface="Roboto Light" pitchFamily="34" charset="0"/>
                <a:ea typeface="Roboto Light" pitchFamily="34" charset="-122"/>
                <a:cs typeface="Roboto Light" pitchFamily="34" charset="-120"/>
              </a:rPr>
              <a:t>Öğretmenler</a:t>
            </a:r>
            <a:pPr algn="l" indent="0" marL="0">
              <a:lnSpc>
                <a:spcPts val="3100"/>
              </a:lnSpc>
              <a:buNone/>
            </a:pPr>
            <a:r>
              <a:rPr lang="en-US" sz="1900" dirty="0">
                <a:solidFill>
                  <a:srgbClr val="3B3535"/>
                </a:solidFill>
                <a:latin typeface="Roboto Light" pitchFamily="34" charset="0"/>
                <a:ea typeface="Roboto Light" pitchFamily="34" charset="-122"/>
                <a:cs typeface="Roboto Light" pitchFamily="34" charset="-120"/>
              </a:rPr>
              <a:t>, öğrencilere dijital vatandaşlık, online güvenlik ve etik kullanım konularında dersler vermektedir.</a:t>
            </a:r>
            <a:endParaRPr lang="en-US" sz="1900" dirty="0"/>
          </a:p>
        </p:txBody>
      </p:sp>
      <p:sp>
        <p:nvSpPr>
          <p:cNvPr id="6" name="Text 4"/>
          <p:cNvSpPr/>
          <p:nvPr/>
        </p:nvSpPr>
        <p:spPr>
          <a:xfrm>
            <a:off x="1363623" y="5258514"/>
            <a:ext cx="12297966" cy="790099"/>
          </a:xfrm>
          <a:prstGeom prst="rect">
            <a:avLst/>
          </a:prstGeom>
          <a:noFill/>
          <a:ln/>
        </p:spPr>
        <p:txBody>
          <a:bodyPr wrap="square" lIns="0" tIns="0" rIns="0" bIns="0" rtlCol="0" anchor="t"/>
          <a:lstStyle/>
          <a:p>
            <a:pPr algn="l" marL="342900" indent="-342900">
              <a:lnSpc>
                <a:spcPts val="3100"/>
              </a:lnSpc>
              <a:buSzPct val="100000"/>
              <a:buFont typeface="+mj-lt"/>
              <a:buAutoNum type="arabicPeriod" startAt="3"/>
            </a:pPr>
            <a:r>
              <a:rPr lang="en-US" sz="1900" b="1" dirty="0">
                <a:solidFill>
                  <a:srgbClr val="3B3535"/>
                </a:solidFill>
                <a:latin typeface="Roboto Light" pitchFamily="34" charset="0"/>
                <a:ea typeface="Roboto Light" pitchFamily="34" charset="-122"/>
                <a:cs typeface="Roboto Light" pitchFamily="34" charset="-120"/>
              </a:rPr>
              <a:t>Uzman psikologlar</a:t>
            </a:r>
            <a:pPr algn="l" indent="0" marL="0">
              <a:lnSpc>
                <a:spcPts val="3100"/>
              </a:lnSpc>
              <a:buNone/>
            </a:pPr>
            <a:r>
              <a:rPr lang="en-US" sz="1900" dirty="0">
                <a:solidFill>
                  <a:srgbClr val="3B3535"/>
                </a:solidFill>
                <a:latin typeface="Roboto Light" pitchFamily="34" charset="0"/>
                <a:ea typeface="Roboto Light" pitchFamily="34" charset="-122"/>
                <a:cs typeface="Roboto Light" pitchFamily="34" charset="-120"/>
              </a:rPr>
              <a:t>, okulları düzenli olarak ziyaret ederek hem öğrencilere hem de öğretmenlere siber zorbalıkla mücadele eğitimleri vermektedir.</a:t>
            </a:r>
            <a:endParaRPr lang="en-US" sz="1900" dirty="0"/>
          </a:p>
        </p:txBody>
      </p:sp>
      <p:sp>
        <p:nvSpPr>
          <p:cNvPr id="7" name="Text 5"/>
          <p:cNvSpPr/>
          <p:nvPr/>
        </p:nvSpPr>
        <p:spPr>
          <a:xfrm>
            <a:off x="1363623" y="6134933"/>
            <a:ext cx="12297966" cy="395049"/>
          </a:xfrm>
          <a:prstGeom prst="rect">
            <a:avLst/>
          </a:prstGeom>
          <a:noFill/>
          <a:ln/>
        </p:spPr>
        <p:txBody>
          <a:bodyPr wrap="none" lIns="0" tIns="0" rIns="0" bIns="0" rtlCol="0" anchor="t"/>
          <a:lstStyle/>
          <a:p>
            <a:pPr algn="l" marL="342900" indent="-342900">
              <a:lnSpc>
                <a:spcPts val="3100"/>
              </a:lnSpc>
              <a:buSzPct val="100000"/>
              <a:buFont typeface="+mj-lt"/>
              <a:buAutoNum type="arabicPeriod" startAt="4"/>
            </a:pPr>
            <a:r>
              <a:rPr lang="en-US" sz="1900" dirty="0">
                <a:solidFill>
                  <a:srgbClr val="3B3535"/>
                </a:solidFill>
                <a:latin typeface="Roboto Light" pitchFamily="34" charset="0"/>
                <a:ea typeface="Roboto Light" pitchFamily="34" charset="-122"/>
                <a:cs typeface="Roboto Light" pitchFamily="34" charset="-120"/>
              </a:rPr>
              <a:t>Okullarda </a:t>
            </a:r>
            <a:pPr algn="l" indent="0" marL="0">
              <a:lnSpc>
                <a:spcPts val="3100"/>
              </a:lnSpc>
              <a:buNone/>
            </a:pPr>
            <a:r>
              <a:rPr lang="en-US" sz="1900" u="sng" dirty="0">
                <a:solidFill>
                  <a:srgbClr val="3B3535"/>
                </a:solidFill>
                <a:latin typeface="Roboto Light" pitchFamily="34" charset="0"/>
                <a:ea typeface="Roboto Light" pitchFamily="34" charset="-122"/>
                <a:cs typeface="Roboto Light" pitchFamily="34" charset="-120"/>
              </a:rPr>
              <a:t>güvenli internet kullanımı</a:t>
            </a:r>
            <a:pPr algn="l" indent="0" marL="0">
              <a:lnSpc>
                <a:spcPts val="3100"/>
              </a:lnSpc>
              <a:buNone/>
            </a:pPr>
            <a:r>
              <a:rPr lang="en-US" sz="1900" dirty="0">
                <a:solidFill>
                  <a:srgbClr val="3B3535"/>
                </a:solidFill>
                <a:latin typeface="Roboto Light" pitchFamily="34" charset="0"/>
                <a:ea typeface="Roboto Light" pitchFamily="34" charset="-122"/>
                <a:cs typeface="Roboto Light" pitchFamily="34" charset="-120"/>
              </a:rPr>
              <a:t> konusunda bilgilendirici afişler, broşürler ve diğer materyaller kullanılmaktadır.</a:t>
            </a:r>
            <a:endParaRPr lang="en-US" sz="1900" dirty="0"/>
          </a:p>
        </p:txBody>
      </p:sp>
      <p:sp>
        <p:nvSpPr>
          <p:cNvPr id="8" name="Text 6"/>
          <p:cNvSpPr/>
          <p:nvPr/>
        </p:nvSpPr>
        <p:spPr>
          <a:xfrm>
            <a:off x="1363623" y="6616303"/>
            <a:ext cx="12297966" cy="395049"/>
          </a:xfrm>
          <a:prstGeom prst="rect">
            <a:avLst/>
          </a:prstGeom>
          <a:noFill/>
          <a:ln/>
        </p:spPr>
        <p:txBody>
          <a:bodyPr wrap="none" lIns="0" tIns="0" rIns="0" bIns="0" rtlCol="0" anchor="t"/>
          <a:lstStyle/>
          <a:p>
            <a:pPr algn="l" marL="342900" indent="-342900">
              <a:lnSpc>
                <a:spcPts val="3100"/>
              </a:lnSpc>
              <a:buSzPct val="100000"/>
              <a:buFont typeface="+mj-lt"/>
              <a:buAutoNum type="arabicPeriod" startAt="5"/>
            </a:pPr>
            <a:r>
              <a:rPr lang="en-US" sz="1900" dirty="0">
                <a:solidFill>
                  <a:srgbClr val="3B3535"/>
                </a:solidFill>
                <a:latin typeface="Roboto Light" pitchFamily="34" charset="0"/>
                <a:ea typeface="Roboto Light" pitchFamily="34" charset="-122"/>
                <a:cs typeface="Roboto Light" pitchFamily="34" charset="-120"/>
              </a:rPr>
              <a:t>Okul yönetimleri, siber zorbalık vakalarına hızlı ve etkin müdahale etmek için önlem almaktadır.</a:t>
            </a:r>
            <a:endParaRPr lang="en-US" sz="19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968693" y="1260753"/>
            <a:ext cx="2904530" cy="363141"/>
          </a:xfrm>
          <a:prstGeom prst="rect">
            <a:avLst/>
          </a:prstGeom>
          <a:noFill/>
          <a:ln/>
        </p:spPr>
        <p:txBody>
          <a:bodyPr wrap="none" lIns="0" tIns="0" rIns="0" bIns="0" rtlCol="0" anchor="t"/>
          <a:lstStyle/>
          <a:p>
            <a:pPr indent="0" marL="0">
              <a:lnSpc>
                <a:spcPts val="2850"/>
              </a:lnSpc>
              <a:buNone/>
            </a:pPr>
            <a:r>
              <a:rPr lang="en-US" sz="2250" dirty="0">
                <a:solidFill>
                  <a:srgbClr val="1F1E1E"/>
                </a:solidFill>
                <a:latin typeface="Red Hat Text" pitchFamily="34" charset="0"/>
                <a:ea typeface="Red Hat Text" pitchFamily="34" charset="-122"/>
                <a:cs typeface="Red Hat Text" pitchFamily="34" charset="-120"/>
              </a:rPr>
              <a:t>Sonuç ve öneriler</a:t>
            </a:r>
            <a:endParaRPr lang="en-US" sz="2250" dirty="0"/>
          </a:p>
        </p:txBody>
      </p:sp>
      <p:sp>
        <p:nvSpPr>
          <p:cNvPr id="3" name="Text 1"/>
          <p:cNvSpPr/>
          <p:nvPr/>
        </p:nvSpPr>
        <p:spPr>
          <a:xfrm>
            <a:off x="968693" y="2117646"/>
            <a:ext cx="12692896" cy="1185148"/>
          </a:xfrm>
          <a:prstGeom prst="rect">
            <a:avLst/>
          </a:prstGeom>
          <a:noFill/>
          <a:ln/>
        </p:spPr>
        <p:txBody>
          <a:bodyPr wrap="square" lIns="0" tIns="0" rIns="0" bIns="0" rtlCol="0" anchor="t"/>
          <a:lstStyle/>
          <a:p>
            <a:pPr indent="0" marL="0">
              <a:lnSpc>
                <a:spcPts val="3100"/>
              </a:lnSpc>
              <a:buNone/>
            </a:pPr>
            <a:r>
              <a:rPr lang="en-US" sz="1900" dirty="0">
                <a:solidFill>
                  <a:srgbClr val="3B3535"/>
                </a:solidFill>
                <a:latin typeface="Roboto Light" pitchFamily="34" charset="0"/>
                <a:ea typeface="Roboto Light" pitchFamily="34" charset="-122"/>
                <a:cs typeface="Roboto Light" pitchFamily="34" charset="-120"/>
              </a:rPr>
              <a:t>Siber zorbalık, günümüzün en önemli toplumsal sorunlarından biridir. Bu infografik, siber zorbalığın kapsamını, türlerini, istatistiklerini ve etkilerini ayrıntılı olarak açıklamaktadır. Elde edilen bulgular, siber zorbalığın ciddi bir problem olduğunu ve bu konuda daha fazla önlem alınması gerektiğini göstermektedir.</a:t>
            </a:r>
            <a:endParaRPr lang="en-US" sz="1900" dirty="0"/>
          </a:p>
        </p:txBody>
      </p:sp>
      <p:sp>
        <p:nvSpPr>
          <p:cNvPr id="4" name="Text 2"/>
          <p:cNvSpPr/>
          <p:nvPr/>
        </p:nvSpPr>
        <p:spPr>
          <a:xfrm>
            <a:off x="968693" y="3580448"/>
            <a:ext cx="12692896" cy="395049"/>
          </a:xfrm>
          <a:prstGeom prst="rect">
            <a:avLst/>
          </a:prstGeom>
          <a:noFill/>
          <a:ln/>
        </p:spPr>
        <p:txBody>
          <a:bodyPr wrap="none" lIns="0" tIns="0" rIns="0" bIns="0" rtlCol="0" anchor="t"/>
          <a:lstStyle/>
          <a:p>
            <a:pPr indent="0" marL="0">
              <a:lnSpc>
                <a:spcPts val="3100"/>
              </a:lnSpc>
              <a:buNone/>
            </a:pPr>
            <a:r>
              <a:rPr lang="en-US" sz="1900" b="1" dirty="0">
                <a:solidFill>
                  <a:srgbClr val="3B3535"/>
                </a:solidFill>
                <a:latin typeface="Roboto Light" pitchFamily="34" charset="0"/>
                <a:ea typeface="Roboto Light" pitchFamily="34" charset="-122"/>
                <a:cs typeface="Roboto Light" pitchFamily="34" charset="-120"/>
              </a:rPr>
              <a:t>Başlıca öneriler:</a:t>
            </a:r>
            <a:endParaRPr lang="en-US" sz="1900" dirty="0"/>
          </a:p>
        </p:txBody>
      </p:sp>
      <p:sp>
        <p:nvSpPr>
          <p:cNvPr id="5" name="Text 3"/>
          <p:cNvSpPr/>
          <p:nvPr/>
        </p:nvSpPr>
        <p:spPr>
          <a:xfrm>
            <a:off x="1363623" y="4253151"/>
            <a:ext cx="12297966" cy="790099"/>
          </a:xfrm>
          <a:prstGeom prst="rect">
            <a:avLst/>
          </a:prstGeom>
          <a:noFill/>
          <a:ln/>
        </p:spPr>
        <p:txBody>
          <a:bodyPr wrap="square" lIns="0" tIns="0" rIns="0" bIns="0" rtlCol="0" anchor="t"/>
          <a:lstStyle/>
          <a:p>
            <a:pPr algn="l" marL="342900" indent="-342900">
              <a:lnSpc>
                <a:spcPts val="3100"/>
              </a:lnSpc>
              <a:buSzPct val="100000"/>
              <a:buChar char="•"/>
            </a:pPr>
            <a:r>
              <a:rPr lang="en-US" sz="1900" dirty="0">
                <a:solidFill>
                  <a:srgbClr val="3B3535"/>
                </a:solidFill>
                <a:latin typeface="Roboto Light" pitchFamily="34" charset="0"/>
                <a:ea typeface="Roboto Light" pitchFamily="34" charset="-122"/>
                <a:cs typeface="Roboto Light" pitchFamily="34" charset="-120"/>
              </a:rPr>
              <a:t>Ailelerin, çocuklarını siber zorbalığa karşı bilinçlendirmesi ve onları korumak için teknoloji kullanımını yakından takip etmesi</a:t>
            </a:r>
            <a:endParaRPr lang="en-US" sz="1900" dirty="0"/>
          </a:p>
        </p:txBody>
      </p:sp>
      <p:sp>
        <p:nvSpPr>
          <p:cNvPr id="6" name="Text 4"/>
          <p:cNvSpPr/>
          <p:nvPr/>
        </p:nvSpPr>
        <p:spPr>
          <a:xfrm>
            <a:off x="1363623" y="5129570"/>
            <a:ext cx="12297966" cy="395049"/>
          </a:xfrm>
          <a:prstGeom prst="rect">
            <a:avLst/>
          </a:prstGeom>
          <a:noFill/>
          <a:ln/>
        </p:spPr>
        <p:txBody>
          <a:bodyPr wrap="none" lIns="0" tIns="0" rIns="0" bIns="0" rtlCol="0" anchor="t"/>
          <a:lstStyle/>
          <a:p>
            <a:pPr algn="l" marL="342900" indent="-342900">
              <a:lnSpc>
                <a:spcPts val="3100"/>
              </a:lnSpc>
              <a:buSzPct val="100000"/>
              <a:buChar char="•"/>
            </a:pPr>
            <a:r>
              <a:rPr lang="en-US" sz="1900" dirty="0">
                <a:solidFill>
                  <a:srgbClr val="3B3535"/>
                </a:solidFill>
                <a:latin typeface="Roboto Light" pitchFamily="34" charset="0"/>
                <a:ea typeface="Roboto Light" pitchFamily="34" charset="-122"/>
                <a:cs typeface="Roboto Light" pitchFamily="34" charset="-120"/>
              </a:rPr>
              <a:t>Okullarda siber zorbalıkla mücadele programları oluşturulması ve öğrencilere farkındalık eğitimleri verilmesi</a:t>
            </a:r>
            <a:endParaRPr lang="en-US" sz="1900" dirty="0"/>
          </a:p>
        </p:txBody>
      </p:sp>
      <p:sp>
        <p:nvSpPr>
          <p:cNvPr id="7" name="Text 5"/>
          <p:cNvSpPr/>
          <p:nvPr/>
        </p:nvSpPr>
        <p:spPr>
          <a:xfrm>
            <a:off x="1363623" y="5610939"/>
            <a:ext cx="12297966" cy="395049"/>
          </a:xfrm>
          <a:prstGeom prst="rect">
            <a:avLst/>
          </a:prstGeom>
          <a:noFill/>
          <a:ln/>
        </p:spPr>
        <p:txBody>
          <a:bodyPr wrap="none" lIns="0" tIns="0" rIns="0" bIns="0" rtlCol="0" anchor="t"/>
          <a:lstStyle/>
          <a:p>
            <a:pPr algn="l" marL="342900" indent="-342900">
              <a:lnSpc>
                <a:spcPts val="3100"/>
              </a:lnSpc>
              <a:buSzPct val="100000"/>
              <a:buChar char="•"/>
            </a:pPr>
            <a:r>
              <a:rPr lang="en-US" sz="1900" dirty="0">
                <a:solidFill>
                  <a:srgbClr val="3B3535"/>
                </a:solidFill>
                <a:latin typeface="Roboto Light" pitchFamily="34" charset="0"/>
                <a:ea typeface="Roboto Light" pitchFamily="34" charset="-122"/>
                <a:cs typeface="Roboto Light" pitchFamily="34" charset="-120"/>
              </a:rPr>
              <a:t>Sosyal medya platformlarının, siber zorbalığı önlemek için daha etkin politikalar geliştirmesi</a:t>
            </a:r>
            <a:endParaRPr lang="en-US" sz="1900" dirty="0"/>
          </a:p>
        </p:txBody>
      </p:sp>
      <p:sp>
        <p:nvSpPr>
          <p:cNvPr id="8" name="Text 6"/>
          <p:cNvSpPr/>
          <p:nvPr/>
        </p:nvSpPr>
        <p:spPr>
          <a:xfrm>
            <a:off x="1363623" y="6092309"/>
            <a:ext cx="12297966" cy="395049"/>
          </a:xfrm>
          <a:prstGeom prst="rect">
            <a:avLst/>
          </a:prstGeom>
          <a:noFill/>
          <a:ln/>
        </p:spPr>
        <p:txBody>
          <a:bodyPr wrap="none" lIns="0" tIns="0" rIns="0" bIns="0" rtlCol="0" anchor="t"/>
          <a:lstStyle/>
          <a:p>
            <a:pPr algn="l" marL="342900" indent="-342900">
              <a:lnSpc>
                <a:spcPts val="3100"/>
              </a:lnSpc>
              <a:buSzPct val="100000"/>
              <a:buChar char="•"/>
            </a:pPr>
            <a:r>
              <a:rPr lang="en-US" sz="1900" dirty="0">
                <a:solidFill>
                  <a:srgbClr val="3B3535"/>
                </a:solidFill>
                <a:latin typeface="Roboto Light" pitchFamily="34" charset="0"/>
                <a:ea typeface="Roboto Light" pitchFamily="34" charset="-122"/>
                <a:cs typeface="Roboto Light" pitchFamily="34" charset="-120"/>
              </a:rPr>
              <a:t>Hükümetlerin, siber zorbalık konusunda daha kapsamlı yasal düzenlemeler yapması</a:t>
            </a:r>
            <a:endParaRPr lang="en-US" sz="1900" dirty="0"/>
          </a:p>
        </p:txBody>
      </p:sp>
      <p:sp>
        <p:nvSpPr>
          <p:cNvPr id="9" name="Text 7"/>
          <p:cNvSpPr/>
          <p:nvPr/>
        </p:nvSpPr>
        <p:spPr>
          <a:xfrm>
            <a:off x="1363623" y="6573679"/>
            <a:ext cx="12297966" cy="395049"/>
          </a:xfrm>
          <a:prstGeom prst="rect">
            <a:avLst/>
          </a:prstGeom>
          <a:noFill/>
          <a:ln/>
        </p:spPr>
        <p:txBody>
          <a:bodyPr wrap="none" lIns="0" tIns="0" rIns="0" bIns="0" rtlCol="0" anchor="t"/>
          <a:lstStyle/>
          <a:p>
            <a:pPr algn="l" marL="342900" indent="-342900">
              <a:lnSpc>
                <a:spcPts val="3100"/>
              </a:lnSpc>
              <a:buSzPct val="100000"/>
              <a:buChar char="•"/>
            </a:pPr>
            <a:r>
              <a:rPr lang="en-US" sz="1900" dirty="0">
                <a:solidFill>
                  <a:srgbClr val="3B3535"/>
                </a:solidFill>
                <a:latin typeface="Roboto Light" pitchFamily="34" charset="0"/>
                <a:ea typeface="Roboto Light" pitchFamily="34" charset="-122"/>
                <a:cs typeface="Roboto Light" pitchFamily="34" charset="-120"/>
              </a:rPr>
              <a:t>Tüm paydaşların, siber zorbalıkla mücadele için el ele vermesi ve ortak çözümler geliştirmesi</a:t>
            </a:r>
            <a:endParaRPr lang="en-US" sz="19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64037" y="2302907"/>
            <a:ext cx="4647248" cy="580787"/>
          </a:xfrm>
          <a:prstGeom prst="rect">
            <a:avLst/>
          </a:prstGeom>
          <a:noFill/>
          <a:ln/>
        </p:spPr>
        <p:txBody>
          <a:bodyPr wrap="none" lIns="0" tIns="0" rIns="0" bIns="0" rtlCol="0" anchor="t"/>
          <a:lstStyle/>
          <a:p>
            <a:pPr indent="0" marL="0">
              <a:lnSpc>
                <a:spcPts val="4550"/>
              </a:lnSpc>
              <a:buNone/>
            </a:pPr>
            <a:r>
              <a:rPr lang="en-US" sz="3650" dirty="0">
                <a:solidFill>
                  <a:srgbClr val="1F1E1E"/>
                </a:solidFill>
                <a:latin typeface="Red Hat Text" pitchFamily="34" charset="0"/>
                <a:ea typeface="Red Hat Text" pitchFamily="34" charset="-122"/>
                <a:cs typeface="Red Hat Text" pitchFamily="34" charset="-120"/>
              </a:rPr>
              <a:t>Siber Zorbalık Nedir?</a:t>
            </a:r>
            <a:endParaRPr lang="en-US" sz="3650" dirty="0"/>
          </a:p>
        </p:txBody>
      </p:sp>
      <p:sp>
        <p:nvSpPr>
          <p:cNvPr id="4" name="Text 1"/>
          <p:cNvSpPr/>
          <p:nvPr/>
        </p:nvSpPr>
        <p:spPr>
          <a:xfrm>
            <a:off x="864037" y="3161348"/>
            <a:ext cx="7415927" cy="2765346"/>
          </a:xfrm>
          <a:prstGeom prst="rect">
            <a:avLst/>
          </a:prstGeom>
          <a:noFill/>
          <a:ln/>
        </p:spPr>
        <p:txBody>
          <a:bodyPr wrap="square" lIns="0" tIns="0" rIns="0" bIns="0" rtlCol="0" anchor="t"/>
          <a:lstStyle/>
          <a:p>
            <a:pPr indent="0" marL="0">
              <a:lnSpc>
                <a:spcPts val="3100"/>
              </a:lnSpc>
              <a:buNone/>
            </a:pPr>
            <a:r>
              <a:rPr lang="en-US" sz="1900" dirty="0">
                <a:solidFill>
                  <a:srgbClr val="3B3535"/>
                </a:solidFill>
                <a:latin typeface="Roboto Light" pitchFamily="34" charset="0"/>
                <a:ea typeface="Roboto Light" pitchFamily="34" charset="-122"/>
                <a:cs typeface="Roboto Light" pitchFamily="34" charset="-120"/>
              </a:rPr>
              <a:t>Siber zorbalık, dijital ortamlarda gerçekleşen ve mağdurlara psikolojik, duygusal veya sosyal olarak zarar veren rahatsız edici, tehdit edici veya saldırgan davranışlardır. Bu davranışlar, elektronik posta, anlık mesajlar, sosyal medya, forumlar, oyun siteleri ve diğer dijital platformlar aracılığıyla gerçekleştirilebilir. Siber zorbalık, günümüzde teknolojinin hızla ilerlemesi ve dijital araçların yaygınlaşmasıyla birlikte önemli bir toplumsal sorun haline gelmiştir.</a:t>
            </a:r>
            <a:endParaRPr lang="en-US" sz="19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968693" y="1983343"/>
            <a:ext cx="5885140" cy="726043"/>
          </a:xfrm>
          <a:prstGeom prst="rect">
            <a:avLst/>
          </a:prstGeom>
          <a:noFill/>
          <a:ln/>
        </p:spPr>
        <p:txBody>
          <a:bodyPr wrap="none" lIns="0" tIns="0" rIns="0" bIns="0" rtlCol="0" anchor="t"/>
          <a:lstStyle/>
          <a:p>
            <a:pPr indent="0" marL="0">
              <a:lnSpc>
                <a:spcPts val="5700"/>
              </a:lnSpc>
              <a:buNone/>
            </a:pPr>
            <a:r>
              <a:rPr lang="en-US" sz="4550" dirty="0">
                <a:solidFill>
                  <a:srgbClr val="1F1E1E"/>
                </a:solidFill>
                <a:latin typeface="Red Hat Text" pitchFamily="34" charset="0"/>
                <a:ea typeface="Red Hat Text" pitchFamily="34" charset="-122"/>
                <a:cs typeface="Red Hat Text" pitchFamily="34" charset="-120"/>
              </a:rPr>
              <a:t>Siber Zorbalığın Tanımı</a:t>
            </a:r>
            <a:endParaRPr lang="en-US" sz="4550" dirty="0"/>
          </a:p>
        </p:txBody>
      </p:sp>
      <p:sp>
        <p:nvSpPr>
          <p:cNvPr id="3" name="Text 1"/>
          <p:cNvSpPr/>
          <p:nvPr/>
        </p:nvSpPr>
        <p:spPr>
          <a:xfrm>
            <a:off x="968693" y="3203138"/>
            <a:ext cx="12692896" cy="1580198"/>
          </a:xfrm>
          <a:prstGeom prst="rect">
            <a:avLst/>
          </a:prstGeom>
          <a:noFill/>
          <a:ln/>
        </p:spPr>
        <p:txBody>
          <a:bodyPr wrap="square" lIns="0" tIns="0" rIns="0" bIns="0" rtlCol="0" anchor="t"/>
          <a:lstStyle/>
          <a:p>
            <a:pPr indent="0" marL="0">
              <a:lnSpc>
                <a:spcPts val="3100"/>
              </a:lnSpc>
              <a:buNone/>
            </a:pPr>
            <a:r>
              <a:rPr lang="en-US" sz="1900" dirty="0">
                <a:solidFill>
                  <a:srgbClr val="3B3535"/>
                </a:solidFill>
                <a:latin typeface="Roboto Light" pitchFamily="34" charset="0"/>
                <a:ea typeface="Roboto Light" pitchFamily="34" charset="-122"/>
                <a:cs typeface="Roboto Light" pitchFamily="34" charset="-120"/>
              </a:rPr>
              <a:t>Siber zorbalık, internet ve dijital teknolojilerin kullanılması yoluyla gerçekleştirilen, diğer kişilere zarar vermeyi amaçlayan kasıtlı, tekrarlanan ve saldırgan davranışları kapsamaktadır. Bu eylemler, hedef alınan kişilerde korku, endişe, utanç, öz-güven kaybı gibi olumsuz duygulara yol açabilmektedir. Siber zorbalık, sosyal medya, anlık mesajlaşma uygulamaları, e-posta, web siteleri gibi çeşitli dijital platformlarda gerçekleşebilmektedir.</a:t>
            </a:r>
            <a:endParaRPr lang="en-US" sz="1900" dirty="0"/>
          </a:p>
        </p:txBody>
      </p:sp>
      <p:sp>
        <p:nvSpPr>
          <p:cNvPr id="4" name="Text 2"/>
          <p:cNvSpPr/>
          <p:nvPr/>
        </p:nvSpPr>
        <p:spPr>
          <a:xfrm>
            <a:off x="968693" y="5060990"/>
            <a:ext cx="12692896" cy="1185148"/>
          </a:xfrm>
          <a:prstGeom prst="rect">
            <a:avLst/>
          </a:prstGeom>
          <a:noFill/>
          <a:ln/>
        </p:spPr>
        <p:txBody>
          <a:bodyPr wrap="square" lIns="0" tIns="0" rIns="0" bIns="0" rtlCol="0" anchor="t"/>
          <a:lstStyle/>
          <a:p>
            <a:pPr indent="0" marL="0">
              <a:lnSpc>
                <a:spcPts val="3100"/>
              </a:lnSpc>
              <a:buNone/>
            </a:pPr>
            <a:r>
              <a:rPr lang="en-US" sz="1900" dirty="0">
                <a:solidFill>
                  <a:srgbClr val="3B3535"/>
                </a:solidFill>
                <a:latin typeface="Roboto Light" pitchFamily="34" charset="0"/>
                <a:ea typeface="Roboto Light" pitchFamily="34" charset="-122"/>
                <a:cs typeface="Roboto Light" pitchFamily="34" charset="-120"/>
              </a:rPr>
              <a:t>Siber zorbalık, fiziksel zorbalığa göre daha gizli ve kolay gerçekleştirilebilir bir saldırı biçimidir. Hedef alınan kişilerin kimliklerinin gizlenmesi, saldırganların kolaylıkla başkası gibi davranabilmesi, mesajların veya görüntülerin hızla yayılması ve kontrol edilememesi, siber zorbalığı fiziksel zorbalığa göre daha tehlikeli bir hale getirebilmektedir.</a:t>
            </a:r>
            <a:endParaRPr lang="en-US" sz="19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968693" y="930593"/>
            <a:ext cx="4679275" cy="580787"/>
          </a:xfrm>
          <a:prstGeom prst="rect">
            <a:avLst/>
          </a:prstGeom>
          <a:noFill/>
          <a:ln/>
        </p:spPr>
        <p:txBody>
          <a:bodyPr wrap="none" lIns="0" tIns="0" rIns="0" bIns="0" rtlCol="0" anchor="t"/>
          <a:lstStyle/>
          <a:p>
            <a:pPr indent="0" marL="0">
              <a:lnSpc>
                <a:spcPts val="4550"/>
              </a:lnSpc>
              <a:buNone/>
            </a:pPr>
            <a:r>
              <a:rPr lang="en-US" sz="3650" dirty="0">
                <a:solidFill>
                  <a:srgbClr val="1F1E1E"/>
                </a:solidFill>
                <a:latin typeface="Red Hat Text" pitchFamily="34" charset="0"/>
                <a:ea typeface="Red Hat Text" pitchFamily="34" charset="-122"/>
                <a:cs typeface="Red Hat Text" pitchFamily="34" charset="-120"/>
              </a:rPr>
              <a:t>Siber Zorbalığın Türleri</a:t>
            </a:r>
            <a:endParaRPr lang="en-US" sz="3650" dirty="0"/>
          </a:p>
        </p:txBody>
      </p:sp>
      <p:pic>
        <p:nvPicPr>
          <p:cNvPr id="3" name="Image 0" descr="preencoded.png">    </p:cNvPr>
          <p:cNvPicPr>
            <a:picLocks noChangeAspect="1"/>
          </p:cNvPicPr>
          <p:nvPr/>
        </p:nvPicPr>
        <p:blipFill>
          <a:blip r:embed="rId1"/>
          <a:stretch>
            <a:fillRect/>
          </a:stretch>
        </p:blipFill>
        <p:spPr>
          <a:xfrm>
            <a:off x="968693" y="2005132"/>
            <a:ext cx="617220" cy="617220"/>
          </a:xfrm>
          <a:prstGeom prst="rect">
            <a:avLst/>
          </a:prstGeom>
        </p:spPr>
      </p:pic>
      <p:sp>
        <p:nvSpPr>
          <p:cNvPr id="4" name="Text 1"/>
          <p:cNvSpPr/>
          <p:nvPr/>
        </p:nvSpPr>
        <p:spPr>
          <a:xfrm>
            <a:off x="968693" y="2869168"/>
            <a:ext cx="2895481" cy="363141"/>
          </a:xfrm>
          <a:prstGeom prst="rect">
            <a:avLst/>
          </a:prstGeom>
          <a:noFill/>
          <a:ln/>
        </p:spPr>
        <p:txBody>
          <a:bodyPr wrap="none" lIns="0" tIns="0" rIns="0" bIns="0" rtlCol="0" anchor="t"/>
          <a:lstStyle/>
          <a:p>
            <a:pPr algn="l" indent="0" marL="0">
              <a:lnSpc>
                <a:spcPts val="2850"/>
              </a:lnSpc>
              <a:buNone/>
            </a:pPr>
            <a:r>
              <a:rPr lang="en-US" sz="2250" dirty="0">
                <a:solidFill>
                  <a:srgbClr val="3B3535"/>
                </a:solidFill>
                <a:latin typeface="Red Hat Text" pitchFamily="34" charset="0"/>
                <a:ea typeface="Red Hat Text" pitchFamily="34" charset="-122"/>
                <a:cs typeface="Red Hat Text" pitchFamily="34" charset="-120"/>
              </a:rPr>
              <a:t>Sövme ve Tehdit</a:t>
            </a:r>
            <a:endParaRPr lang="en-US" sz="2250" dirty="0"/>
          </a:p>
        </p:txBody>
      </p:sp>
      <p:sp>
        <p:nvSpPr>
          <p:cNvPr id="5" name="Text 2"/>
          <p:cNvSpPr/>
          <p:nvPr/>
        </p:nvSpPr>
        <p:spPr>
          <a:xfrm>
            <a:off x="968693" y="3380423"/>
            <a:ext cx="2895481" cy="3555444"/>
          </a:xfrm>
          <a:prstGeom prst="rect">
            <a:avLst/>
          </a:prstGeom>
          <a:noFill/>
          <a:ln/>
        </p:spPr>
        <p:txBody>
          <a:bodyPr wrap="square" lIns="0" tIns="0" rIns="0" bIns="0" rtlCol="0" anchor="t"/>
          <a:lstStyle/>
          <a:p>
            <a:pPr algn="l" indent="0" marL="0">
              <a:lnSpc>
                <a:spcPts val="3100"/>
              </a:lnSpc>
              <a:buNone/>
            </a:pPr>
            <a:r>
              <a:rPr lang="en-US" sz="1900" dirty="0">
                <a:solidFill>
                  <a:srgbClr val="3B3535"/>
                </a:solidFill>
                <a:latin typeface="Roboto Light" pitchFamily="34" charset="0"/>
                <a:ea typeface="Roboto Light" pitchFamily="34" charset="-122"/>
                <a:cs typeface="Roboto Light" pitchFamily="34" charset="-120"/>
              </a:rPr>
              <a:t>Sözlü saldırı, aşağılama, küfür ve tehditlerin elektronik ortamlarda paylaşılması siber zorbalığın en yaygın türlerinden biridir. Kurbanlar bu tür eylemler nedeniyle ciddi psikolojik sorunlar yaşayabilir.</a:t>
            </a:r>
            <a:endParaRPr lang="en-US" sz="1900" dirty="0"/>
          </a:p>
        </p:txBody>
      </p:sp>
      <p:pic>
        <p:nvPicPr>
          <p:cNvPr id="6" name="Image 1" descr="preencoded.png">    </p:cNvPr>
          <p:cNvPicPr>
            <a:picLocks noChangeAspect="1"/>
          </p:cNvPicPr>
          <p:nvPr/>
        </p:nvPicPr>
        <p:blipFill>
          <a:blip r:embed="rId2"/>
          <a:stretch>
            <a:fillRect/>
          </a:stretch>
        </p:blipFill>
        <p:spPr>
          <a:xfrm>
            <a:off x="4234458" y="2005132"/>
            <a:ext cx="617220" cy="617220"/>
          </a:xfrm>
          <a:prstGeom prst="rect">
            <a:avLst/>
          </a:prstGeom>
        </p:spPr>
      </p:pic>
      <p:sp>
        <p:nvSpPr>
          <p:cNvPr id="7" name="Text 3"/>
          <p:cNvSpPr/>
          <p:nvPr/>
        </p:nvSpPr>
        <p:spPr>
          <a:xfrm>
            <a:off x="4234458" y="2869168"/>
            <a:ext cx="2895481" cy="726281"/>
          </a:xfrm>
          <a:prstGeom prst="rect">
            <a:avLst/>
          </a:prstGeom>
          <a:noFill/>
          <a:ln/>
        </p:spPr>
        <p:txBody>
          <a:bodyPr wrap="square" lIns="0" tIns="0" rIns="0" bIns="0" rtlCol="0" anchor="t"/>
          <a:lstStyle/>
          <a:p>
            <a:pPr algn="l" indent="0" marL="0">
              <a:lnSpc>
                <a:spcPts val="2850"/>
              </a:lnSpc>
              <a:buNone/>
            </a:pPr>
            <a:r>
              <a:rPr lang="en-US" sz="2250" dirty="0">
                <a:solidFill>
                  <a:srgbClr val="3B3535"/>
                </a:solidFill>
                <a:latin typeface="Red Hat Text" pitchFamily="34" charset="0"/>
                <a:ea typeface="Red Hat Text" pitchFamily="34" charset="-122"/>
                <a:cs typeface="Red Hat Text" pitchFamily="34" charset="-120"/>
              </a:rPr>
              <a:t>Dedikodu ve Asılsız Söylentiler</a:t>
            </a:r>
            <a:endParaRPr lang="en-US" sz="2250" dirty="0"/>
          </a:p>
        </p:txBody>
      </p:sp>
      <p:sp>
        <p:nvSpPr>
          <p:cNvPr id="8" name="Text 4"/>
          <p:cNvSpPr/>
          <p:nvPr/>
        </p:nvSpPr>
        <p:spPr>
          <a:xfrm>
            <a:off x="4234458" y="3743563"/>
            <a:ext cx="2895481" cy="3555444"/>
          </a:xfrm>
          <a:prstGeom prst="rect">
            <a:avLst/>
          </a:prstGeom>
          <a:noFill/>
          <a:ln/>
        </p:spPr>
        <p:txBody>
          <a:bodyPr wrap="square" lIns="0" tIns="0" rIns="0" bIns="0" rtlCol="0" anchor="t"/>
          <a:lstStyle/>
          <a:p>
            <a:pPr algn="l" indent="0" marL="0">
              <a:lnSpc>
                <a:spcPts val="3100"/>
              </a:lnSpc>
              <a:buNone/>
            </a:pPr>
            <a:r>
              <a:rPr lang="en-US" sz="1900" dirty="0">
                <a:solidFill>
                  <a:srgbClr val="3B3535"/>
                </a:solidFill>
                <a:latin typeface="Roboto Light" pitchFamily="34" charset="0"/>
                <a:ea typeface="Roboto Light" pitchFamily="34" charset="-122"/>
                <a:cs typeface="Roboto Light" pitchFamily="34" charset="-120"/>
              </a:rPr>
              <a:t>Kurban hakkında yalan, iftira ve asılsız söylentilerin paylaşılması, kişinin itibarını zedeleyebilir. Bu tür eylemler, kurbanların toplum içinde dışlanmasına ve özel hayatlarına zarar vermesine neden olabilir.</a:t>
            </a:r>
            <a:endParaRPr lang="en-US" sz="1900" dirty="0"/>
          </a:p>
        </p:txBody>
      </p:sp>
      <p:pic>
        <p:nvPicPr>
          <p:cNvPr id="9" name="Image 2" descr="preencoded.png">    </p:cNvPr>
          <p:cNvPicPr>
            <a:picLocks noChangeAspect="1"/>
          </p:cNvPicPr>
          <p:nvPr/>
        </p:nvPicPr>
        <p:blipFill>
          <a:blip r:embed="rId3"/>
          <a:stretch>
            <a:fillRect/>
          </a:stretch>
        </p:blipFill>
        <p:spPr>
          <a:xfrm>
            <a:off x="7500223" y="2005132"/>
            <a:ext cx="617220" cy="617220"/>
          </a:xfrm>
          <a:prstGeom prst="rect">
            <a:avLst/>
          </a:prstGeom>
        </p:spPr>
      </p:pic>
      <p:sp>
        <p:nvSpPr>
          <p:cNvPr id="10" name="Text 5"/>
          <p:cNvSpPr/>
          <p:nvPr/>
        </p:nvSpPr>
        <p:spPr>
          <a:xfrm>
            <a:off x="7500223" y="2869168"/>
            <a:ext cx="2895481" cy="363141"/>
          </a:xfrm>
          <a:prstGeom prst="rect">
            <a:avLst/>
          </a:prstGeom>
          <a:noFill/>
          <a:ln/>
        </p:spPr>
        <p:txBody>
          <a:bodyPr wrap="none" lIns="0" tIns="0" rIns="0" bIns="0" rtlCol="0" anchor="t"/>
          <a:lstStyle/>
          <a:p>
            <a:pPr algn="l" indent="0" marL="0">
              <a:lnSpc>
                <a:spcPts val="2850"/>
              </a:lnSpc>
              <a:buNone/>
            </a:pPr>
            <a:r>
              <a:rPr lang="en-US" sz="2250" dirty="0">
                <a:solidFill>
                  <a:srgbClr val="3B3535"/>
                </a:solidFill>
                <a:latin typeface="Red Hat Text" pitchFamily="34" charset="0"/>
                <a:ea typeface="Red Hat Text" pitchFamily="34" charset="-122"/>
                <a:cs typeface="Red Hat Text" pitchFamily="34" charset="-120"/>
              </a:rPr>
              <a:t>Kimlik Hırsızlığı</a:t>
            </a:r>
            <a:endParaRPr lang="en-US" sz="2250" dirty="0"/>
          </a:p>
        </p:txBody>
      </p:sp>
      <p:sp>
        <p:nvSpPr>
          <p:cNvPr id="11" name="Text 6"/>
          <p:cNvSpPr/>
          <p:nvPr/>
        </p:nvSpPr>
        <p:spPr>
          <a:xfrm>
            <a:off x="7500223" y="3380423"/>
            <a:ext cx="2895481" cy="3160395"/>
          </a:xfrm>
          <a:prstGeom prst="rect">
            <a:avLst/>
          </a:prstGeom>
          <a:noFill/>
          <a:ln/>
        </p:spPr>
        <p:txBody>
          <a:bodyPr wrap="square" lIns="0" tIns="0" rIns="0" bIns="0" rtlCol="0" anchor="t"/>
          <a:lstStyle/>
          <a:p>
            <a:pPr algn="l" indent="0" marL="0">
              <a:lnSpc>
                <a:spcPts val="3100"/>
              </a:lnSpc>
              <a:buNone/>
            </a:pPr>
            <a:r>
              <a:rPr lang="en-US" sz="1900" dirty="0">
                <a:solidFill>
                  <a:srgbClr val="3B3535"/>
                </a:solidFill>
                <a:latin typeface="Roboto Light" pitchFamily="34" charset="0"/>
                <a:ea typeface="Roboto Light" pitchFamily="34" charset="-122"/>
                <a:cs typeface="Roboto Light" pitchFamily="34" charset="-120"/>
              </a:rPr>
              <a:t>Kurbanın şifre, hesap bilgileri gibi kişisel verilerinin izinsiz kullanılması, hesaplarının ele geçirilmesi ve kurbanın adına paylaşımlar yapılması da siber zorbalık kapsamındadır.</a:t>
            </a:r>
            <a:endParaRPr lang="en-US" sz="1900" dirty="0"/>
          </a:p>
        </p:txBody>
      </p:sp>
      <p:pic>
        <p:nvPicPr>
          <p:cNvPr id="12" name="Image 3" descr="preencoded.png">    </p:cNvPr>
          <p:cNvPicPr>
            <a:picLocks noChangeAspect="1"/>
          </p:cNvPicPr>
          <p:nvPr/>
        </p:nvPicPr>
        <p:blipFill>
          <a:blip r:embed="rId4"/>
          <a:stretch>
            <a:fillRect/>
          </a:stretch>
        </p:blipFill>
        <p:spPr>
          <a:xfrm>
            <a:off x="10765988" y="2005132"/>
            <a:ext cx="617220" cy="617220"/>
          </a:xfrm>
          <a:prstGeom prst="rect">
            <a:avLst/>
          </a:prstGeom>
        </p:spPr>
      </p:pic>
      <p:sp>
        <p:nvSpPr>
          <p:cNvPr id="13" name="Text 7"/>
          <p:cNvSpPr/>
          <p:nvPr/>
        </p:nvSpPr>
        <p:spPr>
          <a:xfrm>
            <a:off x="10765988" y="2869168"/>
            <a:ext cx="2895600" cy="726281"/>
          </a:xfrm>
          <a:prstGeom prst="rect">
            <a:avLst/>
          </a:prstGeom>
          <a:noFill/>
          <a:ln/>
        </p:spPr>
        <p:txBody>
          <a:bodyPr wrap="square" lIns="0" tIns="0" rIns="0" bIns="0" rtlCol="0" anchor="t"/>
          <a:lstStyle/>
          <a:p>
            <a:pPr algn="l" indent="0" marL="0">
              <a:lnSpc>
                <a:spcPts val="2850"/>
              </a:lnSpc>
              <a:buNone/>
            </a:pPr>
            <a:r>
              <a:rPr lang="en-US" sz="2250" dirty="0">
                <a:solidFill>
                  <a:srgbClr val="3B3535"/>
                </a:solidFill>
                <a:latin typeface="Red Hat Text" pitchFamily="34" charset="0"/>
                <a:ea typeface="Red Hat Text" pitchFamily="34" charset="-122"/>
                <a:cs typeface="Red Hat Text" pitchFamily="34" charset="-120"/>
              </a:rPr>
              <a:t>Taciz ve Rahatsız Etme</a:t>
            </a:r>
            <a:endParaRPr lang="en-US" sz="2250" dirty="0"/>
          </a:p>
        </p:txBody>
      </p:sp>
      <p:sp>
        <p:nvSpPr>
          <p:cNvPr id="14" name="Text 8"/>
          <p:cNvSpPr/>
          <p:nvPr/>
        </p:nvSpPr>
        <p:spPr>
          <a:xfrm>
            <a:off x="10765988" y="3743563"/>
            <a:ext cx="2895600" cy="3160395"/>
          </a:xfrm>
          <a:prstGeom prst="rect">
            <a:avLst/>
          </a:prstGeom>
          <a:noFill/>
          <a:ln/>
        </p:spPr>
        <p:txBody>
          <a:bodyPr wrap="square" lIns="0" tIns="0" rIns="0" bIns="0" rtlCol="0" anchor="t"/>
          <a:lstStyle/>
          <a:p>
            <a:pPr algn="l" indent="0" marL="0">
              <a:lnSpc>
                <a:spcPts val="3100"/>
              </a:lnSpc>
              <a:buNone/>
            </a:pPr>
            <a:r>
              <a:rPr lang="en-US" sz="1900" dirty="0">
                <a:solidFill>
                  <a:srgbClr val="3B3535"/>
                </a:solidFill>
                <a:latin typeface="Roboto Light" pitchFamily="34" charset="0"/>
                <a:ea typeface="Roboto Light" pitchFamily="34" charset="-122"/>
                <a:cs typeface="Roboto Light" pitchFamily="34" charset="-120"/>
              </a:rPr>
              <a:t>Kurbanın sürekli takip edilmesi, korkutulması, rahatsız edilmesi ve taciz edilmesi de siber zorbalık türleri arasında yer alır. Bu tür eylemler kurbanın psikolojisini olumsuz etkileyebilir.</a:t>
            </a:r>
            <a:endParaRPr lang="en-US" sz="19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968693" y="1459111"/>
            <a:ext cx="10432137" cy="726043"/>
          </a:xfrm>
          <a:prstGeom prst="rect">
            <a:avLst/>
          </a:prstGeom>
          <a:noFill/>
          <a:ln/>
        </p:spPr>
        <p:txBody>
          <a:bodyPr wrap="none" lIns="0" tIns="0" rIns="0" bIns="0" rtlCol="0" anchor="t"/>
          <a:lstStyle/>
          <a:p>
            <a:pPr indent="0" marL="0">
              <a:lnSpc>
                <a:spcPts val="5700"/>
              </a:lnSpc>
              <a:buNone/>
            </a:pPr>
            <a:r>
              <a:rPr lang="en-US" sz="4550" dirty="0">
                <a:solidFill>
                  <a:srgbClr val="1F1E1E"/>
                </a:solidFill>
                <a:latin typeface="Red Hat Text" pitchFamily="34" charset="0"/>
                <a:ea typeface="Red Hat Text" pitchFamily="34" charset="-122"/>
                <a:cs typeface="Red Hat Text" pitchFamily="34" charset="-120"/>
              </a:rPr>
              <a:t>Siber Zorbalığa Maruz Kalma İstatistikleri</a:t>
            </a:r>
            <a:endParaRPr lang="en-US" sz="4550" dirty="0"/>
          </a:p>
        </p:txBody>
      </p:sp>
      <p:sp>
        <p:nvSpPr>
          <p:cNvPr id="3" name="Text 1"/>
          <p:cNvSpPr/>
          <p:nvPr/>
        </p:nvSpPr>
        <p:spPr>
          <a:xfrm>
            <a:off x="968693" y="2678906"/>
            <a:ext cx="12692896" cy="1975247"/>
          </a:xfrm>
          <a:prstGeom prst="rect">
            <a:avLst/>
          </a:prstGeom>
          <a:noFill/>
          <a:ln/>
        </p:spPr>
        <p:txBody>
          <a:bodyPr wrap="square" lIns="0" tIns="0" rIns="0" bIns="0" rtlCol="0" anchor="t"/>
          <a:lstStyle/>
          <a:p>
            <a:pPr indent="0" marL="0">
              <a:lnSpc>
                <a:spcPts val="3100"/>
              </a:lnSpc>
              <a:buNone/>
            </a:pPr>
            <a:r>
              <a:rPr lang="en-US" sz="1900" dirty="0">
                <a:solidFill>
                  <a:srgbClr val="3B3535"/>
                </a:solidFill>
                <a:latin typeface="Roboto Light" pitchFamily="34" charset="0"/>
                <a:ea typeface="Roboto Light" pitchFamily="34" charset="-122"/>
                <a:cs typeface="Roboto Light" pitchFamily="34" charset="-120"/>
              </a:rPr>
              <a:t>Siber zorbalığa maruz kalma oranları endişe verici boyutlardadır. Örneğin, Türkiye'de yapılan bir araştırmaya göre 13-18 yaş arası gençlerin %43'ü siber zorbalığa uğramış. Cinsiyet gözetmeksizin, hem kız hem erkek öğrenciler bu durumdan etkilenmektedir. Ayrıca, siber zorbalığa maruz kalan gençlerin %28'i kendisini reddedilmiş, yalnız ve değersiz hissettiğini belirtmiştir. Bu durum, özellikle ergenlik dönemindeki gençlerin sosyal ve duygusal gelişimlerini olumsuz yönde etkileyebilmektedir.</a:t>
            </a:r>
            <a:endParaRPr lang="en-US" sz="1900" dirty="0"/>
          </a:p>
        </p:txBody>
      </p:sp>
      <p:sp>
        <p:nvSpPr>
          <p:cNvPr id="4" name="Shape 2"/>
          <p:cNvSpPr/>
          <p:nvPr/>
        </p:nvSpPr>
        <p:spPr>
          <a:xfrm>
            <a:off x="968693" y="4931807"/>
            <a:ext cx="12692896" cy="1838563"/>
          </a:xfrm>
          <a:prstGeom prst="roundRect">
            <a:avLst>
              <a:gd name="adj" fmla="val 2014"/>
            </a:avLst>
          </a:prstGeom>
          <a:noFill/>
          <a:ln w="15240">
            <a:solidFill>
              <a:srgbClr val="000000">
                <a:alpha val="8000"/>
              </a:srgbClr>
            </a:solidFill>
            <a:prstDash val="solid"/>
          </a:ln>
        </p:spPr>
      </p:sp>
      <p:sp>
        <p:nvSpPr>
          <p:cNvPr id="5" name="Shape 3"/>
          <p:cNvSpPr/>
          <p:nvPr/>
        </p:nvSpPr>
        <p:spPr>
          <a:xfrm>
            <a:off x="983933" y="4947047"/>
            <a:ext cx="12662416" cy="706517"/>
          </a:xfrm>
          <a:prstGeom prst="rect">
            <a:avLst/>
          </a:prstGeom>
          <a:solidFill>
            <a:srgbClr val="FFFFFF">
              <a:alpha val="4000"/>
            </a:srgbClr>
          </a:solidFill>
          <a:ln/>
        </p:spPr>
      </p:sp>
      <p:sp>
        <p:nvSpPr>
          <p:cNvPr id="6" name="Text 4"/>
          <p:cNvSpPr/>
          <p:nvPr/>
        </p:nvSpPr>
        <p:spPr>
          <a:xfrm>
            <a:off x="1230868" y="5102781"/>
            <a:ext cx="5833705" cy="395049"/>
          </a:xfrm>
          <a:prstGeom prst="rect">
            <a:avLst/>
          </a:prstGeom>
          <a:noFill/>
          <a:ln/>
        </p:spPr>
        <p:txBody>
          <a:bodyPr wrap="none" lIns="0" tIns="0" rIns="0" bIns="0" rtlCol="0" anchor="t"/>
          <a:lstStyle/>
          <a:p>
            <a:pPr indent="0" marL="0">
              <a:lnSpc>
                <a:spcPts val="3100"/>
              </a:lnSpc>
              <a:buNone/>
            </a:pPr>
            <a:r>
              <a:rPr lang="en-US" sz="1900" dirty="0">
                <a:solidFill>
                  <a:srgbClr val="3B3535"/>
                </a:solidFill>
                <a:latin typeface="Roboto Light" pitchFamily="34" charset="0"/>
                <a:ea typeface="Roboto Light" pitchFamily="34" charset="-122"/>
                <a:cs typeface="Roboto Light" pitchFamily="34" charset="-120"/>
              </a:rPr>
              <a:t>Siber Zorbalığa Maruz Kalan Gençler</a:t>
            </a:r>
            <a:endParaRPr lang="en-US" sz="1900" dirty="0"/>
          </a:p>
        </p:txBody>
      </p:sp>
      <p:sp>
        <p:nvSpPr>
          <p:cNvPr id="7" name="Text 5"/>
          <p:cNvSpPr/>
          <p:nvPr/>
        </p:nvSpPr>
        <p:spPr>
          <a:xfrm>
            <a:off x="7565827" y="5102781"/>
            <a:ext cx="5833705" cy="395049"/>
          </a:xfrm>
          <a:prstGeom prst="rect">
            <a:avLst/>
          </a:prstGeom>
          <a:noFill/>
          <a:ln/>
        </p:spPr>
        <p:txBody>
          <a:bodyPr wrap="none" lIns="0" tIns="0" rIns="0" bIns="0" rtlCol="0" anchor="t"/>
          <a:lstStyle/>
          <a:p>
            <a:pPr indent="0" marL="0">
              <a:lnSpc>
                <a:spcPts val="3100"/>
              </a:lnSpc>
              <a:buNone/>
            </a:pPr>
            <a:r>
              <a:rPr lang="en-US" sz="1900" dirty="0">
                <a:solidFill>
                  <a:srgbClr val="3B3535"/>
                </a:solidFill>
                <a:latin typeface="Roboto Light" pitchFamily="34" charset="0"/>
                <a:ea typeface="Roboto Light" pitchFamily="34" charset="-122"/>
                <a:cs typeface="Roboto Light" pitchFamily="34" charset="-120"/>
              </a:rPr>
              <a:t>%43</a:t>
            </a:r>
            <a:endParaRPr lang="en-US" sz="1900" dirty="0"/>
          </a:p>
        </p:txBody>
      </p:sp>
      <p:sp>
        <p:nvSpPr>
          <p:cNvPr id="8" name="Shape 6"/>
          <p:cNvSpPr/>
          <p:nvPr/>
        </p:nvSpPr>
        <p:spPr>
          <a:xfrm>
            <a:off x="983933" y="5653564"/>
            <a:ext cx="12662416" cy="1101566"/>
          </a:xfrm>
          <a:prstGeom prst="rect">
            <a:avLst/>
          </a:prstGeom>
          <a:solidFill>
            <a:srgbClr val="000000">
              <a:alpha val="4000"/>
            </a:srgbClr>
          </a:solidFill>
          <a:ln/>
        </p:spPr>
      </p:sp>
      <p:sp>
        <p:nvSpPr>
          <p:cNvPr id="9" name="Text 7"/>
          <p:cNvSpPr/>
          <p:nvPr/>
        </p:nvSpPr>
        <p:spPr>
          <a:xfrm>
            <a:off x="1230868" y="5809298"/>
            <a:ext cx="5833705" cy="790099"/>
          </a:xfrm>
          <a:prstGeom prst="rect">
            <a:avLst/>
          </a:prstGeom>
          <a:noFill/>
          <a:ln/>
        </p:spPr>
        <p:txBody>
          <a:bodyPr wrap="square" lIns="0" tIns="0" rIns="0" bIns="0" rtlCol="0" anchor="t"/>
          <a:lstStyle/>
          <a:p>
            <a:pPr indent="0" marL="0">
              <a:lnSpc>
                <a:spcPts val="3100"/>
              </a:lnSpc>
              <a:buNone/>
            </a:pPr>
            <a:r>
              <a:rPr lang="en-US" sz="1900" dirty="0">
                <a:solidFill>
                  <a:srgbClr val="3B3535"/>
                </a:solidFill>
                <a:latin typeface="Roboto Light" pitchFamily="34" charset="0"/>
                <a:ea typeface="Roboto Light" pitchFamily="34" charset="-122"/>
                <a:cs typeface="Roboto Light" pitchFamily="34" charset="-120"/>
              </a:rPr>
              <a:t>Siber Zorbalığa Maruz Kalan Gençlerin Kendini Değersiz Hissetme Oranı</a:t>
            </a:r>
            <a:endParaRPr lang="en-US" sz="1900" dirty="0"/>
          </a:p>
        </p:txBody>
      </p:sp>
      <p:sp>
        <p:nvSpPr>
          <p:cNvPr id="10" name="Text 8"/>
          <p:cNvSpPr/>
          <p:nvPr/>
        </p:nvSpPr>
        <p:spPr>
          <a:xfrm>
            <a:off x="7565827" y="5809298"/>
            <a:ext cx="5833705" cy="395049"/>
          </a:xfrm>
          <a:prstGeom prst="rect">
            <a:avLst/>
          </a:prstGeom>
          <a:noFill/>
          <a:ln/>
        </p:spPr>
        <p:txBody>
          <a:bodyPr wrap="none" lIns="0" tIns="0" rIns="0" bIns="0" rtlCol="0" anchor="t"/>
          <a:lstStyle/>
          <a:p>
            <a:pPr indent="0" marL="0">
              <a:lnSpc>
                <a:spcPts val="3100"/>
              </a:lnSpc>
              <a:buNone/>
            </a:pPr>
            <a:r>
              <a:rPr lang="en-US" sz="1900" dirty="0">
                <a:solidFill>
                  <a:srgbClr val="3B3535"/>
                </a:solidFill>
                <a:latin typeface="Roboto Light" pitchFamily="34" charset="0"/>
                <a:ea typeface="Roboto Light" pitchFamily="34" charset="-122"/>
                <a:cs typeface="Roboto Light" pitchFamily="34" charset="-120"/>
              </a:rPr>
              <a:t>%28</a:t>
            </a:r>
            <a:endParaRPr lang="en-US" sz="1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968693" y="422553"/>
            <a:ext cx="7419975" cy="451961"/>
          </a:xfrm>
          <a:prstGeom prst="rect">
            <a:avLst/>
          </a:prstGeom>
          <a:noFill/>
          <a:ln/>
        </p:spPr>
        <p:txBody>
          <a:bodyPr wrap="none" lIns="0" tIns="0" rIns="0" bIns="0" rtlCol="0" anchor="t"/>
          <a:lstStyle/>
          <a:p>
            <a:pPr indent="0" marL="0">
              <a:lnSpc>
                <a:spcPts val="3550"/>
              </a:lnSpc>
              <a:buNone/>
            </a:pPr>
            <a:r>
              <a:rPr lang="en-US" sz="2800" dirty="0">
                <a:solidFill>
                  <a:srgbClr val="1F1E1E"/>
                </a:solidFill>
                <a:latin typeface="Red Hat Text" pitchFamily="34" charset="0"/>
                <a:ea typeface="Red Hat Text" pitchFamily="34" charset="-122"/>
                <a:cs typeface="Red Hat Text" pitchFamily="34" charset="-120"/>
              </a:rPr>
              <a:t>Siber Zorbalık Eylemlerinde Bulunan Kişi Sayısı</a:t>
            </a:r>
            <a:endParaRPr lang="en-US" sz="2800" dirty="0"/>
          </a:p>
        </p:txBody>
      </p:sp>
      <p:pic>
        <p:nvPicPr>
          <p:cNvPr id="3" name="Image 0" descr="preencoded.png">    </p:cNvPr>
          <p:cNvPicPr>
            <a:picLocks noChangeAspect="1"/>
          </p:cNvPicPr>
          <p:nvPr/>
        </p:nvPicPr>
        <p:blipFill>
          <a:blip r:embed="rId1"/>
          <a:stretch>
            <a:fillRect/>
          </a:stretch>
        </p:blipFill>
        <p:spPr>
          <a:xfrm>
            <a:off x="968693" y="1181814"/>
            <a:ext cx="12692896" cy="6923842"/>
          </a:xfrm>
          <a:prstGeom prst="rect">
            <a:avLst/>
          </a:prstGeom>
        </p:spPr>
      </p:pic>
      <p:sp>
        <p:nvSpPr>
          <p:cNvPr id="4" name="Shape 1"/>
          <p:cNvSpPr/>
          <p:nvPr/>
        </p:nvSpPr>
        <p:spPr>
          <a:xfrm>
            <a:off x="3919299" y="8136136"/>
            <a:ext cx="153591" cy="153591"/>
          </a:xfrm>
          <a:prstGeom prst="roundRect">
            <a:avLst>
              <a:gd name="adj" fmla="val 11907"/>
            </a:avLst>
          </a:prstGeom>
          <a:solidFill>
            <a:srgbClr val="450808"/>
          </a:solidFill>
          <a:ln/>
        </p:spPr>
      </p:sp>
      <p:sp>
        <p:nvSpPr>
          <p:cNvPr id="5" name="Text 2"/>
          <p:cNvSpPr/>
          <p:nvPr/>
        </p:nvSpPr>
        <p:spPr>
          <a:xfrm>
            <a:off x="4133850" y="8136136"/>
            <a:ext cx="964168" cy="153591"/>
          </a:xfrm>
          <a:prstGeom prst="rect">
            <a:avLst/>
          </a:prstGeom>
          <a:noFill/>
          <a:ln/>
        </p:spPr>
        <p:txBody>
          <a:bodyPr wrap="none" lIns="0" tIns="0" rIns="0" bIns="0" rtlCol="0" anchor="t"/>
          <a:lstStyle/>
          <a:p>
            <a:pPr algn="l" indent="0" marL="0">
              <a:lnSpc>
                <a:spcPts val="1200"/>
              </a:lnSpc>
              <a:buNone/>
            </a:pPr>
            <a:r>
              <a:rPr lang="en-US" sz="1200" dirty="0">
                <a:solidFill>
                  <a:srgbClr val="3B3535"/>
                </a:solidFill>
                <a:latin typeface="Roboto Light" pitchFamily="34" charset="0"/>
                <a:ea typeface="Roboto Light" pitchFamily="34" charset="-122"/>
                <a:cs typeface="Roboto Light" pitchFamily="34" charset="-120"/>
              </a:rPr>
              <a:t>Okul Öğrencisi</a:t>
            </a:r>
            <a:endParaRPr lang="en-US" sz="1200" dirty="0"/>
          </a:p>
        </p:txBody>
      </p:sp>
      <p:sp>
        <p:nvSpPr>
          <p:cNvPr id="6" name="Shape 3"/>
          <p:cNvSpPr/>
          <p:nvPr/>
        </p:nvSpPr>
        <p:spPr>
          <a:xfrm>
            <a:off x="6762988" y="8136136"/>
            <a:ext cx="153591" cy="153591"/>
          </a:xfrm>
          <a:prstGeom prst="roundRect">
            <a:avLst>
              <a:gd name="adj" fmla="val 11907"/>
            </a:avLst>
          </a:prstGeom>
          <a:solidFill>
            <a:srgbClr val="B61414"/>
          </a:solidFill>
          <a:ln/>
        </p:spPr>
      </p:sp>
      <p:sp>
        <p:nvSpPr>
          <p:cNvPr id="7" name="Text 4"/>
          <p:cNvSpPr/>
          <p:nvPr/>
        </p:nvSpPr>
        <p:spPr>
          <a:xfrm>
            <a:off x="6977539" y="8136136"/>
            <a:ext cx="889516" cy="153591"/>
          </a:xfrm>
          <a:prstGeom prst="rect">
            <a:avLst/>
          </a:prstGeom>
          <a:noFill/>
          <a:ln/>
        </p:spPr>
        <p:txBody>
          <a:bodyPr wrap="none" lIns="0" tIns="0" rIns="0" bIns="0" rtlCol="0" anchor="t"/>
          <a:lstStyle/>
          <a:p>
            <a:pPr algn="l" indent="0" marL="0">
              <a:lnSpc>
                <a:spcPts val="1200"/>
              </a:lnSpc>
              <a:buNone/>
            </a:pPr>
            <a:r>
              <a:rPr lang="en-US" sz="1200" dirty="0">
                <a:solidFill>
                  <a:srgbClr val="3B3535"/>
                </a:solidFill>
                <a:latin typeface="Roboto Light" pitchFamily="34" charset="0"/>
                <a:ea typeface="Roboto Light" pitchFamily="34" charset="-122"/>
                <a:cs typeface="Roboto Light" pitchFamily="34" charset="-120"/>
              </a:rPr>
              <a:t>Yetişkin Birey</a:t>
            </a:r>
            <a:endParaRPr lang="en-US" sz="1200" dirty="0"/>
          </a:p>
        </p:txBody>
      </p:sp>
      <p:sp>
        <p:nvSpPr>
          <p:cNvPr id="8" name="Shape 5"/>
          <p:cNvSpPr/>
          <p:nvPr/>
        </p:nvSpPr>
        <p:spPr>
          <a:xfrm>
            <a:off x="9532144" y="8136136"/>
            <a:ext cx="153591" cy="153591"/>
          </a:xfrm>
          <a:prstGeom prst="roundRect">
            <a:avLst>
              <a:gd name="adj" fmla="val 11907"/>
            </a:avLst>
          </a:prstGeom>
          <a:solidFill>
            <a:srgbClr val="ED5B5B"/>
          </a:solidFill>
          <a:ln/>
        </p:spPr>
      </p:sp>
      <p:sp>
        <p:nvSpPr>
          <p:cNvPr id="9" name="Text 6"/>
          <p:cNvSpPr/>
          <p:nvPr/>
        </p:nvSpPr>
        <p:spPr>
          <a:xfrm>
            <a:off x="9746694" y="8136136"/>
            <a:ext cx="1121212" cy="153591"/>
          </a:xfrm>
          <a:prstGeom prst="rect">
            <a:avLst/>
          </a:prstGeom>
          <a:noFill/>
          <a:ln/>
        </p:spPr>
        <p:txBody>
          <a:bodyPr wrap="none" lIns="0" tIns="0" rIns="0" bIns="0" rtlCol="0" anchor="t"/>
          <a:lstStyle/>
          <a:p>
            <a:pPr algn="l" indent="0" marL="0">
              <a:lnSpc>
                <a:spcPts val="1200"/>
              </a:lnSpc>
              <a:buNone/>
            </a:pPr>
            <a:r>
              <a:rPr lang="en-US" sz="1200" dirty="0">
                <a:solidFill>
                  <a:srgbClr val="3B3535"/>
                </a:solidFill>
                <a:latin typeface="Roboto Light" pitchFamily="34" charset="0"/>
                <a:ea typeface="Roboto Light" pitchFamily="34" charset="-122"/>
                <a:cs typeface="Roboto Light" pitchFamily="34" charset="-120"/>
              </a:rPr>
              <a:t>Anonim Kullanıcı</a:t>
            </a:r>
            <a:endParaRPr lang="en-US" sz="1200" dirty="0"/>
          </a:p>
        </p:txBody>
      </p:sp>
      <p:sp>
        <p:nvSpPr>
          <p:cNvPr id="10" name="Text 7"/>
          <p:cNvSpPr/>
          <p:nvPr/>
        </p:nvSpPr>
        <p:spPr>
          <a:xfrm>
            <a:off x="968693" y="8462605"/>
            <a:ext cx="12692896" cy="737592"/>
          </a:xfrm>
          <a:prstGeom prst="rect">
            <a:avLst/>
          </a:prstGeom>
          <a:noFill/>
          <a:ln/>
        </p:spPr>
        <p:txBody>
          <a:bodyPr wrap="square" lIns="0" tIns="0" rIns="0" bIns="0" rtlCol="0" anchor="t"/>
          <a:lstStyle/>
          <a:p>
            <a:pPr indent="0" marL="0">
              <a:lnSpc>
                <a:spcPts val="1900"/>
              </a:lnSpc>
              <a:buNone/>
            </a:pPr>
            <a:r>
              <a:rPr lang="en-US" sz="1200" dirty="0">
                <a:solidFill>
                  <a:srgbClr val="3B3535"/>
                </a:solidFill>
                <a:latin typeface="Roboto Light" pitchFamily="34" charset="0"/>
                <a:ea typeface="Roboto Light" pitchFamily="34" charset="-122"/>
                <a:cs typeface="Roboto Light" pitchFamily="34" charset="-120"/>
              </a:rPr>
              <a:t>Paylaşılan verilere göre, siber zorbalık eylemlerinde bulunanların büyük çoğunluğu okul öğrencilerinden oluşmaktadır. Yetişkin bireyler ve anonim kullanıcılar da siber zorbalık vakalarına karışmaktadır. Bu sonuçlar, siber zorbalığın tüm yaş gruplarında görülen yaygın bir problem olduğunu göstermektedir. Okullarda ve toplumdaki farkındalığın artırılması, kişilerin bilinçlendirilmesi ve yetkili kurumların müdahalesi ile bu sorunun azaltılması hedeflenmelidir.</a:t>
            </a:r>
            <a:endParaRPr lang="en-US" sz="1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968693" y="2025372"/>
            <a:ext cx="8124587" cy="580787"/>
          </a:xfrm>
          <a:prstGeom prst="rect">
            <a:avLst/>
          </a:prstGeom>
          <a:noFill/>
          <a:ln/>
        </p:spPr>
        <p:txBody>
          <a:bodyPr wrap="none" lIns="0" tIns="0" rIns="0" bIns="0" rtlCol="0" anchor="t"/>
          <a:lstStyle/>
          <a:p>
            <a:pPr indent="0" marL="0">
              <a:lnSpc>
                <a:spcPts val="4550"/>
              </a:lnSpc>
              <a:buNone/>
            </a:pPr>
            <a:r>
              <a:rPr lang="en-US" sz="3650" dirty="0">
                <a:solidFill>
                  <a:srgbClr val="1F1E1E"/>
                </a:solidFill>
                <a:latin typeface="Red Hat Text" pitchFamily="34" charset="0"/>
                <a:ea typeface="Red Hat Text" pitchFamily="34" charset="-122"/>
                <a:cs typeface="Red Hat Text" pitchFamily="34" charset="-120"/>
              </a:rPr>
              <a:t>Siber Zorbalıkta Kadın ve Erkek Oranları</a:t>
            </a:r>
            <a:endParaRPr lang="en-US" sz="3650" dirty="0"/>
          </a:p>
        </p:txBody>
      </p:sp>
      <p:sp>
        <p:nvSpPr>
          <p:cNvPr id="3" name="Text 1"/>
          <p:cNvSpPr/>
          <p:nvPr/>
        </p:nvSpPr>
        <p:spPr>
          <a:xfrm>
            <a:off x="968693" y="3223260"/>
            <a:ext cx="6161246" cy="814626"/>
          </a:xfrm>
          <a:prstGeom prst="rect">
            <a:avLst/>
          </a:prstGeom>
          <a:noFill/>
          <a:ln/>
        </p:spPr>
        <p:txBody>
          <a:bodyPr wrap="none" lIns="0" tIns="0" rIns="0" bIns="0" rtlCol="0" anchor="t"/>
          <a:lstStyle/>
          <a:p>
            <a:pPr algn="ctr" indent="0" marL="0">
              <a:lnSpc>
                <a:spcPts val="6400"/>
              </a:lnSpc>
              <a:buNone/>
            </a:pPr>
            <a:r>
              <a:rPr lang="en-US" sz="6400" dirty="0">
                <a:solidFill>
                  <a:srgbClr val="3B3535"/>
                </a:solidFill>
                <a:latin typeface="Red Hat Text" pitchFamily="34" charset="0"/>
                <a:ea typeface="Red Hat Text" pitchFamily="34" charset="-122"/>
                <a:cs typeface="Red Hat Text" pitchFamily="34" charset="-120"/>
              </a:rPr>
              <a:t>60%</a:t>
            </a:r>
            <a:endParaRPr lang="en-US" sz="6400" dirty="0"/>
          </a:p>
        </p:txBody>
      </p:sp>
      <p:sp>
        <p:nvSpPr>
          <p:cNvPr id="4" name="Text 2"/>
          <p:cNvSpPr/>
          <p:nvPr/>
        </p:nvSpPr>
        <p:spPr>
          <a:xfrm>
            <a:off x="968693" y="4346377"/>
            <a:ext cx="6161246" cy="395049"/>
          </a:xfrm>
          <a:prstGeom prst="rect">
            <a:avLst/>
          </a:prstGeom>
          <a:noFill/>
          <a:ln/>
        </p:spPr>
        <p:txBody>
          <a:bodyPr wrap="none" lIns="0" tIns="0" rIns="0" bIns="0" rtlCol="0" anchor="t"/>
          <a:lstStyle/>
          <a:p>
            <a:pPr algn="ctr" indent="0" marL="0">
              <a:lnSpc>
                <a:spcPts val="3100"/>
              </a:lnSpc>
              <a:buNone/>
            </a:pPr>
            <a:r>
              <a:rPr lang="en-US" sz="1900" dirty="0">
                <a:solidFill>
                  <a:srgbClr val="3B3535"/>
                </a:solidFill>
                <a:latin typeface="Roboto Light" pitchFamily="34" charset="0"/>
                <a:ea typeface="Roboto Light" pitchFamily="34" charset="-122"/>
                <a:cs typeface="Roboto Light" pitchFamily="34" charset="-120"/>
              </a:rPr>
              <a:t>Erkek</a:t>
            </a:r>
            <a:endParaRPr lang="en-US" sz="1900" dirty="0"/>
          </a:p>
        </p:txBody>
      </p:sp>
      <p:sp>
        <p:nvSpPr>
          <p:cNvPr id="5" name="Text 3"/>
          <p:cNvSpPr/>
          <p:nvPr/>
        </p:nvSpPr>
        <p:spPr>
          <a:xfrm>
            <a:off x="7500223" y="3223260"/>
            <a:ext cx="6161365" cy="814626"/>
          </a:xfrm>
          <a:prstGeom prst="rect">
            <a:avLst/>
          </a:prstGeom>
          <a:noFill/>
          <a:ln/>
        </p:spPr>
        <p:txBody>
          <a:bodyPr wrap="none" lIns="0" tIns="0" rIns="0" bIns="0" rtlCol="0" anchor="t"/>
          <a:lstStyle/>
          <a:p>
            <a:pPr algn="ctr" indent="0" marL="0">
              <a:lnSpc>
                <a:spcPts val="6400"/>
              </a:lnSpc>
              <a:buNone/>
            </a:pPr>
            <a:r>
              <a:rPr lang="en-US" sz="6400" dirty="0">
                <a:solidFill>
                  <a:srgbClr val="3B3535"/>
                </a:solidFill>
                <a:latin typeface="Red Hat Text" pitchFamily="34" charset="0"/>
                <a:ea typeface="Red Hat Text" pitchFamily="34" charset="-122"/>
                <a:cs typeface="Red Hat Text" pitchFamily="34" charset="-120"/>
              </a:rPr>
              <a:t>40%</a:t>
            </a:r>
            <a:endParaRPr lang="en-US" sz="6400" dirty="0"/>
          </a:p>
        </p:txBody>
      </p:sp>
      <p:sp>
        <p:nvSpPr>
          <p:cNvPr id="6" name="Text 4"/>
          <p:cNvSpPr/>
          <p:nvPr/>
        </p:nvSpPr>
        <p:spPr>
          <a:xfrm>
            <a:off x="7500223" y="4346377"/>
            <a:ext cx="6161365" cy="395049"/>
          </a:xfrm>
          <a:prstGeom prst="rect">
            <a:avLst/>
          </a:prstGeom>
          <a:noFill/>
          <a:ln/>
        </p:spPr>
        <p:txBody>
          <a:bodyPr wrap="none" lIns="0" tIns="0" rIns="0" bIns="0" rtlCol="0" anchor="t"/>
          <a:lstStyle/>
          <a:p>
            <a:pPr algn="ctr" indent="0" marL="0">
              <a:lnSpc>
                <a:spcPts val="3100"/>
              </a:lnSpc>
              <a:buNone/>
            </a:pPr>
            <a:r>
              <a:rPr lang="en-US" sz="1900" dirty="0">
                <a:solidFill>
                  <a:srgbClr val="3B3535"/>
                </a:solidFill>
                <a:latin typeface="Roboto Light" pitchFamily="34" charset="0"/>
                <a:ea typeface="Roboto Light" pitchFamily="34" charset="-122"/>
                <a:cs typeface="Roboto Light" pitchFamily="34" charset="-120"/>
              </a:rPr>
              <a:t>Kadın</a:t>
            </a:r>
            <a:endParaRPr lang="en-US" sz="1900" dirty="0"/>
          </a:p>
        </p:txBody>
      </p:sp>
      <p:sp>
        <p:nvSpPr>
          <p:cNvPr id="7" name="Text 5"/>
          <p:cNvSpPr/>
          <p:nvPr/>
        </p:nvSpPr>
        <p:spPr>
          <a:xfrm>
            <a:off x="968693" y="5019080"/>
            <a:ext cx="12692896" cy="1185148"/>
          </a:xfrm>
          <a:prstGeom prst="rect">
            <a:avLst/>
          </a:prstGeom>
          <a:noFill/>
          <a:ln/>
        </p:spPr>
        <p:txBody>
          <a:bodyPr wrap="square" lIns="0" tIns="0" rIns="0" bIns="0" rtlCol="0" anchor="t"/>
          <a:lstStyle/>
          <a:p>
            <a:pPr indent="0" marL="0">
              <a:lnSpc>
                <a:spcPts val="3100"/>
              </a:lnSpc>
              <a:buNone/>
            </a:pPr>
            <a:r>
              <a:rPr lang="en-US" sz="1900" dirty="0">
                <a:solidFill>
                  <a:srgbClr val="3B3535"/>
                </a:solidFill>
                <a:latin typeface="Roboto Light" pitchFamily="34" charset="0"/>
                <a:ea typeface="Roboto Light" pitchFamily="34" charset="-122"/>
                <a:cs typeface="Roboto Light" pitchFamily="34" charset="-120"/>
              </a:rPr>
              <a:t>Çeşitli araştırmalar, siber zorbalık eylemlerinde erkeklerin kadınlara göre daha fazla rol oynadığını gösteriyor. Erkeklerin siber zorbalık eylemi gerçekleştirme oranı %60 iken, kadınların oranı %40 seviyesinde. Bu farklılığın nedenleri arasında toplumsal cinsiyet rolleri, saldırganlık eğilimleri ve bilişim teknolojilerini kullanım alışkanlıkları gibi faktörler yer alıyor.</a:t>
            </a:r>
            <a:endParaRPr lang="en-US" sz="1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55094" y="621506"/>
            <a:ext cx="7633811" cy="1269206"/>
          </a:xfrm>
          <a:prstGeom prst="rect">
            <a:avLst/>
          </a:prstGeom>
          <a:noFill/>
          <a:ln/>
        </p:spPr>
        <p:txBody>
          <a:bodyPr wrap="square" lIns="0" tIns="0" rIns="0" bIns="0" rtlCol="0" anchor="t"/>
          <a:lstStyle/>
          <a:p>
            <a:pPr indent="0" marL="0">
              <a:lnSpc>
                <a:spcPts val="4950"/>
              </a:lnSpc>
              <a:buNone/>
            </a:pPr>
            <a:r>
              <a:rPr lang="en-US" sz="3950" dirty="0">
                <a:solidFill>
                  <a:srgbClr val="1F1E1E"/>
                </a:solidFill>
                <a:latin typeface="Red Hat Text" pitchFamily="34" charset="0"/>
                <a:ea typeface="Red Hat Text" pitchFamily="34" charset="-122"/>
                <a:cs typeface="Red Hat Text" pitchFamily="34" charset="-120"/>
              </a:rPr>
              <a:t>Siber Zorbalığın Yaş Gruplarına Göre Dağılımı</a:t>
            </a:r>
            <a:endParaRPr lang="en-US" sz="3950" dirty="0"/>
          </a:p>
        </p:txBody>
      </p:sp>
      <p:sp>
        <p:nvSpPr>
          <p:cNvPr id="4" name="Text 1"/>
          <p:cNvSpPr/>
          <p:nvPr/>
        </p:nvSpPr>
        <p:spPr>
          <a:xfrm>
            <a:off x="755094" y="2214324"/>
            <a:ext cx="7633811" cy="1035487"/>
          </a:xfrm>
          <a:prstGeom prst="rect">
            <a:avLst/>
          </a:prstGeom>
          <a:noFill/>
          <a:ln/>
        </p:spPr>
        <p:txBody>
          <a:bodyPr wrap="square" lIns="0" tIns="0" rIns="0" bIns="0" rtlCol="0" anchor="t"/>
          <a:lstStyle/>
          <a:p>
            <a:pPr indent="0" marL="0">
              <a:lnSpc>
                <a:spcPts val="2700"/>
              </a:lnSpc>
              <a:buNone/>
            </a:pPr>
            <a:r>
              <a:rPr lang="en-US" sz="1650" dirty="0">
                <a:solidFill>
                  <a:srgbClr val="3B3535"/>
                </a:solidFill>
                <a:latin typeface="Roboto Light" pitchFamily="34" charset="0"/>
                <a:ea typeface="Roboto Light" pitchFamily="34" charset="-122"/>
                <a:cs typeface="Roboto Light" pitchFamily="34" charset="-120"/>
              </a:rPr>
              <a:t>Siber zorbalık, tüm yaş gruplarını etkilemekle birlikte, özellikle gençler ve çocuklar arasında daha yaygın görülmektedir. Araştırmalar, siber zorbalık vakalarının çoğunlukla 13-18 yaş aralığındaki ergenler arasında gerçekleştiğini gösteriyor.</a:t>
            </a:r>
            <a:endParaRPr lang="en-US" sz="1650" dirty="0"/>
          </a:p>
        </p:txBody>
      </p:sp>
      <p:sp>
        <p:nvSpPr>
          <p:cNvPr id="5" name="Shape 2"/>
          <p:cNvSpPr/>
          <p:nvPr/>
        </p:nvSpPr>
        <p:spPr>
          <a:xfrm>
            <a:off x="755094" y="3492460"/>
            <a:ext cx="7633811" cy="2492216"/>
          </a:xfrm>
          <a:prstGeom prst="roundRect">
            <a:avLst>
              <a:gd name="adj" fmla="val 1299"/>
            </a:avLst>
          </a:prstGeom>
          <a:noFill/>
          <a:ln w="7620">
            <a:solidFill>
              <a:srgbClr val="000000">
                <a:alpha val="8000"/>
              </a:srgbClr>
            </a:solidFill>
            <a:prstDash val="solid"/>
          </a:ln>
        </p:spPr>
      </p:sp>
      <p:sp>
        <p:nvSpPr>
          <p:cNvPr id="6" name="Shape 3"/>
          <p:cNvSpPr/>
          <p:nvPr/>
        </p:nvSpPr>
        <p:spPr>
          <a:xfrm>
            <a:off x="762714" y="3500080"/>
            <a:ext cx="7618571" cy="619244"/>
          </a:xfrm>
          <a:prstGeom prst="rect">
            <a:avLst/>
          </a:prstGeom>
          <a:solidFill>
            <a:srgbClr val="FFFFFF">
              <a:alpha val="4000"/>
            </a:srgbClr>
          </a:solidFill>
          <a:ln/>
        </p:spPr>
      </p:sp>
      <p:sp>
        <p:nvSpPr>
          <p:cNvPr id="7" name="Text 4"/>
          <p:cNvSpPr/>
          <p:nvPr/>
        </p:nvSpPr>
        <p:spPr>
          <a:xfrm>
            <a:off x="978456" y="3637121"/>
            <a:ext cx="3373993" cy="345162"/>
          </a:xfrm>
          <a:prstGeom prst="rect">
            <a:avLst/>
          </a:prstGeom>
          <a:noFill/>
          <a:ln/>
        </p:spPr>
        <p:txBody>
          <a:bodyPr wrap="none" lIns="0" tIns="0" rIns="0" bIns="0" rtlCol="0" anchor="t"/>
          <a:lstStyle/>
          <a:p>
            <a:pPr indent="0" marL="0">
              <a:lnSpc>
                <a:spcPts val="2700"/>
              </a:lnSpc>
              <a:buNone/>
            </a:pPr>
            <a:r>
              <a:rPr lang="en-US" sz="1650" dirty="0">
                <a:solidFill>
                  <a:srgbClr val="3B3535"/>
                </a:solidFill>
                <a:latin typeface="Roboto Light" pitchFamily="34" charset="0"/>
                <a:ea typeface="Roboto Light" pitchFamily="34" charset="-122"/>
                <a:cs typeface="Roboto Light" pitchFamily="34" charset="-120"/>
              </a:rPr>
              <a:t>Yaş Grubu</a:t>
            </a:r>
            <a:endParaRPr lang="en-US" sz="1650" dirty="0"/>
          </a:p>
        </p:txBody>
      </p:sp>
      <p:sp>
        <p:nvSpPr>
          <p:cNvPr id="8" name="Text 5"/>
          <p:cNvSpPr/>
          <p:nvPr/>
        </p:nvSpPr>
        <p:spPr>
          <a:xfrm>
            <a:off x="4791551" y="3637121"/>
            <a:ext cx="3373993" cy="345162"/>
          </a:xfrm>
          <a:prstGeom prst="rect">
            <a:avLst/>
          </a:prstGeom>
          <a:noFill/>
          <a:ln/>
        </p:spPr>
        <p:txBody>
          <a:bodyPr wrap="none" lIns="0" tIns="0" rIns="0" bIns="0" rtlCol="0" anchor="t"/>
          <a:lstStyle/>
          <a:p>
            <a:pPr indent="0" marL="0">
              <a:lnSpc>
                <a:spcPts val="2700"/>
              </a:lnSpc>
              <a:buNone/>
            </a:pPr>
            <a:r>
              <a:rPr lang="en-US" sz="1650" dirty="0">
                <a:solidFill>
                  <a:srgbClr val="3B3535"/>
                </a:solidFill>
                <a:latin typeface="Roboto Light" pitchFamily="34" charset="0"/>
                <a:ea typeface="Roboto Light" pitchFamily="34" charset="-122"/>
                <a:cs typeface="Roboto Light" pitchFamily="34" charset="-120"/>
              </a:rPr>
              <a:t>Siber Zorbalık Oranı</a:t>
            </a:r>
            <a:endParaRPr lang="en-US" sz="1650" dirty="0"/>
          </a:p>
        </p:txBody>
      </p:sp>
      <p:sp>
        <p:nvSpPr>
          <p:cNvPr id="9" name="Shape 6"/>
          <p:cNvSpPr/>
          <p:nvPr/>
        </p:nvSpPr>
        <p:spPr>
          <a:xfrm>
            <a:off x="762714" y="4119324"/>
            <a:ext cx="7618571" cy="619244"/>
          </a:xfrm>
          <a:prstGeom prst="rect">
            <a:avLst/>
          </a:prstGeom>
          <a:solidFill>
            <a:srgbClr val="000000">
              <a:alpha val="4000"/>
            </a:srgbClr>
          </a:solidFill>
          <a:ln/>
        </p:spPr>
      </p:sp>
      <p:sp>
        <p:nvSpPr>
          <p:cNvPr id="10" name="Text 7"/>
          <p:cNvSpPr/>
          <p:nvPr/>
        </p:nvSpPr>
        <p:spPr>
          <a:xfrm>
            <a:off x="978456" y="4256365"/>
            <a:ext cx="3373993" cy="345162"/>
          </a:xfrm>
          <a:prstGeom prst="rect">
            <a:avLst/>
          </a:prstGeom>
          <a:noFill/>
          <a:ln/>
        </p:spPr>
        <p:txBody>
          <a:bodyPr wrap="none" lIns="0" tIns="0" rIns="0" bIns="0" rtlCol="0" anchor="t"/>
          <a:lstStyle/>
          <a:p>
            <a:pPr indent="0" marL="0">
              <a:lnSpc>
                <a:spcPts val="2700"/>
              </a:lnSpc>
              <a:buNone/>
            </a:pPr>
            <a:r>
              <a:rPr lang="en-US" sz="1650" dirty="0">
                <a:solidFill>
                  <a:srgbClr val="3B3535"/>
                </a:solidFill>
                <a:latin typeface="Roboto Light" pitchFamily="34" charset="0"/>
                <a:ea typeface="Roboto Light" pitchFamily="34" charset="-122"/>
                <a:cs typeface="Roboto Light" pitchFamily="34" charset="-120"/>
              </a:rPr>
              <a:t>13-18 yaş</a:t>
            </a:r>
            <a:endParaRPr lang="en-US" sz="1650" dirty="0"/>
          </a:p>
        </p:txBody>
      </p:sp>
      <p:sp>
        <p:nvSpPr>
          <p:cNvPr id="11" name="Text 8"/>
          <p:cNvSpPr/>
          <p:nvPr/>
        </p:nvSpPr>
        <p:spPr>
          <a:xfrm>
            <a:off x="4791551" y="4256365"/>
            <a:ext cx="3373993" cy="345162"/>
          </a:xfrm>
          <a:prstGeom prst="rect">
            <a:avLst/>
          </a:prstGeom>
          <a:noFill/>
          <a:ln/>
        </p:spPr>
        <p:txBody>
          <a:bodyPr wrap="none" lIns="0" tIns="0" rIns="0" bIns="0" rtlCol="0" anchor="t"/>
          <a:lstStyle/>
          <a:p>
            <a:pPr indent="0" marL="0">
              <a:lnSpc>
                <a:spcPts val="2700"/>
              </a:lnSpc>
              <a:buNone/>
            </a:pPr>
            <a:r>
              <a:rPr lang="en-US" sz="1650" dirty="0">
                <a:solidFill>
                  <a:srgbClr val="3B3535"/>
                </a:solidFill>
                <a:latin typeface="Roboto Light" pitchFamily="34" charset="0"/>
                <a:ea typeface="Roboto Light" pitchFamily="34" charset="-122"/>
                <a:cs typeface="Roboto Light" pitchFamily="34" charset="-120"/>
              </a:rPr>
              <a:t>%72</a:t>
            </a:r>
            <a:endParaRPr lang="en-US" sz="1650" dirty="0"/>
          </a:p>
        </p:txBody>
      </p:sp>
      <p:sp>
        <p:nvSpPr>
          <p:cNvPr id="12" name="Shape 9"/>
          <p:cNvSpPr/>
          <p:nvPr/>
        </p:nvSpPr>
        <p:spPr>
          <a:xfrm>
            <a:off x="762714" y="4738568"/>
            <a:ext cx="7618571" cy="619244"/>
          </a:xfrm>
          <a:prstGeom prst="rect">
            <a:avLst/>
          </a:prstGeom>
          <a:solidFill>
            <a:srgbClr val="FFFFFF">
              <a:alpha val="4000"/>
            </a:srgbClr>
          </a:solidFill>
          <a:ln/>
        </p:spPr>
      </p:sp>
      <p:sp>
        <p:nvSpPr>
          <p:cNvPr id="13" name="Text 10"/>
          <p:cNvSpPr/>
          <p:nvPr/>
        </p:nvSpPr>
        <p:spPr>
          <a:xfrm>
            <a:off x="978456" y="4875609"/>
            <a:ext cx="3373993" cy="345162"/>
          </a:xfrm>
          <a:prstGeom prst="rect">
            <a:avLst/>
          </a:prstGeom>
          <a:noFill/>
          <a:ln/>
        </p:spPr>
        <p:txBody>
          <a:bodyPr wrap="none" lIns="0" tIns="0" rIns="0" bIns="0" rtlCol="0" anchor="t"/>
          <a:lstStyle/>
          <a:p>
            <a:pPr indent="0" marL="0">
              <a:lnSpc>
                <a:spcPts val="2700"/>
              </a:lnSpc>
              <a:buNone/>
            </a:pPr>
            <a:r>
              <a:rPr lang="en-US" sz="1650" dirty="0">
                <a:solidFill>
                  <a:srgbClr val="3B3535"/>
                </a:solidFill>
                <a:latin typeface="Roboto Light" pitchFamily="34" charset="0"/>
                <a:ea typeface="Roboto Light" pitchFamily="34" charset="-122"/>
                <a:cs typeface="Roboto Light" pitchFamily="34" charset="-120"/>
              </a:rPr>
              <a:t>8-12 yaş</a:t>
            </a:r>
            <a:endParaRPr lang="en-US" sz="1650" dirty="0"/>
          </a:p>
        </p:txBody>
      </p:sp>
      <p:sp>
        <p:nvSpPr>
          <p:cNvPr id="14" name="Text 11"/>
          <p:cNvSpPr/>
          <p:nvPr/>
        </p:nvSpPr>
        <p:spPr>
          <a:xfrm>
            <a:off x="4791551" y="4875609"/>
            <a:ext cx="3373993" cy="345162"/>
          </a:xfrm>
          <a:prstGeom prst="rect">
            <a:avLst/>
          </a:prstGeom>
          <a:noFill/>
          <a:ln/>
        </p:spPr>
        <p:txBody>
          <a:bodyPr wrap="none" lIns="0" tIns="0" rIns="0" bIns="0" rtlCol="0" anchor="t"/>
          <a:lstStyle/>
          <a:p>
            <a:pPr indent="0" marL="0">
              <a:lnSpc>
                <a:spcPts val="2700"/>
              </a:lnSpc>
              <a:buNone/>
            </a:pPr>
            <a:r>
              <a:rPr lang="en-US" sz="1650" dirty="0">
                <a:solidFill>
                  <a:srgbClr val="3B3535"/>
                </a:solidFill>
                <a:latin typeface="Roboto Light" pitchFamily="34" charset="0"/>
                <a:ea typeface="Roboto Light" pitchFamily="34" charset="-122"/>
                <a:cs typeface="Roboto Light" pitchFamily="34" charset="-120"/>
              </a:rPr>
              <a:t>%18</a:t>
            </a:r>
            <a:endParaRPr lang="en-US" sz="1650" dirty="0"/>
          </a:p>
        </p:txBody>
      </p:sp>
      <p:sp>
        <p:nvSpPr>
          <p:cNvPr id="15" name="Shape 12"/>
          <p:cNvSpPr/>
          <p:nvPr/>
        </p:nvSpPr>
        <p:spPr>
          <a:xfrm>
            <a:off x="762714" y="5357813"/>
            <a:ext cx="7618571" cy="619244"/>
          </a:xfrm>
          <a:prstGeom prst="rect">
            <a:avLst/>
          </a:prstGeom>
          <a:solidFill>
            <a:srgbClr val="000000">
              <a:alpha val="4000"/>
            </a:srgbClr>
          </a:solidFill>
          <a:ln/>
        </p:spPr>
      </p:sp>
      <p:sp>
        <p:nvSpPr>
          <p:cNvPr id="16" name="Text 13"/>
          <p:cNvSpPr/>
          <p:nvPr/>
        </p:nvSpPr>
        <p:spPr>
          <a:xfrm>
            <a:off x="978456" y="5494853"/>
            <a:ext cx="3373993" cy="345162"/>
          </a:xfrm>
          <a:prstGeom prst="rect">
            <a:avLst/>
          </a:prstGeom>
          <a:noFill/>
          <a:ln/>
        </p:spPr>
        <p:txBody>
          <a:bodyPr wrap="none" lIns="0" tIns="0" rIns="0" bIns="0" rtlCol="0" anchor="t"/>
          <a:lstStyle/>
          <a:p>
            <a:pPr indent="0" marL="0">
              <a:lnSpc>
                <a:spcPts val="2700"/>
              </a:lnSpc>
              <a:buNone/>
            </a:pPr>
            <a:r>
              <a:rPr lang="en-US" sz="1650" dirty="0">
                <a:solidFill>
                  <a:srgbClr val="3B3535"/>
                </a:solidFill>
                <a:latin typeface="Roboto Light" pitchFamily="34" charset="0"/>
                <a:ea typeface="Roboto Light" pitchFamily="34" charset="-122"/>
                <a:cs typeface="Roboto Light" pitchFamily="34" charset="-120"/>
              </a:rPr>
              <a:t>18 yaş üstü</a:t>
            </a:r>
            <a:endParaRPr lang="en-US" sz="1650" dirty="0"/>
          </a:p>
        </p:txBody>
      </p:sp>
      <p:sp>
        <p:nvSpPr>
          <p:cNvPr id="17" name="Text 14"/>
          <p:cNvSpPr/>
          <p:nvPr/>
        </p:nvSpPr>
        <p:spPr>
          <a:xfrm>
            <a:off x="4791551" y="5494853"/>
            <a:ext cx="3373993" cy="345162"/>
          </a:xfrm>
          <a:prstGeom prst="rect">
            <a:avLst/>
          </a:prstGeom>
          <a:noFill/>
          <a:ln/>
        </p:spPr>
        <p:txBody>
          <a:bodyPr wrap="none" lIns="0" tIns="0" rIns="0" bIns="0" rtlCol="0" anchor="t"/>
          <a:lstStyle/>
          <a:p>
            <a:pPr indent="0" marL="0">
              <a:lnSpc>
                <a:spcPts val="2700"/>
              </a:lnSpc>
              <a:buNone/>
            </a:pPr>
            <a:r>
              <a:rPr lang="en-US" sz="1650" dirty="0">
                <a:solidFill>
                  <a:srgbClr val="3B3535"/>
                </a:solidFill>
                <a:latin typeface="Roboto Light" pitchFamily="34" charset="0"/>
                <a:ea typeface="Roboto Light" pitchFamily="34" charset="-122"/>
                <a:cs typeface="Roboto Light" pitchFamily="34" charset="-120"/>
              </a:rPr>
              <a:t>%10</a:t>
            </a:r>
            <a:endParaRPr lang="en-US" sz="1650" dirty="0"/>
          </a:p>
        </p:txBody>
      </p:sp>
      <p:sp>
        <p:nvSpPr>
          <p:cNvPr id="18" name="Text 15"/>
          <p:cNvSpPr/>
          <p:nvPr/>
        </p:nvSpPr>
        <p:spPr>
          <a:xfrm>
            <a:off x="755094" y="6227326"/>
            <a:ext cx="7633811" cy="1380649"/>
          </a:xfrm>
          <a:prstGeom prst="rect">
            <a:avLst/>
          </a:prstGeom>
          <a:noFill/>
          <a:ln/>
        </p:spPr>
        <p:txBody>
          <a:bodyPr wrap="square" lIns="0" tIns="0" rIns="0" bIns="0" rtlCol="0" anchor="t"/>
          <a:lstStyle/>
          <a:p>
            <a:pPr indent="0" marL="0">
              <a:lnSpc>
                <a:spcPts val="2700"/>
              </a:lnSpc>
              <a:buNone/>
            </a:pPr>
            <a:r>
              <a:rPr lang="en-US" sz="1650" dirty="0">
                <a:solidFill>
                  <a:srgbClr val="3B3535"/>
                </a:solidFill>
                <a:latin typeface="Roboto Light" pitchFamily="34" charset="0"/>
                <a:ea typeface="Roboto Light" pitchFamily="34" charset="-122"/>
                <a:cs typeface="Roboto Light" pitchFamily="34" charset="-120"/>
              </a:rPr>
              <a:t>Bu yüksek oran, gençlerin teknoloji kullanımına daha yatkın olmaları ve sosyal medya üzerinden daha aktif olmalarıyla açıklanabilir. Erken ergenlik dönemindeki gençler, kimlik arayışı ve akran kabulünün getirdiği hassasiyetler nedeniyle daha savunmasız konumda olabilmektedir.</a:t>
            </a:r>
            <a:endParaRPr lang="en-US" sz="16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968693" y="794266"/>
            <a:ext cx="11469291" cy="659606"/>
          </a:xfrm>
          <a:prstGeom prst="rect">
            <a:avLst/>
          </a:prstGeom>
          <a:noFill/>
          <a:ln/>
        </p:spPr>
        <p:txBody>
          <a:bodyPr wrap="none" lIns="0" tIns="0" rIns="0" bIns="0" rtlCol="0" anchor="t"/>
          <a:lstStyle/>
          <a:p>
            <a:pPr indent="0" marL="0">
              <a:lnSpc>
                <a:spcPts val="5150"/>
              </a:lnSpc>
              <a:buNone/>
            </a:pPr>
            <a:r>
              <a:rPr lang="en-US" sz="4150" dirty="0">
                <a:solidFill>
                  <a:srgbClr val="1F1E1E"/>
                </a:solidFill>
                <a:latin typeface="Red Hat Text" pitchFamily="34" charset="0"/>
                <a:ea typeface="Red Hat Text" pitchFamily="34" charset="-122"/>
                <a:cs typeface="Red Hat Text" pitchFamily="34" charset="-120"/>
              </a:rPr>
              <a:t>Siber Zorbalığın En Çok Gerçekleştiği Platformlar</a:t>
            </a:r>
            <a:endParaRPr lang="en-US" sz="4150" dirty="0"/>
          </a:p>
        </p:txBody>
      </p:sp>
      <p:sp>
        <p:nvSpPr>
          <p:cNvPr id="3" name="Text 1"/>
          <p:cNvSpPr/>
          <p:nvPr/>
        </p:nvSpPr>
        <p:spPr>
          <a:xfrm>
            <a:off x="968693" y="2014418"/>
            <a:ext cx="2638187" cy="329803"/>
          </a:xfrm>
          <a:prstGeom prst="rect">
            <a:avLst/>
          </a:prstGeom>
          <a:noFill/>
          <a:ln/>
        </p:spPr>
        <p:txBody>
          <a:bodyPr wrap="none" lIns="0" tIns="0" rIns="0" bIns="0" rtlCol="0" anchor="t"/>
          <a:lstStyle/>
          <a:p>
            <a:pPr indent="0" marL="0">
              <a:lnSpc>
                <a:spcPts val="2550"/>
              </a:lnSpc>
              <a:buNone/>
            </a:pPr>
            <a:r>
              <a:rPr lang="en-US" sz="2050" dirty="0">
                <a:solidFill>
                  <a:srgbClr val="1F1E1E"/>
                </a:solidFill>
                <a:latin typeface="Red Hat Text" pitchFamily="34" charset="0"/>
                <a:ea typeface="Red Hat Text" pitchFamily="34" charset="-122"/>
                <a:cs typeface="Red Hat Text" pitchFamily="34" charset="-120"/>
              </a:rPr>
              <a:t>Sosyal Medya</a:t>
            </a:r>
            <a:endParaRPr lang="en-US" sz="2050" dirty="0"/>
          </a:p>
        </p:txBody>
      </p:sp>
      <p:sp>
        <p:nvSpPr>
          <p:cNvPr id="4" name="Text 2"/>
          <p:cNvSpPr/>
          <p:nvPr/>
        </p:nvSpPr>
        <p:spPr>
          <a:xfrm>
            <a:off x="968693" y="2568416"/>
            <a:ext cx="2762964" cy="4665107"/>
          </a:xfrm>
          <a:prstGeom prst="rect">
            <a:avLst/>
          </a:prstGeom>
          <a:noFill/>
          <a:ln/>
        </p:spPr>
        <p:txBody>
          <a:bodyPr wrap="square" lIns="0" tIns="0" rIns="0" bIns="0" rtlCol="0" anchor="t"/>
          <a:lstStyle/>
          <a:p>
            <a:pPr indent="0" marL="0">
              <a:lnSpc>
                <a:spcPts val="2800"/>
              </a:lnSpc>
              <a:buNone/>
            </a:pPr>
            <a:r>
              <a:rPr lang="en-US" sz="1750" dirty="0">
                <a:solidFill>
                  <a:srgbClr val="3B3535"/>
                </a:solidFill>
                <a:latin typeface="Roboto Light" pitchFamily="34" charset="0"/>
                <a:ea typeface="Roboto Light" pitchFamily="34" charset="-122"/>
                <a:cs typeface="Roboto Light" pitchFamily="34" charset="-120"/>
              </a:rPr>
              <a:t>Sosyal medya platformları, siber zorbalığın en yaygın gerçekleştiği alanların başında geliyor. Özellikle Facebook, Instagram, Twitter ve TikTok gibi popüler uygulamalar, kişilerin rahatlıkla kimliklerini gizleyerek taciz, aşağılama ve tehdit gibi eylemler gerçekleştirmelerine olanak tanıyor.</a:t>
            </a:r>
            <a:endParaRPr lang="en-US" sz="1750" dirty="0"/>
          </a:p>
        </p:txBody>
      </p:sp>
      <p:sp>
        <p:nvSpPr>
          <p:cNvPr id="5" name="Text 3"/>
          <p:cNvSpPr/>
          <p:nvPr/>
        </p:nvSpPr>
        <p:spPr>
          <a:xfrm>
            <a:off x="4286250" y="2014418"/>
            <a:ext cx="2762964" cy="659606"/>
          </a:xfrm>
          <a:prstGeom prst="rect">
            <a:avLst/>
          </a:prstGeom>
          <a:noFill/>
          <a:ln/>
        </p:spPr>
        <p:txBody>
          <a:bodyPr wrap="square" lIns="0" tIns="0" rIns="0" bIns="0" rtlCol="0" anchor="t"/>
          <a:lstStyle/>
          <a:p>
            <a:pPr indent="0" marL="0">
              <a:lnSpc>
                <a:spcPts val="2550"/>
              </a:lnSpc>
              <a:buNone/>
            </a:pPr>
            <a:r>
              <a:rPr lang="en-US" sz="2050" dirty="0">
                <a:solidFill>
                  <a:srgbClr val="1F1E1E"/>
                </a:solidFill>
                <a:latin typeface="Red Hat Text" pitchFamily="34" charset="0"/>
                <a:ea typeface="Red Hat Text" pitchFamily="34" charset="-122"/>
                <a:cs typeface="Red Hat Text" pitchFamily="34" charset="-120"/>
              </a:rPr>
              <a:t>Anlık Mesajlaşma Uygulamaları</a:t>
            </a:r>
            <a:endParaRPr lang="en-US" sz="2050" dirty="0"/>
          </a:p>
        </p:txBody>
      </p:sp>
      <p:sp>
        <p:nvSpPr>
          <p:cNvPr id="6" name="Text 4"/>
          <p:cNvSpPr/>
          <p:nvPr/>
        </p:nvSpPr>
        <p:spPr>
          <a:xfrm>
            <a:off x="4286250" y="2898219"/>
            <a:ext cx="2762964" cy="3588544"/>
          </a:xfrm>
          <a:prstGeom prst="rect">
            <a:avLst/>
          </a:prstGeom>
          <a:noFill/>
          <a:ln/>
        </p:spPr>
        <p:txBody>
          <a:bodyPr wrap="square" lIns="0" tIns="0" rIns="0" bIns="0" rtlCol="0" anchor="t"/>
          <a:lstStyle/>
          <a:p>
            <a:pPr indent="0" marL="0">
              <a:lnSpc>
                <a:spcPts val="2800"/>
              </a:lnSpc>
              <a:buNone/>
            </a:pPr>
            <a:r>
              <a:rPr lang="en-US" sz="1750" dirty="0">
                <a:solidFill>
                  <a:srgbClr val="3B3535"/>
                </a:solidFill>
                <a:latin typeface="Roboto Light" pitchFamily="34" charset="0"/>
                <a:ea typeface="Roboto Light" pitchFamily="34" charset="-122"/>
                <a:cs typeface="Roboto Light" pitchFamily="34" charset="-120"/>
              </a:rPr>
              <a:t>Whatsapp, Telegram ve Discord gibi anlık mesajlaşma uygulamaları da siber zorbalık için uygun ortamlar sunuyor. Kullanıcılar, bu platformlarda paylaşılan kişisel bilgiler ve görüntüler aracılığıyla mağdurlarını rahatsız edebiliyor.</a:t>
            </a:r>
            <a:endParaRPr lang="en-US" sz="1750" dirty="0"/>
          </a:p>
        </p:txBody>
      </p:sp>
      <p:sp>
        <p:nvSpPr>
          <p:cNvPr id="7" name="Text 5"/>
          <p:cNvSpPr/>
          <p:nvPr/>
        </p:nvSpPr>
        <p:spPr>
          <a:xfrm>
            <a:off x="7603808" y="2014418"/>
            <a:ext cx="2762964" cy="659606"/>
          </a:xfrm>
          <a:prstGeom prst="rect">
            <a:avLst/>
          </a:prstGeom>
          <a:noFill/>
          <a:ln/>
        </p:spPr>
        <p:txBody>
          <a:bodyPr wrap="square" lIns="0" tIns="0" rIns="0" bIns="0" rtlCol="0" anchor="t"/>
          <a:lstStyle/>
          <a:p>
            <a:pPr indent="0" marL="0">
              <a:lnSpc>
                <a:spcPts val="2550"/>
              </a:lnSpc>
              <a:buNone/>
            </a:pPr>
            <a:r>
              <a:rPr lang="en-US" sz="2050" dirty="0">
                <a:solidFill>
                  <a:srgbClr val="1F1E1E"/>
                </a:solidFill>
                <a:latin typeface="Red Hat Text" pitchFamily="34" charset="0"/>
                <a:ea typeface="Red Hat Text" pitchFamily="34" charset="-122"/>
                <a:cs typeface="Red Hat Text" pitchFamily="34" charset="-120"/>
              </a:rPr>
              <a:t>Çevrimiçi Oyun Platformları</a:t>
            </a:r>
            <a:endParaRPr lang="en-US" sz="2050" dirty="0"/>
          </a:p>
        </p:txBody>
      </p:sp>
      <p:sp>
        <p:nvSpPr>
          <p:cNvPr id="8" name="Text 6"/>
          <p:cNvSpPr/>
          <p:nvPr/>
        </p:nvSpPr>
        <p:spPr>
          <a:xfrm>
            <a:off x="7603808" y="2898219"/>
            <a:ext cx="2762964" cy="3229689"/>
          </a:xfrm>
          <a:prstGeom prst="rect">
            <a:avLst/>
          </a:prstGeom>
          <a:noFill/>
          <a:ln/>
        </p:spPr>
        <p:txBody>
          <a:bodyPr wrap="square" lIns="0" tIns="0" rIns="0" bIns="0" rtlCol="0" anchor="t"/>
          <a:lstStyle/>
          <a:p>
            <a:pPr indent="0" marL="0">
              <a:lnSpc>
                <a:spcPts val="2800"/>
              </a:lnSpc>
              <a:buNone/>
            </a:pPr>
            <a:r>
              <a:rPr lang="en-US" sz="1750" dirty="0">
                <a:solidFill>
                  <a:srgbClr val="3B3535"/>
                </a:solidFill>
                <a:latin typeface="Roboto Light" pitchFamily="34" charset="0"/>
                <a:ea typeface="Roboto Light" pitchFamily="34" charset="-122"/>
                <a:cs typeface="Roboto Light" pitchFamily="34" charset="-120"/>
              </a:rPr>
              <a:t>Çevrimiçi oyun dünyası, özellikle genç kuşaklar arasında siber zorbalığın yaygın olarak görüldüğü bir alan. Oyunculara yönelik taciz, kötü dil kullanımı ve ayrımcılık gibi eylemler, bu platformlarda sıklıkla gerçekleşiyor.</a:t>
            </a:r>
            <a:endParaRPr lang="en-US" sz="1750" dirty="0"/>
          </a:p>
        </p:txBody>
      </p:sp>
      <p:sp>
        <p:nvSpPr>
          <p:cNvPr id="9" name="Text 7"/>
          <p:cNvSpPr/>
          <p:nvPr/>
        </p:nvSpPr>
        <p:spPr>
          <a:xfrm>
            <a:off x="10921365" y="2014418"/>
            <a:ext cx="2762964" cy="659606"/>
          </a:xfrm>
          <a:prstGeom prst="rect">
            <a:avLst/>
          </a:prstGeom>
          <a:noFill/>
          <a:ln/>
        </p:spPr>
        <p:txBody>
          <a:bodyPr wrap="square" lIns="0" tIns="0" rIns="0" bIns="0" rtlCol="0" anchor="t"/>
          <a:lstStyle/>
          <a:p>
            <a:pPr indent="0" marL="0">
              <a:lnSpc>
                <a:spcPts val="2550"/>
              </a:lnSpc>
              <a:buNone/>
            </a:pPr>
            <a:r>
              <a:rPr lang="en-US" sz="2050" dirty="0">
                <a:solidFill>
                  <a:srgbClr val="1F1E1E"/>
                </a:solidFill>
                <a:latin typeface="Red Hat Text" pitchFamily="34" charset="0"/>
                <a:ea typeface="Red Hat Text" pitchFamily="34" charset="-122"/>
                <a:cs typeface="Red Hat Text" pitchFamily="34" charset="-120"/>
              </a:rPr>
              <a:t>Forumlar ve Yorum Alanları</a:t>
            </a:r>
            <a:endParaRPr lang="en-US" sz="2050" dirty="0"/>
          </a:p>
        </p:txBody>
      </p:sp>
      <p:sp>
        <p:nvSpPr>
          <p:cNvPr id="10" name="Text 8"/>
          <p:cNvSpPr/>
          <p:nvPr/>
        </p:nvSpPr>
        <p:spPr>
          <a:xfrm>
            <a:off x="10921365" y="2898219"/>
            <a:ext cx="2762964" cy="3229689"/>
          </a:xfrm>
          <a:prstGeom prst="rect">
            <a:avLst/>
          </a:prstGeom>
          <a:noFill/>
          <a:ln/>
        </p:spPr>
        <p:txBody>
          <a:bodyPr wrap="square" lIns="0" tIns="0" rIns="0" bIns="0" rtlCol="0" anchor="t"/>
          <a:lstStyle/>
          <a:p>
            <a:pPr indent="0" marL="0">
              <a:lnSpc>
                <a:spcPts val="2800"/>
              </a:lnSpc>
              <a:buNone/>
            </a:pPr>
            <a:r>
              <a:rPr lang="en-US" sz="1750" dirty="0">
                <a:solidFill>
                  <a:srgbClr val="3B3535"/>
                </a:solidFill>
                <a:latin typeface="Roboto Light" pitchFamily="34" charset="0"/>
                <a:ea typeface="Roboto Light" pitchFamily="34" charset="-122"/>
                <a:cs typeface="Roboto Light" pitchFamily="34" charset="-120"/>
              </a:rPr>
              <a:t>Çeşitli web sitelerindeki forumlar ve yorum alanları da siber zorbalığın yaygın olduğu diğer platformlar. Anonim kimlikler altında yapılan kötü niyetli yorumlar ve tacizler, mağdurlar üzerinde ciddi psikolojik etkilere yol açabiliyor.</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15</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2024-10-02T08:39:42Z</dcterms:created>
  <dcterms:modified xsi:type="dcterms:W3CDTF">2024-10-02T08:39:42Z</dcterms:modified>
</cp:coreProperties>
</file>