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Patrick Hand"/>
      <p:regular r:id="rId17"/>
    </p:embeddedFont>
    <p:embeddedFont>
      <p:font typeface="Patrick Hand"/>
      <p:regular r:id="rId18"/>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5.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8.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0.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64037" y="1933099"/>
            <a:ext cx="7415927" cy="1703308"/>
          </a:xfrm>
          <a:prstGeom prst="rect">
            <a:avLst/>
          </a:prstGeom>
          <a:noFill/>
          <a:ln/>
        </p:spPr>
        <p:txBody>
          <a:bodyPr wrap="square" lIns="0" tIns="0" rIns="0" bIns="0" rtlCol="0" anchor="t"/>
          <a:lstStyle/>
          <a:p>
            <a:pPr indent="0" marL="0">
              <a:lnSpc>
                <a:spcPts val="6700"/>
              </a:lnSpc>
              <a:buNone/>
            </a:pPr>
            <a:r>
              <a:rPr lang="en-US" sz="5350" dirty="0">
                <a:solidFill>
                  <a:srgbClr val="383838"/>
                </a:solidFill>
                <a:latin typeface="Patrick Hand" pitchFamily="34" charset="0"/>
                <a:ea typeface="Patrick Hand" pitchFamily="34" charset="-122"/>
                <a:cs typeface="Patrick Hand" pitchFamily="34" charset="-120"/>
              </a:rPr>
              <a:t>Mindfulness: Anı Yaşamak ve Odaklanmak</a:t>
            </a:r>
            <a:endParaRPr lang="en-US" sz="5350" dirty="0"/>
          </a:p>
        </p:txBody>
      </p:sp>
      <p:sp>
        <p:nvSpPr>
          <p:cNvPr id="4" name="Text 1"/>
          <p:cNvSpPr/>
          <p:nvPr/>
        </p:nvSpPr>
        <p:spPr>
          <a:xfrm>
            <a:off x="864037" y="4006691"/>
            <a:ext cx="7415927" cy="1580198"/>
          </a:xfrm>
          <a:prstGeom prst="rect">
            <a:avLst/>
          </a:prstGeom>
          <a:noFill/>
          <a:ln/>
        </p:spPr>
        <p:txBody>
          <a:bodyPr wrap="squar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Mindfulness, zihninizi ve bedeninizi şimdiki ana odaklamanıza yardımcı olan bir pratiktir. Bu teknik, düşüncelerinizi ve duygularınızı fark etmenizi, onları yargılamadan kabul etmenizi ve hayata daha sakin ve bilinçli bir şekilde yaklaşmanızı sağlar.</a:t>
            </a:r>
            <a:endParaRPr lang="en-US" sz="1900" dirty="0"/>
          </a:p>
        </p:txBody>
      </p:sp>
      <p:sp>
        <p:nvSpPr>
          <p:cNvPr id="5" name="Shape 2"/>
          <p:cNvSpPr/>
          <p:nvPr/>
        </p:nvSpPr>
        <p:spPr>
          <a:xfrm>
            <a:off x="864037" y="5882997"/>
            <a:ext cx="394930" cy="394930"/>
          </a:xfrm>
          <a:prstGeom prst="roundRect">
            <a:avLst>
              <a:gd name="adj" fmla="val 23151155"/>
            </a:avLst>
          </a:prstGeom>
          <a:noFill/>
          <a:ln w="7620">
            <a:solidFill>
              <a:srgbClr val="FFFFFF"/>
            </a:solidFill>
            <a:prstDash val="solid"/>
          </a:ln>
        </p:spPr>
      </p:sp>
      <p:pic>
        <p:nvPicPr>
          <p:cNvPr id="6" name="Image 1" descr="preencoded.png">    </p:cNvPr>
          <p:cNvPicPr>
            <a:picLocks noChangeAspect="1"/>
          </p:cNvPicPr>
          <p:nvPr/>
        </p:nvPicPr>
        <p:blipFill>
          <a:blip r:embed="rId2"/>
          <a:stretch>
            <a:fillRect/>
          </a:stretch>
        </p:blipFill>
        <p:spPr>
          <a:xfrm>
            <a:off x="871657" y="5890617"/>
            <a:ext cx="379690" cy="379690"/>
          </a:xfrm>
          <a:prstGeom prst="rect">
            <a:avLst/>
          </a:prstGeom>
        </p:spPr>
      </p:pic>
      <p:sp>
        <p:nvSpPr>
          <p:cNvPr id="7" name="Text 3"/>
          <p:cNvSpPr/>
          <p:nvPr/>
        </p:nvSpPr>
        <p:spPr>
          <a:xfrm>
            <a:off x="1382316" y="5864543"/>
            <a:ext cx="1857018" cy="431959"/>
          </a:xfrm>
          <a:prstGeom prst="rect">
            <a:avLst/>
          </a:prstGeom>
          <a:noFill/>
          <a:ln/>
        </p:spPr>
        <p:txBody>
          <a:bodyPr wrap="none" lIns="0" tIns="0" rIns="0" bIns="0" rtlCol="0" anchor="t"/>
          <a:lstStyle/>
          <a:p>
            <a:pPr algn="l" indent="0" marL="0">
              <a:lnSpc>
                <a:spcPts val="3400"/>
              </a:lnSpc>
              <a:buNone/>
            </a:pPr>
            <a:r>
              <a:rPr lang="en-US" sz="2400" b="1" dirty="0">
                <a:solidFill>
                  <a:srgbClr val="383838"/>
                </a:solidFill>
                <a:latin typeface="Patrick Hand" pitchFamily="34" charset="0"/>
                <a:ea typeface="Patrick Hand" pitchFamily="34" charset="-122"/>
                <a:cs typeface="Patrick Hand" pitchFamily="34" charset="-120"/>
              </a:rPr>
              <a:t>by Onur ULUSOY</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350437" y="995363"/>
            <a:ext cx="4937760" cy="617101"/>
          </a:xfrm>
          <a:prstGeom prst="rect">
            <a:avLst/>
          </a:prstGeom>
          <a:noFill/>
          <a:ln/>
        </p:spPr>
        <p:txBody>
          <a:bodyPr wrap="none" lIns="0" tIns="0" rIns="0" bIns="0" rtlCol="0" anchor="t"/>
          <a:lstStyle/>
          <a:p>
            <a:pPr indent="0" marL="0">
              <a:lnSpc>
                <a:spcPts val="4850"/>
              </a:lnSpc>
              <a:buNone/>
            </a:pPr>
            <a:r>
              <a:rPr lang="en-US" sz="3850" dirty="0">
                <a:solidFill>
                  <a:srgbClr val="383838"/>
                </a:solidFill>
                <a:latin typeface="Patrick Hand" pitchFamily="34" charset="0"/>
                <a:ea typeface="Patrick Hand" pitchFamily="34" charset="-122"/>
                <a:cs typeface="Patrick Hand" pitchFamily="34" charset="-120"/>
              </a:rPr>
              <a:t>Sonuç ve Öneriler</a:t>
            </a:r>
            <a:endParaRPr lang="en-US" sz="3850" dirty="0"/>
          </a:p>
        </p:txBody>
      </p:sp>
      <p:sp>
        <p:nvSpPr>
          <p:cNvPr id="4" name="Text 1"/>
          <p:cNvSpPr/>
          <p:nvPr/>
        </p:nvSpPr>
        <p:spPr>
          <a:xfrm>
            <a:off x="6350437" y="1982748"/>
            <a:ext cx="7415927" cy="1185148"/>
          </a:xfrm>
          <a:prstGeom prst="rect">
            <a:avLst/>
          </a:prstGeom>
          <a:noFill/>
          <a:ln/>
        </p:spPr>
        <p:txBody>
          <a:bodyPr wrap="squar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Mindfulness, yaşam kalitenizi artıran ve daha mutlu, sağlıklı ve uyumlu bir hayat yaşamanıza yardımcı olan bir pratiktir. Düzenli mindfulness pratiği yapmak, zihninizin ve bedeninizin daha iyi işlev görmesini sağlar.</a:t>
            </a:r>
            <a:endParaRPr lang="en-US" sz="1900" dirty="0"/>
          </a:p>
        </p:txBody>
      </p:sp>
      <p:sp>
        <p:nvSpPr>
          <p:cNvPr id="5" name="Shape 2"/>
          <p:cNvSpPr/>
          <p:nvPr/>
        </p:nvSpPr>
        <p:spPr>
          <a:xfrm>
            <a:off x="6350437" y="3445550"/>
            <a:ext cx="3584615" cy="2165985"/>
          </a:xfrm>
          <a:prstGeom prst="roundRect">
            <a:avLst>
              <a:gd name="adj" fmla="val 4787"/>
            </a:avLst>
          </a:prstGeom>
          <a:solidFill>
            <a:srgbClr val="E6E6E6"/>
          </a:solidFill>
          <a:ln w="15240">
            <a:solidFill>
              <a:srgbClr val="CCCCCC"/>
            </a:solidFill>
            <a:prstDash val="solid"/>
          </a:ln>
        </p:spPr>
      </p:sp>
      <p:sp>
        <p:nvSpPr>
          <p:cNvPr id="6" name="Text 3"/>
          <p:cNvSpPr/>
          <p:nvPr/>
        </p:nvSpPr>
        <p:spPr>
          <a:xfrm>
            <a:off x="6612493" y="3707606"/>
            <a:ext cx="2468880" cy="308610"/>
          </a:xfrm>
          <a:prstGeom prst="rect">
            <a:avLst/>
          </a:prstGeom>
          <a:noFill/>
          <a:ln/>
        </p:spPr>
        <p:txBody>
          <a:bodyPr wrap="none" lIns="0" tIns="0" rIns="0" bIns="0" rtlCol="0" anchor="t"/>
          <a:lstStyle/>
          <a:p>
            <a:pPr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Sabırlı Olun</a:t>
            </a:r>
            <a:endParaRPr lang="en-US" sz="1900" dirty="0"/>
          </a:p>
        </p:txBody>
      </p:sp>
      <p:sp>
        <p:nvSpPr>
          <p:cNvPr id="7" name="Text 4"/>
          <p:cNvSpPr/>
          <p:nvPr/>
        </p:nvSpPr>
        <p:spPr>
          <a:xfrm>
            <a:off x="6612493" y="4164330"/>
            <a:ext cx="3060502" cy="1185148"/>
          </a:xfrm>
          <a:prstGeom prst="rect">
            <a:avLst/>
          </a:prstGeom>
          <a:noFill/>
          <a:ln/>
        </p:spPr>
        <p:txBody>
          <a:bodyPr wrap="squar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Mindfulness hemen sonuç vermeyebilir, ancak sabırlı olmak önemlidir.</a:t>
            </a:r>
            <a:endParaRPr lang="en-US" sz="1900" dirty="0"/>
          </a:p>
        </p:txBody>
      </p:sp>
      <p:sp>
        <p:nvSpPr>
          <p:cNvPr id="8" name="Shape 5"/>
          <p:cNvSpPr/>
          <p:nvPr/>
        </p:nvSpPr>
        <p:spPr>
          <a:xfrm>
            <a:off x="10181868" y="3445550"/>
            <a:ext cx="3584615" cy="2165985"/>
          </a:xfrm>
          <a:prstGeom prst="roundRect">
            <a:avLst>
              <a:gd name="adj" fmla="val 4787"/>
            </a:avLst>
          </a:prstGeom>
          <a:solidFill>
            <a:srgbClr val="E6E6E6"/>
          </a:solidFill>
          <a:ln w="15240">
            <a:solidFill>
              <a:srgbClr val="CCCCCC"/>
            </a:solidFill>
            <a:prstDash val="solid"/>
          </a:ln>
        </p:spPr>
      </p:sp>
      <p:sp>
        <p:nvSpPr>
          <p:cNvPr id="9" name="Text 6"/>
          <p:cNvSpPr/>
          <p:nvPr/>
        </p:nvSpPr>
        <p:spPr>
          <a:xfrm>
            <a:off x="10443924" y="3707606"/>
            <a:ext cx="2468880" cy="308610"/>
          </a:xfrm>
          <a:prstGeom prst="rect">
            <a:avLst/>
          </a:prstGeom>
          <a:noFill/>
          <a:ln/>
        </p:spPr>
        <p:txBody>
          <a:bodyPr wrap="none" lIns="0" tIns="0" rIns="0" bIns="0" rtlCol="0" anchor="t"/>
          <a:lstStyle/>
          <a:p>
            <a:pPr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Uygulamayı Devam Edin</a:t>
            </a:r>
            <a:endParaRPr lang="en-US" sz="1900" dirty="0"/>
          </a:p>
        </p:txBody>
      </p:sp>
      <p:sp>
        <p:nvSpPr>
          <p:cNvPr id="10" name="Text 7"/>
          <p:cNvSpPr/>
          <p:nvPr/>
        </p:nvSpPr>
        <p:spPr>
          <a:xfrm>
            <a:off x="10443924" y="4164330"/>
            <a:ext cx="3060502" cy="1185148"/>
          </a:xfrm>
          <a:prstGeom prst="rect">
            <a:avLst/>
          </a:prstGeom>
          <a:noFill/>
          <a:ln/>
        </p:spPr>
        <p:txBody>
          <a:bodyPr wrap="squar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Düzenli mindfulness pratiği yapmak, faydalarını görmenizi sağlayacaktır.</a:t>
            </a:r>
            <a:endParaRPr lang="en-US" sz="1900" dirty="0"/>
          </a:p>
        </p:txBody>
      </p:sp>
      <p:sp>
        <p:nvSpPr>
          <p:cNvPr id="11" name="Shape 8"/>
          <p:cNvSpPr/>
          <p:nvPr/>
        </p:nvSpPr>
        <p:spPr>
          <a:xfrm>
            <a:off x="6350437" y="5858351"/>
            <a:ext cx="7415927" cy="1375886"/>
          </a:xfrm>
          <a:prstGeom prst="roundRect">
            <a:avLst>
              <a:gd name="adj" fmla="val 7536"/>
            </a:avLst>
          </a:prstGeom>
          <a:solidFill>
            <a:srgbClr val="E6E6E6"/>
          </a:solidFill>
          <a:ln w="15240">
            <a:solidFill>
              <a:srgbClr val="CCCCCC"/>
            </a:solidFill>
            <a:prstDash val="solid"/>
          </a:ln>
        </p:spPr>
      </p:sp>
      <p:sp>
        <p:nvSpPr>
          <p:cNvPr id="12" name="Text 9"/>
          <p:cNvSpPr/>
          <p:nvPr/>
        </p:nvSpPr>
        <p:spPr>
          <a:xfrm>
            <a:off x="6612493" y="6120408"/>
            <a:ext cx="2468880" cy="308610"/>
          </a:xfrm>
          <a:prstGeom prst="rect">
            <a:avLst/>
          </a:prstGeom>
          <a:noFill/>
          <a:ln/>
        </p:spPr>
        <p:txBody>
          <a:bodyPr wrap="none" lIns="0" tIns="0" rIns="0" bIns="0" rtlCol="0" anchor="t"/>
          <a:lstStyle/>
          <a:p>
            <a:pPr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Kendinizi Ödüllendirin</a:t>
            </a:r>
            <a:endParaRPr lang="en-US" sz="1900" dirty="0"/>
          </a:p>
        </p:txBody>
      </p:sp>
      <p:sp>
        <p:nvSpPr>
          <p:cNvPr id="13" name="Text 10"/>
          <p:cNvSpPr/>
          <p:nvPr/>
        </p:nvSpPr>
        <p:spPr>
          <a:xfrm>
            <a:off x="6612493" y="6577132"/>
            <a:ext cx="6891814" cy="395049"/>
          </a:xfrm>
          <a:prstGeom prst="rect">
            <a:avLst/>
          </a:prstGeom>
          <a:noFill/>
          <a:ln/>
        </p:spPr>
        <p:txBody>
          <a:bodyPr wrap="non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İlerleme kaydettiğinizde kendinizi ödüllendirerek motive kalın.</a:t>
            </a:r>
            <a:endParaRPr lang="en-US" sz="1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83550" y="972622"/>
            <a:ext cx="4477464" cy="559713"/>
          </a:xfrm>
          <a:prstGeom prst="rect">
            <a:avLst/>
          </a:prstGeom>
          <a:noFill/>
          <a:ln/>
        </p:spPr>
        <p:txBody>
          <a:bodyPr wrap="none" lIns="0" tIns="0" rIns="0" bIns="0" rtlCol="0" anchor="t"/>
          <a:lstStyle/>
          <a:p>
            <a:pPr indent="0" marL="0">
              <a:lnSpc>
                <a:spcPts val="4400"/>
              </a:lnSpc>
              <a:buNone/>
            </a:pPr>
            <a:r>
              <a:rPr lang="en-US" sz="3500" dirty="0">
                <a:solidFill>
                  <a:srgbClr val="383838"/>
                </a:solidFill>
                <a:latin typeface="Patrick Hand" pitchFamily="34" charset="0"/>
                <a:ea typeface="Patrick Hand" pitchFamily="34" charset="-122"/>
                <a:cs typeface="Patrick Hand" pitchFamily="34" charset="-120"/>
              </a:rPr>
              <a:t>Mindfulness'in Faydaları</a:t>
            </a:r>
            <a:endParaRPr lang="en-US" sz="3500" dirty="0"/>
          </a:p>
        </p:txBody>
      </p:sp>
      <p:sp>
        <p:nvSpPr>
          <p:cNvPr id="4" name="Text 1"/>
          <p:cNvSpPr/>
          <p:nvPr/>
        </p:nvSpPr>
        <p:spPr>
          <a:xfrm>
            <a:off x="783550" y="1868091"/>
            <a:ext cx="7576899" cy="716280"/>
          </a:xfrm>
          <a:prstGeom prst="rect">
            <a:avLst/>
          </a:prstGeom>
          <a:noFill/>
          <a:ln/>
        </p:spPr>
        <p:txBody>
          <a:bodyPr wrap="square" lIns="0" tIns="0" rIns="0" bIns="0" rtlCol="0" anchor="t"/>
          <a:lstStyle/>
          <a:p>
            <a:pPr indent="0" marL="0">
              <a:lnSpc>
                <a:spcPts val="2800"/>
              </a:lnSpc>
              <a:buNone/>
            </a:pPr>
            <a:r>
              <a:rPr lang="en-US" sz="1750" dirty="0">
                <a:solidFill>
                  <a:srgbClr val="383838"/>
                </a:solidFill>
                <a:latin typeface="Patrick Hand" pitchFamily="34" charset="0"/>
                <a:ea typeface="Patrick Hand" pitchFamily="34" charset="-122"/>
                <a:cs typeface="Patrick Hand" pitchFamily="34" charset="-120"/>
              </a:rPr>
              <a:t>Mindfulness stresi azaltır, odaklanmayı ve konsantrasyonu artırır, duygusal dengeyi sağlar, uyku kalitesini iyileştirir, empati ve bağışıklık sistemini güçlendirir.</a:t>
            </a:r>
            <a:endParaRPr lang="en-US" sz="1750" dirty="0"/>
          </a:p>
        </p:txBody>
      </p:sp>
      <p:sp>
        <p:nvSpPr>
          <p:cNvPr id="5" name="Shape 2"/>
          <p:cNvSpPr/>
          <p:nvPr/>
        </p:nvSpPr>
        <p:spPr>
          <a:xfrm>
            <a:off x="783550" y="3088005"/>
            <a:ext cx="503634" cy="503634"/>
          </a:xfrm>
          <a:prstGeom prst="roundRect">
            <a:avLst>
              <a:gd name="adj" fmla="val 18670"/>
            </a:avLst>
          </a:prstGeom>
          <a:solidFill>
            <a:srgbClr val="E6E6E6"/>
          </a:solidFill>
          <a:ln w="7620">
            <a:solidFill>
              <a:srgbClr val="CCCCCC"/>
            </a:solidFill>
            <a:prstDash val="solid"/>
          </a:ln>
        </p:spPr>
      </p:sp>
      <p:sp>
        <p:nvSpPr>
          <p:cNvPr id="6" name="Text 3"/>
          <p:cNvSpPr/>
          <p:nvPr/>
        </p:nvSpPr>
        <p:spPr>
          <a:xfrm>
            <a:off x="986552" y="3205520"/>
            <a:ext cx="97512" cy="268605"/>
          </a:xfrm>
          <a:prstGeom prst="rect">
            <a:avLst/>
          </a:prstGeom>
          <a:noFill/>
          <a:ln/>
        </p:spPr>
        <p:txBody>
          <a:bodyPr wrap="none" lIns="0" tIns="0" rIns="0" bIns="0" rtlCol="0" anchor="t"/>
          <a:lstStyle/>
          <a:p>
            <a:pPr algn="ctr" indent="0" marL="0">
              <a:lnSpc>
                <a:spcPts val="2100"/>
              </a:lnSpc>
              <a:buNone/>
            </a:pPr>
            <a:r>
              <a:rPr lang="en-US" sz="2100" dirty="0">
                <a:solidFill>
                  <a:srgbClr val="383838"/>
                </a:solidFill>
                <a:latin typeface="Patrick Hand" pitchFamily="34" charset="0"/>
                <a:ea typeface="Patrick Hand" pitchFamily="34" charset="-122"/>
                <a:cs typeface="Patrick Hand" pitchFamily="34" charset="-120"/>
              </a:rPr>
              <a:t>1</a:t>
            </a:r>
            <a:endParaRPr lang="en-US" sz="2100" dirty="0"/>
          </a:p>
        </p:txBody>
      </p:sp>
      <p:sp>
        <p:nvSpPr>
          <p:cNvPr id="7" name="Text 4"/>
          <p:cNvSpPr/>
          <p:nvPr/>
        </p:nvSpPr>
        <p:spPr>
          <a:xfrm>
            <a:off x="1511022" y="3088005"/>
            <a:ext cx="2238732" cy="279797"/>
          </a:xfrm>
          <a:prstGeom prst="rect">
            <a:avLst/>
          </a:prstGeom>
          <a:noFill/>
          <a:ln/>
        </p:spPr>
        <p:txBody>
          <a:bodyPr wrap="none" lIns="0" tIns="0" rIns="0" bIns="0" rtlCol="0" anchor="t"/>
          <a:lstStyle/>
          <a:p>
            <a:pPr indent="0" marL="0">
              <a:lnSpc>
                <a:spcPts val="2200"/>
              </a:lnSpc>
              <a:buNone/>
            </a:pPr>
            <a:r>
              <a:rPr lang="en-US" sz="1750" dirty="0">
                <a:solidFill>
                  <a:srgbClr val="383838"/>
                </a:solidFill>
                <a:latin typeface="Patrick Hand" pitchFamily="34" charset="0"/>
                <a:ea typeface="Patrick Hand" pitchFamily="34" charset="-122"/>
                <a:cs typeface="Patrick Hand" pitchFamily="34" charset="-120"/>
              </a:rPr>
              <a:t>Stres Azaltma</a:t>
            </a:r>
            <a:endParaRPr lang="en-US" sz="1750" dirty="0"/>
          </a:p>
        </p:txBody>
      </p:sp>
      <p:sp>
        <p:nvSpPr>
          <p:cNvPr id="8" name="Text 5"/>
          <p:cNvSpPr/>
          <p:nvPr/>
        </p:nvSpPr>
        <p:spPr>
          <a:xfrm>
            <a:off x="1511022" y="3502104"/>
            <a:ext cx="2949059" cy="1074420"/>
          </a:xfrm>
          <a:prstGeom prst="rect">
            <a:avLst/>
          </a:prstGeom>
          <a:noFill/>
          <a:ln/>
        </p:spPr>
        <p:txBody>
          <a:bodyPr wrap="square" lIns="0" tIns="0" rIns="0" bIns="0" rtlCol="0" anchor="t"/>
          <a:lstStyle/>
          <a:p>
            <a:pPr indent="0" marL="0">
              <a:lnSpc>
                <a:spcPts val="2800"/>
              </a:lnSpc>
              <a:buNone/>
            </a:pPr>
            <a:r>
              <a:rPr lang="en-US" sz="1750" dirty="0">
                <a:solidFill>
                  <a:srgbClr val="383838"/>
                </a:solidFill>
                <a:latin typeface="Patrick Hand" pitchFamily="34" charset="0"/>
                <a:ea typeface="Patrick Hand" pitchFamily="34" charset="-122"/>
                <a:cs typeface="Patrick Hand" pitchFamily="34" charset="-120"/>
              </a:rPr>
              <a:t>Günlük hayatın getirdiği stresi azaltmaya ve daha sakin bir zihin durumuna ulaşmaya yardımcı olur.</a:t>
            </a:r>
            <a:endParaRPr lang="en-US" sz="1750" dirty="0"/>
          </a:p>
        </p:txBody>
      </p:sp>
      <p:sp>
        <p:nvSpPr>
          <p:cNvPr id="9" name="Shape 6"/>
          <p:cNvSpPr/>
          <p:nvPr/>
        </p:nvSpPr>
        <p:spPr>
          <a:xfrm>
            <a:off x="4683919" y="3088005"/>
            <a:ext cx="503634" cy="503634"/>
          </a:xfrm>
          <a:prstGeom prst="roundRect">
            <a:avLst>
              <a:gd name="adj" fmla="val 18670"/>
            </a:avLst>
          </a:prstGeom>
          <a:solidFill>
            <a:srgbClr val="E6E6E6"/>
          </a:solidFill>
          <a:ln w="7620">
            <a:solidFill>
              <a:srgbClr val="CCCCCC"/>
            </a:solidFill>
            <a:prstDash val="solid"/>
          </a:ln>
        </p:spPr>
      </p:sp>
      <p:sp>
        <p:nvSpPr>
          <p:cNvPr id="10" name="Text 7"/>
          <p:cNvSpPr/>
          <p:nvPr/>
        </p:nvSpPr>
        <p:spPr>
          <a:xfrm>
            <a:off x="4872871" y="3205520"/>
            <a:ext cx="125730" cy="268605"/>
          </a:xfrm>
          <a:prstGeom prst="rect">
            <a:avLst/>
          </a:prstGeom>
          <a:noFill/>
          <a:ln/>
        </p:spPr>
        <p:txBody>
          <a:bodyPr wrap="none" lIns="0" tIns="0" rIns="0" bIns="0" rtlCol="0" anchor="t"/>
          <a:lstStyle/>
          <a:p>
            <a:pPr algn="ctr" indent="0" marL="0">
              <a:lnSpc>
                <a:spcPts val="2100"/>
              </a:lnSpc>
              <a:buNone/>
            </a:pPr>
            <a:r>
              <a:rPr lang="en-US" sz="2100" dirty="0">
                <a:solidFill>
                  <a:srgbClr val="383838"/>
                </a:solidFill>
                <a:latin typeface="Patrick Hand" pitchFamily="34" charset="0"/>
                <a:ea typeface="Patrick Hand" pitchFamily="34" charset="-122"/>
                <a:cs typeface="Patrick Hand" pitchFamily="34" charset="-120"/>
              </a:rPr>
              <a:t>2</a:t>
            </a:r>
            <a:endParaRPr lang="en-US" sz="2100" dirty="0"/>
          </a:p>
        </p:txBody>
      </p:sp>
      <p:sp>
        <p:nvSpPr>
          <p:cNvPr id="11" name="Text 8"/>
          <p:cNvSpPr/>
          <p:nvPr/>
        </p:nvSpPr>
        <p:spPr>
          <a:xfrm>
            <a:off x="5411391" y="3088005"/>
            <a:ext cx="2238732" cy="279797"/>
          </a:xfrm>
          <a:prstGeom prst="rect">
            <a:avLst/>
          </a:prstGeom>
          <a:noFill/>
          <a:ln/>
        </p:spPr>
        <p:txBody>
          <a:bodyPr wrap="none" lIns="0" tIns="0" rIns="0" bIns="0" rtlCol="0" anchor="t"/>
          <a:lstStyle/>
          <a:p>
            <a:pPr indent="0" marL="0">
              <a:lnSpc>
                <a:spcPts val="2200"/>
              </a:lnSpc>
              <a:buNone/>
            </a:pPr>
            <a:r>
              <a:rPr lang="en-US" sz="1750" dirty="0">
                <a:solidFill>
                  <a:srgbClr val="383838"/>
                </a:solidFill>
                <a:latin typeface="Patrick Hand" pitchFamily="34" charset="0"/>
                <a:ea typeface="Patrick Hand" pitchFamily="34" charset="-122"/>
                <a:cs typeface="Patrick Hand" pitchFamily="34" charset="-120"/>
              </a:rPr>
              <a:t>Odaklanma Arttırma</a:t>
            </a:r>
            <a:endParaRPr lang="en-US" sz="1750" dirty="0"/>
          </a:p>
        </p:txBody>
      </p:sp>
      <p:sp>
        <p:nvSpPr>
          <p:cNvPr id="12" name="Text 9"/>
          <p:cNvSpPr/>
          <p:nvPr/>
        </p:nvSpPr>
        <p:spPr>
          <a:xfrm>
            <a:off x="5411391" y="3502104"/>
            <a:ext cx="2949059" cy="1432560"/>
          </a:xfrm>
          <a:prstGeom prst="rect">
            <a:avLst/>
          </a:prstGeom>
          <a:noFill/>
          <a:ln/>
        </p:spPr>
        <p:txBody>
          <a:bodyPr wrap="square" lIns="0" tIns="0" rIns="0" bIns="0" rtlCol="0" anchor="t"/>
          <a:lstStyle/>
          <a:p>
            <a:pPr indent="0" marL="0">
              <a:lnSpc>
                <a:spcPts val="2800"/>
              </a:lnSpc>
              <a:buNone/>
            </a:pPr>
            <a:r>
              <a:rPr lang="en-US" sz="1750" dirty="0">
                <a:solidFill>
                  <a:srgbClr val="383838"/>
                </a:solidFill>
                <a:latin typeface="Patrick Hand" pitchFamily="34" charset="0"/>
                <a:ea typeface="Patrick Hand" pitchFamily="34" charset="-122"/>
                <a:cs typeface="Patrick Hand" pitchFamily="34" charset="-120"/>
              </a:rPr>
              <a:t>Dikkatinizi şimdiki ana yönlendirerek zihninizi dağıtan düşüncelerin etkisini azaltır ve odaklanma becerinizi güçlendirir.</a:t>
            </a:r>
            <a:endParaRPr lang="en-US" sz="1750" dirty="0"/>
          </a:p>
        </p:txBody>
      </p:sp>
      <p:sp>
        <p:nvSpPr>
          <p:cNvPr id="13" name="Shape 10"/>
          <p:cNvSpPr/>
          <p:nvPr/>
        </p:nvSpPr>
        <p:spPr>
          <a:xfrm>
            <a:off x="783550" y="5410319"/>
            <a:ext cx="503634" cy="503634"/>
          </a:xfrm>
          <a:prstGeom prst="roundRect">
            <a:avLst>
              <a:gd name="adj" fmla="val 18670"/>
            </a:avLst>
          </a:prstGeom>
          <a:solidFill>
            <a:srgbClr val="E6E6E6"/>
          </a:solidFill>
          <a:ln w="7620">
            <a:solidFill>
              <a:srgbClr val="CCCCCC"/>
            </a:solidFill>
            <a:prstDash val="solid"/>
          </a:ln>
        </p:spPr>
      </p:sp>
      <p:sp>
        <p:nvSpPr>
          <p:cNvPr id="14" name="Text 11"/>
          <p:cNvSpPr/>
          <p:nvPr/>
        </p:nvSpPr>
        <p:spPr>
          <a:xfrm>
            <a:off x="975122" y="5527834"/>
            <a:ext cx="120372" cy="268605"/>
          </a:xfrm>
          <a:prstGeom prst="rect">
            <a:avLst/>
          </a:prstGeom>
          <a:noFill/>
          <a:ln/>
        </p:spPr>
        <p:txBody>
          <a:bodyPr wrap="none" lIns="0" tIns="0" rIns="0" bIns="0" rtlCol="0" anchor="t"/>
          <a:lstStyle/>
          <a:p>
            <a:pPr algn="ctr" indent="0" marL="0">
              <a:lnSpc>
                <a:spcPts val="2100"/>
              </a:lnSpc>
              <a:buNone/>
            </a:pPr>
            <a:r>
              <a:rPr lang="en-US" sz="2100" dirty="0">
                <a:solidFill>
                  <a:srgbClr val="383838"/>
                </a:solidFill>
                <a:latin typeface="Patrick Hand" pitchFamily="34" charset="0"/>
                <a:ea typeface="Patrick Hand" pitchFamily="34" charset="-122"/>
                <a:cs typeface="Patrick Hand" pitchFamily="34" charset="-120"/>
              </a:rPr>
              <a:t>3</a:t>
            </a:r>
            <a:endParaRPr lang="en-US" sz="2100" dirty="0"/>
          </a:p>
        </p:txBody>
      </p:sp>
      <p:sp>
        <p:nvSpPr>
          <p:cNvPr id="15" name="Text 12"/>
          <p:cNvSpPr/>
          <p:nvPr/>
        </p:nvSpPr>
        <p:spPr>
          <a:xfrm>
            <a:off x="1511022" y="5410319"/>
            <a:ext cx="2238732" cy="279797"/>
          </a:xfrm>
          <a:prstGeom prst="rect">
            <a:avLst/>
          </a:prstGeom>
          <a:noFill/>
          <a:ln/>
        </p:spPr>
        <p:txBody>
          <a:bodyPr wrap="none" lIns="0" tIns="0" rIns="0" bIns="0" rtlCol="0" anchor="t"/>
          <a:lstStyle/>
          <a:p>
            <a:pPr indent="0" marL="0">
              <a:lnSpc>
                <a:spcPts val="2200"/>
              </a:lnSpc>
              <a:buNone/>
            </a:pPr>
            <a:r>
              <a:rPr lang="en-US" sz="1750" dirty="0">
                <a:solidFill>
                  <a:srgbClr val="383838"/>
                </a:solidFill>
                <a:latin typeface="Patrick Hand" pitchFamily="34" charset="0"/>
                <a:ea typeface="Patrick Hand" pitchFamily="34" charset="-122"/>
                <a:cs typeface="Patrick Hand" pitchFamily="34" charset="-120"/>
              </a:rPr>
              <a:t>Duygusal Denge</a:t>
            </a:r>
            <a:endParaRPr lang="en-US" sz="1750" dirty="0"/>
          </a:p>
        </p:txBody>
      </p:sp>
      <p:sp>
        <p:nvSpPr>
          <p:cNvPr id="16" name="Text 13"/>
          <p:cNvSpPr/>
          <p:nvPr/>
        </p:nvSpPr>
        <p:spPr>
          <a:xfrm>
            <a:off x="1511022" y="5824418"/>
            <a:ext cx="2949059" cy="1432560"/>
          </a:xfrm>
          <a:prstGeom prst="rect">
            <a:avLst/>
          </a:prstGeom>
          <a:noFill/>
          <a:ln/>
        </p:spPr>
        <p:txBody>
          <a:bodyPr wrap="square" lIns="0" tIns="0" rIns="0" bIns="0" rtlCol="0" anchor="t"/>
          <a:lstStyle/>
          <a:p>
            <a:pPr indent="0" marL="0">
              <a:lnSpc>
                <a:spcPts val="2800"/>
              </a:lnSpc>
              <a:buNone/>
            </a:pPr>
            <a:r>
              <a:rPr lang="en-US" sz="1750" dirty="0">
                <a:solidFill>
                  <a:srgbClr val="383838"/>
                </a:solidFill>
                <a:latin typeface="Patrick Hand" pitchFamily="34" charset="0"/>
                <a:ea typeface="Patrick Hand" pitchFamily="34" charset="-122"/>
                <a:cs typeface="Patrick Hand" pitchFamily="34" charset="-120"/>
              </a:rPr>
              <a:t>Duygularınızı fark etmenizi ve onları kabul etmenizi kolaylaştırarak duygusal dengeyi sağlar.</a:t>
            </a:r>
            <a:endParaRPr lang="en-US" sz="1750" dirty="0"/>
          </a:p>
        </p:txBody>
      </p:sp>
      <p:sp>
        <p:nvSpPr>
          <p:cNvPr id="17" name="Shape 14"/>
          <p:cNvSpPr/>
          <p:nvPr/>
        </p:nvSpPr>
        <p:spPr>
          <a:xfrm>
            <a:off x="4683919" y="5410319"/>
            <a:ext cx="503634" cy="503634"/>
          </a:xfrm>
          <a:prstGeom prst="roundRect">
            <a:avLst>
              <a:gd name="adj" fmla="val 18670"/>
            </a:avLst>
          </a:prstGeom>
          <a:solidFill>
            <a:srgbClr val="E6E6E6"/>
          </a:solidFill>
          <a:ln w="7620">
            <a:solidFill>
              <a:srgbClr val="CCCCCC"/>
            </a:solidFill>
            <a:prstDash val="solid"/>
          </a:ln>
        </p:spPr>
      </p:sp>
      <p:sp>
        <p:nvSpPr>
          <p:cNvPr id="18" name="Text 15"/>
          <p:cNvSpPr/>
          <p:nvPr/>
        </p:nvSpPr>
        <p:spPr>
          <a:xfrm>
            <a:off x="4885373" y="5527834"/>
            <a:ext cx="100727" cy="268605"/>
          </a:xfrm>
          <a:prstGeom prst="rect">
            <a:avLst/>
          </a:prstGeom>
          <a:noFill/>
          <a:ln/>
        </p:spPr>
        <p:txBody>
          <a:bodyPr wrap="none" lIns="0" tIns="0" rIns="0" bIns="0" rtlCol="0" anchor="t"/>
          <a:lstStyle/>
          <a:p>
            <a:pPr algn="ctr" indent="0" marL="0">
              <a:lnSpc>
                <a:spcPts val="2100"/>
              </a:lnSpc>
              <a:buNone/>
            </a:pPr>
            <a:r>
              <a:rPr lang="en-US" sz="2100" dirty="0">
                <a:solidFill>
                  <a:srgbClr val="383838"/>
                </a:solidFill>
                <a:latin typeface="Patrick Hand" pitchFamily="34" charset="0"/>
                <a:ea typeface="Patrick Hand" pitchFamily="34" charset="-122"/>
                <a:cs typeface="Patrick Hand" pitchFamily="34" charset="-120"/>
              </a:rPr>
              <a:t>4</a:t>
            </a:r>
            <a:endParaRPr lang="en-US" sz="2100" dirty="0"/>
          </a:p>
        </p:txBody>
      </p:sp>
      <p:sp>
        <p:nvSpPr>
          <p:cNvPr id="19" name="Text 16"/>
          <p:cNvSpPr/>
          <p:nvPr/>
        </p:nvSpPr>
        <p:spPr>
          <a:xfrm>
            <a:off x="5411391" y="5410319"/>
            <a:ext cx="2238732" cy="279797"/>
          </a:xfrm>
          <a:prstGeom prst="rect">
            <a:avLst/>
          </a:prstGeom>
          <a:noFill/>
          <a:ln/>
        </p:spPr>
        <p:txBody>
          <a:bodyPr wrap="none" lIns="0" tIns="0" rIns="0" bIns="0" rtlCol="0" anchor="t"/>
          <a:lstStyle/>
          <a:p>
            <a:pPr indent="0" marL="0">
              <a:lnSpc>
                <a:spcPts val="2200"/>
              </a:lnSpc>
              <a:buNone/>
            </a:pPr>
            <a:r>
              <a:rPr lang="en-US" sz="1750" dirty="0">
                <a:solidFill>
                  <a:srgbClr val="383838"/>
                </a:solidFill>
                <a:latin typeface="Patrick Hand" pitchFamily="34" charset="0"/>
                <a:ea typeface="Patrick Hand" pitchFamily="34" charset="-122"/>
                <a:cs typeface="Patrick Hand" pitchFamily="34" charset="-120"/>
              </a:rPr>
              <a:t>Uyku Kalitesi</a:t>
            </a:r>
            <a:endParaRPr lang="en-US" sz="1750" dirty="0"/>
          </a:p>
        </p:txBody>
      </p:sp>
      <p:sp>
        <p:nvSpPr>
          <p:cNvPr id="20" name="Text 17"/>
          <p:cNvSpPr/>
          <p:nvPr/>
        </p:nvSpPr>
        <p:spPr>
          <a:xfrm>
            <a:off x="5411391" y="5824418"/>
            <a:ext cx="2949059" cy="1074420"/>
          </a:xfrm>
          <a:prstGeom prst="rect">
            <a:avLst/>
          </a:prstGeom>
          <a:noFill/>
          <a:ln/>
        </p:spPr>
        <p:txBody>
          <a:bodyPr wrap="square" lIns="0" tIns="0" rIns="0" bIns="0" rtlCol="0" anchor="t"/>
          <a:lstStyle/>
          <a:p>
            <a:pPr indent="0" marL="0">
              <a:lnSpc>
                <a:spcPts val="2800"/>
              </a:lnSpc>
              <a:buNone/>
            </a:pPr>
            <a:r>
              <a:rPr lang="en-US" sz="1750" dirty="0">
                <a:solidFill>
                  <a:srgbClr val="383838"/>
                </a:solidFill>
                <a:latin typeface="Patrick Hand" pitchFamily="34" charset="0"/>
                <a:ea typeface="Patrick Hand" pitchFamily="34" charset="-122"/>
                <a:cs typeface="Patrick Hand" pitchFamily="34" charset="-120"/>
              </a:rPr>
              <a:t>Uyku öncesinde mindfulness uygulamak rahatlama sağlayarak uyku kalitesini artırır.</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64037" y="1920716"/>
            <a:ext cx="5809059" cy="617101"/>
          </a:xfrm>
          <a:prstGeom prst="rect">
            <a:avLst/>
          </a:prstGeom>
          <a:noFill/>
          <a:ln/>
        </p:spPr>
        <p:txBody>
          <a:bodyPr wrap="none" lIns="0" tIns="0" rIns="0" bIns="0" rtlCol="0" anchor="t"/>
          <a:lstStyle/>
          <a:p>
            <a:pPr indent="0" marL="0">
              <a:lnSpc>
                <a:spcPts val="4850"/>
              </a:lnSpc>
              <a:buNone/>
            </a:pPr>
            <a:r>
              <a:rPr lang="en-US" sz="3850" dirty="0">
                <a:solidFill>
                  <a:srgbClr val="383838"/>
                </a:solidFill>
                <a:latin typeface="Patrick Hand" pitchFamily="34" charset="0"/>
                <a:ea typeface="Patrick Hand" pitchFamily="34" charset="-122"/>
                <a:cs typeface="Patrick Hand" pitchFamily="34" charset="-120"/>
              </a:rPr>
              <a:t>Dikkat Odağı ve Anlık Farkındalık</a:t>
            </a:r>
            <a:endParaRPr lang="en-US" sz="3850" dirty="0"/>
          </a:p>
        </p:txBody>
      </p:sp>
      <p:sp>
        <p:nvSpPr>
          <p:cNvPr id="3" name="Text 1"/>
          <p:cNvSpPr/>
          <p:nvPr/>
        </p:nvSpPr>
        <p:spPr>
          <a:xfrm>
            <a:off x="864037" y="3031569"/>
            <a:ext cx="12902327" cy="790099"/>
          </a:xfrm>
          <a:prstGeom prst="rect">
            <a:avLst/>
          </a:prstGeom>
          <a:noFill/>
          <a:ln/>
        </p:spPr>
        <p:txBody>
          <a:bodyPr wrap="squar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Mindfulness'in temeli, dikkatini şimdiki ana yönlendirmek ve anı olduğu gibi kabul etmektir. Bu, çevrenizi, bedeninizi, düşüncelerinizi ve duygularınızı farkında olmak anlamına gelir.</a:t>
            </a:r>
            <a:endParaRPr lang="en-US" sz="1900" dirty="0"/>
          </a:p>
        </p:txBody>
      </p:sp>
      <p:sp>
        <p:nvSpPr>
          <p:cNvPr id="4" name="Text 2"/>
          <p:cNvSpPr/>
          <p:nvPr/>
        </p:nvSpPr>
        <p:spPr>
          <a:xfrm>
            <a:off x="864037" y="4346138"/>
            <a:ext cx="2468880" cy="308610"/>
          </a:xfrm>
          <a:prstGeom prst="rect">
            <a:avLst/>
          </a:prstGeom>
          <a:noFill/>
          <a:ln/>
        </p:spPr>
        <p:txBody>
          <a:bodyPr wrap="none" lIns="0" tIns="0" rIns="0" bIns="0" rtlCol="0" anchor="t"/>
          <a:lstStyle/>
          <a:p>
            <a:pPr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Duygusal Farkındalık</a:t>
            </a:r>
            <a:endParaRPr lang="en-US" sz="1900" dirty="0"/>
          </a:p>
        </p:txBody>
      </p:sp>
      <p:sp>
        <p:nvSpPr>
          <p:cNvPr id="5" name="Text 3"/>
          <p:cNvSpPr/>
          <p:nvPr/>
        </p:nvSpPr>
        <p:spPr>
          <a:xfrm>
            <a:off x="864037" y="4901565"/>
            <a:ext cx="3898821" cy="1185148"/>
          </a:xfrm>
          <a:prstGeom prst="rect">
            <a:avLst/>
          </a:prstGeom>
          <a:noFill/>
          <a:ln/>
        </p:spPr>
        <p:txBody>
          <a:bodyPr wrap="squar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Duygularınızı farkında olmak, onları daha iyi anlamanıza ve yönetmenize yardımcı olur.</a:t>
            </a:r>
            <a:endParaRPr lang="en-US" sz="1900" dirty="0"/>
          </a:p>
        </p:txBody>
      </p:sp>
      <p:sp>
        <p:nvSpPr>
          <p:cNvPr id="6" name="Text 4"/>
          <p:cNvSpPr/>
          <p:nvPr/>
        </p:nvSpPr>
        <p:spPr>
          <a:xfrm>
            <a:off x="5372695" y="4346138"/>
            <a:ext cx="2468880" cy="308610"/>
          </a:xfrm>
          <a:prstGeom prst="rect">
            <a:avLst/>
          </a:prstGeom>
          <a:noFill/>
          <a:ln/>
        </p:spPr>
        <p:txBody>
          <a:bodyPr wrap="none" lIns="0" tIns="0" rIns="0" bIns="0" rtlCol="0" anchor="t"/>
          <a:lstStyle/>
          <a:p>
            <a:pPr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Düşünce Farkındalığı</a:t>
            </a:r>
            <a:endParaRPr lang="en-US" sz="1900" dirty="0"/>
          </a:p>
        </p:txBody>
      </p:sp>
      <p:sp>
        <p:nvSpPr>
          <p:cNvPr id="7" name="Text 5"/>
          <p:cNvSpPr/>
          <p:nvPr/>
        </p:nvSpPr>
        <p:spPr>
          <a:xfrm>
            <a:off x="5372695" y="4901565"/>
            <a:ext cx="3898821" cy="1185148"/>
          </a:xfrm>
          <a:prstGeom prst="rect">
            <a:avLst/>
          </a:prstGeom>
          <a:noFill/>
          <a:ln/>
        </p:spPr>
        <p:txBody>
          <a:bodyPr wrap="squar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Düşüncelerinizi farkında olmak, onlarla uzaklaşmak ve zihninizi sakinleştirmek için önemlidir.</a:t>
            </a:r>
            <a:endParaRPr lang="en-US" sz="1900" dirty="0"/>
          </a:p>
        </p:txBody>
      </p:sp>
      <p:sp>
        <p:nvSpPr>
          <p:cNvPr id="8" name="Text 6"/>
          <p:cNvSpPr/>
          <p:nvPr/>
        </p:nvSpPr>
        <p:spPr>
          <a:xfrm>
            <a:off x="9881354" y="4346138"/>
            <a:ext cx="2468880" cy="308610"/>
          </a:xfrm>
          <a:prstGeom prst="rect">
            <a:avLst/>
          </a:prstGeom>
          <a:noFill/>
          <a:ln/>
        </p:spPr>
        <p:txBody>
          <a:bodyPr wrap="none" lIns="0" tIns="0" rIns="0" bIns="0" rtlCol="0" anchor="t"/>
          <a:lstStyle/>
          <a:p>
            <a:pPr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Beden Farkındalığı</a:t>
            </a:r>
            <a:endParaRPr lang="en-US" sz="1900" dirty="0"/>
          </a:p>
        </p:txBody>
      </p:sp>
      <p:sp>
        <p:nvSpPr>
          <p:cNvPr id="9" name="Text 7"/>
          <p:cNvSpPr/>
          <p:nvPr/>
        </p:nvSpPr>
        <p:spPr>
          <a:xfrm>
            <a:off x="9881354" y="4901565"/>
            <a:ext cx="3898821" cy="790099"/>
          </a:xfrm>
          <a:prstGeom prst="rect">
            <a:avLst/>
          </a:prstGeom>
          <a:noFill/>
          <a:ln/>
        </p:spPr>
        <p:txBody>
          <a:bodyPr wrap="square" lIns="0" tIns="0" rIns="0" bIns="0" rtlCol="0" anchor="t"/>
          <a:lstStyle/>
          <a:p>
            <a:pP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Bedeninizdeki duyumlara odaklanmak, stresi azaltır ve rahatlama sağlar.</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47686" y="599123"/>
            <a:ext cx="5181838" cy="543758"/>
          </a:xfrm>
          <a:prstGeom prst="rect">
            <a:avLst/>
          </a:prstGeom>
          <a:noFill/>
          <a:ln/>
        </p:spPr>
        <p:txBody>
          <a:bodyPr wrap="none" lIns="0" tIns="0" rIns="0" bIns="0" rtlCol="0" anchor="t"/>
          <a:lstStyle/>
          <a:p>
            <a:pPr indent="0" marL="0">
              <a:lnSpc>
                <a:spcPts val="4250"/>
              </a:lnSpc>
              <a:buNone/>
            </a:pPr>
            <a:r>
              <a:rPr lang="en-US" sz="3400" dirty="0">
                <a:solidFill>
                  <a:srgbClr val="383838"/>
                </a:solidFill>
                <a:latin typeface="Patrick Hand" pitchFamily="34" charset="0"/>
                <a:ea typeface="Patrick Hand" pitchFamily="34" charset="-122"/>
                <a:cs typeface="Patrick Hand" pitchFamily="34" charset="-120"/>
              </a:rPr>
              <a:t>Zihin Dalgalanmalarını Yönetmek</a:t>
            </a:r>
            <a:endParaRPr lang="en-US" sz="3400" dirty="0"/>
          </a:p>
        </p:txBody>
      </p:sp>
      <p:sp>
        <p:nvSpPr>
          <p:cNvPr id="4" name="Text 1"/>
          <p:cNvSpPr/>
          <p:nvPr/>
        </p:nvSpPr>
        <p:spPr>
          <a:xfrm>
            <a:off x="6247686" y="1469112"/>
            <a:ext cx="7621429" cy="696039"/>
          </a:xfrm>
          <a:prstGeom prst="rect">
            <a:avLst/>
          </a:prstGeom>
          <a:noFill/>
          <a:ln/>
        </p:spPr>
        <p:txBody>
          <a:bodyPr wrap="square" lIns="0" tIns="0" rIns="0" bIns="0" rtlCol="0" anchor="t"/>
          <a:lstStyle/>
          <a:p>
            <a:pPr indent="0" marL="0">
              <a:lnSpc>
                <a:spcPts val="2700"/>
              </a:lnSpc>
              <a:buNone/>
            </a:pPr>
            <a:r>
              <a:rPr lang="en-US" sz="1700" dirty="0">
                <a:solidFill>
                  <a:srgbClr val="383838"/>
                </a:solidFill>
                <a:latin typeface="Patrick Hand" pitchFamily="34" charset="0"/>
                <a:ea typeface="Patrick Hand" pitchFamily="34" charset="-122"/>
                <a:cs typeface="Patrick Hand" pitchFamily="34" charset="-120"/>
              </a:rPr>
              <a:t>Mindfulness, zihninizi dağıtan düşüncelerin farkına varmanızı ve onlarla mücadele etmek yerine onları kabul etmenizi sağlar.</a:t>
            </a:r>
            <a:endParaRPr lang="en-US" sz="1700" dirty="0"/>
          </a:p>
        </p:txBody>
      </p:sp>
      <p:pic>
        <p:nvPicPr>
          <p:cNvPr id="5" name="Image 1" descr="preencoded.png">    </p:cNvPr>
          <p:cNvPicPr>
            <a:picLocks noChangeAspect="1"/>
          </p:cNvPicPr>
          <p:nvPr/>
        </p:nvPicPr>
        <p:blipFill>
          <a:blip r:embed="rId2"/>
          <a:stretch>
            <a:fillRect/>
          </a:stretch>
        </p:blipFill>
        <p:spPr>
          <a:xfrm>
            <a:off x="6247686" y="2409825"/>
            <a:ext cx="1087636" cy="1740218"/>
          </a:xfrm>
          <a:prstGeom prst="rect">
            <a:avLst/>
          </a:prstGeom>
        </p:spPr>
      </p:pic>
      <p:sp>
        <p:nvSpPr>
          <p:cNvPr id="6" name="Text 2"/>
          <p:cNvSpPr/>
          <p:nvPr/>
        </p:nvSpPr>
        <p:spPr>
          <a:xfrm>
            <a:off x="7661553" y="2627352"/>
            <a:ext cx="2175272" cy="271820"/>
          </a:xfrm>
          <a:prstGeom prst="rect">
            <a:avLst/>
          </a:prstGeom>
          <a:noFill/>
          <a:ln/>
        </p:spPr>
        <p:txBody>
          <a:bodyPr wrap="none" lIns="0" tIns="0" rIns="0" bIns="0" rtlCol="0" anchor="t"/>
          <a:lstStyle/>
          <a:p>
            <a:pPr algn="l" indent="0" marL="0">
              <a:lnSpc>
                <a:spcPts val="2100"/>
              </a:lnSpc>
              <a:buNone/>
            </a:pPr>
            <a:r>
              <a:rPr lang="en-US" sz="1700" dirty="0">
                <a:solidFill>
                  <a:srgbClr val="383838"/>
                </a:solidFill>
                <a:latin typeface="Patrick Hand" pitchFamily="34" charset="0"/>
                <a:ea typeface="Patrick Hand" pitchFamily="34" charset="-122"/>
                <a:cs typeface="Patrick Hand" pitchFamily="34" charset="-120"/>
              </a:rPr>
              <a:t>Farkında Olun</a:t>
            </a:r>
            <a:endParaRPr lang="en-US" sz="1700" dirty="0"/>
          </a:p>
        </p:txBody>
      </p:sp>
      <p:sp>
        <p:nvSpPr>
          <p:cNvPr id="7" name="Text 3"/>
          <p:cNvSpPr/>
          <p:nvPr/>
        </p:nvSpPr>
        <p:spPr>
          <a:xfrm>
            <a:off x="7661553" y="3029664"/>
            <a:ext cx="6207562" cy="348020"/>
          </a:xfrm>
          <a:prstGeom prst="rect">
            <a:avLst/>
          </a:prstGeom>
          <a:noFill/>
          <a:ln/>
        </p:spPr>
        <p:txBody>
          <a:bodyPr wrap="none" lIns="0" tIns="0" rIns="0" bIns="0" rtlCol="0" anchor="t"/>
          <a:lstStyle/>
          <a:p>
            <a:pPr algn="l" indent="0" marL="0">
              <a:lnSpc>
                <a:spcPts val="2700"/>
              </a:lnSpc>
              <a:buNone/>
            </a:pPr>
            <a:r>
              <a:rPr lang="en-US" sz="1700" dirty="0">
                <a:solidFill>
                  <a:srgbClr val="383838"/>
                </a:solidFill>
                <a:latin typeface="Patrick Hand" pitchFamily="34" charset="0"/>
                <a:ea typeface="Patrick Hand" pitchFamily="34" charset="-122"/>
                <a:cs typeface="Patrick Hand" pitchFamily="34" charset="-120"/>
              </a:rPr>
              <a:t>Zihninizin ne düşündüğünü fark edin. Düşüncelerinizi yargılamayın.</a:t>
            </a:r>
            <a:endParaRPr lang="en-US" sz="1700" dirty="0"/>
          </a:p>
        </p:txBody>
      </p:sp>
      <p:pic>
        <p:nvPicPr>
          <p:cNvPr id="8" name="Image 2" descr="preencoded.png">    </p:cNvPr>
          <p:cNvPicPr>
            <a:picLocks noChangeAspect="1"/>
          </p:cNvPicPr>
          <p:nvPr/>
        </p:nvPicPr>
        <p:blipFill>
          <a:blip r:embed="rId3"/>
          <a:stretch>
            <a:fillRect/>
          </a:stretch>
        </p:blipFill>
        <p:spPr>
          <a:xfrm>
            <a:off x="6247686" y="4150042"/>
            <a:ext cx="1087636" cy="1740218"/>
          </a:xfrm>
          <a:prstGeom prst="rect">
            <a:avLst/>
          </a:prstGeom>
        </p:spPr>
      </p:pic>
      <p:sp>
        <p:nvSpPr>
          <p:cNvPr id="9" name="Text 4"/>
          <p:cNvSpPr/>
          <p:nvPr/>
        </p:nvSpPr>
        <p:spPr>
          <a:xfrm>
            <a:off x="7661553" y="4367570"/>
            <a:ext cx="2175272" cy="271820"/>
          </a:xfrm>
          <a:prstGeom prst="rect">
            <a:avLst/>
          </a:prstGeom>
          <a:noFill/>
          <a:ln/>
        </p:spPr>
        <p:txBody>
          <a:bodyPr wrap="none" lIns="0" tIns="0" rIns="0" bIns="0" rtlCol="0" anchor="t"/>
          <a:lstStyle/>
          <a:p>
            <a:pPr algn="l" indent="0" marL="0">
              <a:lnSpc>
                <a:spcPts val="2100"/>
              </a:lnSpc>
              <a:buNone/>
            </a:pPr>
            <a:r>
              <a:rPr lang="en-US" sz="1700" dirty="0">
                <a:solidFill>
                  <a:srgbClr val="383838"/>
                </a:solidFill>
                <a:latin typeface="Patrick Hand" pitchFamily="34" charset="0"/>
                <a:ea typeface="Patrick Hand" pitchFamily="34" charset="-122"/>
                <a:cs typeface="Patrick Hand" pitchFamily="34" charset="-120"/>
              </a:rPr>
              <a:t>Gözlemleyin</a:t>
            </a:r>
            <a:endParaRPr lang="en-US" sz="1700" dirty="0"/>
          </a:p>
        </p:txBody>
      </p:sp>
      <p:sp>
        <p:nvSpPr>
          <p:cNvPr id="10" name="Text 5"/>
          <p:cNvSpPr/>
          <p:nvPr/>
        </p:nvSpPr>
        <p:spPr>
          <a:xfrm>
            <a:off x="7661553" y="4769882"/>
            <a:ext cx="6207562" cy="348020"/>
          </a:xfrm>
          <a:prstGeom prst="rect">
            <a:avLst/>
          </a:prstGeom>
          <a:noFill/>
          <a:ln/>
        </p:spPr>
        <p:txBody>
          <a:bodyPr wrap="none" lIns="0" tIns="0" rIns="0" bIns="0" rtlCol="0" anchor="t"/>
          <a:lstStyle/>
          <a:p>
            <a:pPr algn="l" indent="0" marL="0">
              <a:lnSpc>
                <a:spcPts val="2700"/>
              </a:lnSpc>
              <a:buNone/>
            </a:pPr>
            <a:r>
              <a:rPr lang="en-US" sz="1700" dirty="0">
                <a:solidFill>
                  <a:srgbClr val="383838"/>
                </a:solidFill>
                <a:latin typeface="Patrick Hand" pitchFamily="34" charset="0"/>
                <a:ea typeface="Patrick Hand" pitchFamily="34" charset="-122"/>
                <a:cs typeface="Patrick Hand" pitchFamily="34" charset="-120"/>
              </a:rPr>
              <a:t>Düşüncelerinizi gözlemleyin. Onların geldiğini ve gittiğini fark edin.</a:t>
            </a:r>
            <a:endParaRPr lang="en-US" sz="1700" dirty="0"/>
          </a:p>
        </p:txBody>
      </p:sp>
      <p:pic>
        <p:nvPicPr>
          <p:cNvPr id="11" name="Image 3" descr="preencoded.png">    </p:cNvPr>
          <p:cNvPicPr>
            <a:picLocks noChangeAspect="1"/>
          </p:cNvPicPr>
          <p:nvPr/>
        </p:nvPicPr>
        <p:blipFill>
          <a:blip r:embed="rId4"/>
          <a:stretch>
            <a:fillRect/>
          </a:stretch>
        </p:blipFill>
        <p:spPr>
          <a:xfrm>
            <a:off x="6247686" y="5890260"/>
            <a:ext cx="1087636" cy="1740218"/>
          </a:xfrm>
          <a:prstGeom prst="rect">
            <a:avLst/>
          </a:prstGeom>
        </p:spPr>
      </p:pic>
      <p:sp>
        <p:nvSpPr>
          <p:cNvPr id="12" name="Text 6"/>
          <p:cNvSpPr/>
          <p:nvPr/>
        </p:nvSpPr>
        <p:spPr>
          <a:xfrm>
            <a:off x="7661553" y="6107787"/>
            <a:ext cx="2175272" cy="271820"/>
          </a:xfrm>
          <a:prstGeom prst="rect">
            <a:avLst/>
          </a:prstGeom>
          <a:noFill/>
          <a:ln/>
        </p:spPr>
        <p:txBody>
          <a:bodyPr wrap="none" lIns="0" tIns="0" rIns="0" bIns="0" rtlCol="0" anchor="t"/>
          <a:lstStyle/>
          <a:p>
            <a:pPr algn="l" indent="0" marL="0">
              <a:lnSpc>
                <a:spcPts val="2100"/>
              </a:lnSpc>
              <a:buNone/>
            </a:pPr>
            <a:r>
              <a:rPr lang="en-US" sz="1700" dirty="0">
                <a:solidFill>
                  <a:srgbClr val="383838"/>
                </a:solidFill>
                <a:latin typeface="Patrick Hand" pitchFamily="34" charset="0"/>
                <a:ea typeface="Patrick Hand" pitchFamily="34" charset="-122"/>
                <a:cs typeface="Patrick Hand" pitchFamily="34" charset="-120"/>
              </a:rPr>
              <a:t>Kabul Edin</a:t>
            </a:r>
            <a:endParaRPr lang="en-US" sz="1700" dirty="0"/>
          </a:p>
        </p:txBody>
      </p:sp>
      <p:sp>
        <p:nvSpPr>
          <p:cNvPr id="13" name="Text 7"/>
          <p:cNvSpPr/>
          <p:nvPr/>
        </p:nvSpPr>
        <p:spPr>
          <a:xfrm>
            <a:off x="7661553" y="6510099"/>
            <a:ext cx="6207562" cy="348020"/>
          </a:xfrm>
          <a:prstGeom prst="rect">
            <a:avLst/>
          </a:prstGeom>
          <a:noFill/>
          <a:ln/>
        </p:spPr>
        <p:txBody>
          <a:bodyPr wrap="none" lIns="0" tIns="0" rIns="0" bIns="0" rtlCol="0" anchor="t"/>
          <a:lstStyle/>
          <a:p>
            <a:pPr algn="l" indent="0" marL="0">
              <a:lnSpc>
                <a:spcPts val="2700"/>
              </a:lnSpc>
              <a:buNone/>
            </a:pPr>
            <a:r>
              <a:rPr lang="en-US" sz="1700" dirty="0">
                <a:solidFill>
                  <a:srgbClr val="383838"/>
                </a:solidFill>
                <a:latin typeface="Patrick Hand" pitchFamily="34" charset="0"/>
                <a:ea typeface="Patrick Hand" pitchFamily="34" charset="-122"/>
                <a:cs typeface="Patrick Hand" pitchFamily="34" charset="-120"/>
              </a:rPr>
              <a:t>Düşüncelerinizi kabul edin, onlarla savaşmayın.</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931319"/>
          </a:xfrm>
          <a:prstGeom prst="rect">
            <a:avLst/>
          </a:prstGeom>
        </p:spPr>
      </p:pic>
      <p:sp>
        <p:nvSpPr>
          <p:cNvPr id="3" name="Text 0"/>
          <p:cNvSpPr/>
          <p:nvPr/>
        </p:nvSpPr>
        <p:spPr>
          <a:xfrm>
            <a:off x="820698" y="3770114"/>
            <a:ext cx="5770483" cy="586145"/>
          </a:xfrm>
          <a:prstGeom prst="rect">
            <a:avLst/>
          </a:prstGeom>
          <a:noFill/>
          <a:ln/>
        </p:spPr>
        <p:txBody>
          <a:bodyPr wrap="none" lIns="0" tIns="0" rIns="0" bIns="0" rtlCol="0" anchor="t"/>
          <a:lstStyle/>
          <a:p>
            <a:pPr indent="0" marL="0">
              <a:lnSpc>
                <a:spcPts val="4600"/>
              </a:lnSpc>
              <a:buNone/>
            </a:pPr>
            <a:r>
              <a:rPr lang="en-US" sz="3650" dirty="0">
                <a:solidFill>
                  <a:srgbClr val="383838"/>
                </a:solidFill>
                <a:latin typeface="Patrick Hand" pitchFamily="34" charset="0"/>
                <a:ea typeface="Patrick Hand" pitchFamily="34" charset="-122"/>
                <a:cs typeface="Patrick Hand" pitchFamily="34" charset="-120"/>
              </a:rPr>
              <a:t>Duygu ve Düşünceleri Kabul Etmek</a:t>
            </a:r>
            <a:endParaRPr lang="en-US" sz="3650" dirty="0"/>
          </a:p>
        </p:txBody>
      </p:sp>
      <p:sp>
        <p:nvSpPr>
          <p:cNvPr id="4" name="Text 1"/>
          <p:cNvSpPr/>
          <p:nvPr/>
        </p:nvSpPr>
        <p:spPr>
          <a:xfrm>
            <a:off x="820698" y="4707969"/>
            <a:ext cx="12989004" cy="750570"/>
          </a:xfrm>
          <a:prstGeom prst="rect">
            <a:avLst/>
          </a:prstGeom>
          <a:noFill/>
          <a:ln/>
        </p:spPr>
        <p:txBody>
          <a:bodyPr wrap="square" lIns="0" tIns="0" rIns="0" bIns="0" rtlCol="0" anchor="t"/>
          <a:lstStyle/>
          <a:p>
            <a:pPr indent="0" marL="0">
              <a:lnSpc>
                <a:spcPts val="2950"/>
              </a:lnSpc>
              <a:buNone/>
            </a:pPr>
            <a:r>
              <a:rPr lang="en-US" sz="1800" dirty="0">
                <a:solidFill>
                  <a:srgbClr val="383838"/>
                </a:solidFill>
                <a:latin typeface="Patrick Hand" pitchFamily="34" charset="0"/>
                <a:ea typeface="Patrick Hand" pitchFamily="34" charset="-122"/>
                <a:cs typeface="Patrick Hand" pitchFamily="34" charset="-120"/>
              </a:rPr>
              <a:t>Mindfulness, duygularınızı ve düşüncelerinizi yargılamadan kabul etmenizi öğretir. Bu, olumsuz duyguları bastırmaktan ziyade onları farkında olmak ve onlarla başa çıkmak anlamına gelir.</a:t>
            </a:r>
            <a:endParaRPr lang="en-US" sz="1800" dirty="0"/>
          </a:p>
        </p:txBody>
      </p:sp>
      <p:sp>
        <p:nvSpPr>
          <p:cNvPr id="5" name="Shape 2"/>
          <p:cNvSpPr/>
          <p:nvPr/>
        </p:nvSpPr>
        <p:spPr>
          <a:xfrm>
            <a:off x="820698" y="5722263"/>
            <a:ext cx="4173379" cy="1668423"/>
          </a:xfrm>
          <a:prstGeom prst="roundRect">
            <a:avLst>
              <a:gd name="adj" fmla="val 5903"/>
            </a:avLst>
          </a:prstGeom>
          <a:solidFill>
            <a:srgbClr val="E6E6E6"/>
          </a:solidFill>
          <a:ln w="7620">
            <a:solidFill>
              <a:srgbClr val="CCCCCC"/>
            </a:solidFill>
            <a:prstDash val="solid"/>
          </a:ln>
        </p:spPr>
      </p:sp>
      <p:sp>
        <p:nvSpPr>
          <p:cNvPr id="6" name="Text 3"/>
          <p:cNvSpPr/>
          <p:nvPr/>
        </p:nvSpPr>
        <p:spPr>
          <a:xfrm>
            <a:off x="1062752" y="5964317"/>
            <a:ext cx="2345055" cy="293132"/>
          </a:xfrm>
          <a:prstGeom prst="rect">
            <a:avLst/>
          </a:prstGeom>
          <a:noFill/>
          <a:ln/>
        </p:spPr>
        <p:txBody>
          <a:bodyPr wrap="none" lIns="0" tIns="0" rIns="0" bIns="0" rtlCol="0" anchor="t"/>
          <a:lstStyle/>
          <a:p>
            <a:pPr indent="0" marL="0">
              <a:lnSpc>
                <a:spcPts val="2300"/>
              </a:lnSpc>
              <a:buNone/>
            </a:pPr>
            <a:r>
              <a:rPr lang="en-US" sz="1800" dirty="0">
                <a:solidFill>
                  <a:srgbClr val="383838"/>
                </a:solidFill>
                <a:latin typeface="Patrick Hand" pitchFamily="34" charset="0"/>
                <a:ea typeface="Patrick Hand" pitchFamily="34" charset="-122"/>
                <a:cs typeface="Patrick Hand" pitchFamily="34" charset="-120"/>
              </a:rPr>
              <a:t>Kabul Etmek</a:t>
            </a:r>
            <a:endParaRPr lang="en-US" sz="1800" dirty="0"/>
          </a:p>
        </p:txBody>
      </p:sp>
      <p:sp>
        <p:nvSpPr>
          <p:cNvPr id="7" name="Text 4"/>
          <p:cNvSpPr/>
          <p:nvPr/>
        </p:nvSpPr>
        <p:spPr>
          <a:xfrm>
            <a:off x="1062752" y="6398062"/>
            <a:ext cx="3689271" cy="750570"/>
          </a:xfrm>
          <a:prstGeom prst="rect">
            <a:avLst/>
          </a:prstGeom>
          <a:noFill/>
          <a:ln/>
        </p:spPr>
        <p:txBody>
          <a:bodyPr wrap="square" lIns="0" tIns="0" rIns="0" bIns="0" rtlCol="0" anchor="t"/>
          <a:lstStyle/>
          <a:p>
            <a:pPr indent="0" marL="0">
              <a:lnSpc>
                <a:spcPts val="2950"/>
              </a:lnSpc>
              <a:buNone/>
            </a:pPr>
            <a:r>
              <a:rPr lang="en-US" sz="1800" dirty="0">
                <a:solidFill>
                  <a:srgbClr val="383838"/>
                </a:solidFill>
                <a:latin typeface="Patrick Hand" pitchFamily="34" charset="0"/>
                <a:ea typeface="Patrick Hand" pitchFamily="34" charset="-122"/>
                <a:cs typeface="Patrick Hand" pitchFamily="34" charset="-120"/>
              </a:rPr>
              <a:t>Duygularınızı ve düşüncelerinizi olduğu gibi kabul edin, onları değiştiremezsiniz.</a:t>
            </a:r>
            <a:endParaRPr lang="en-US" sz="1800" dirty="0"/>
          </a:p>
        </p:txBody>
      </p:sp>
      <p:sp>
        <p:nvSpPr>
          <p:cNvPr id="8" name="Shape 5"/>
          <p:cNvSpPr/>
          <p:nvPr/>
        </p:nvSpPr>
        <p:spPr>
          <a:xfrm>
            <a:off x="5228511" y="5722263"/>
            <a:ext cx="4173379" cy="1668423"/>
          </a:xfrm>
          <a:prstGeom prst="roundRect">
            <a:avLst>
              <a:gd name="adj" fmla="val 5903"/>
            </a:avLst>
          </a:prstGeom>
          <a:solidFill>
            <a:srgbClr val="E6E6E6"/>
          </a:solidFill>
          <a:ln w="7620">
            <a:solidFill>
              <a:srgbClr val="CCCCCC"/>
            </a:solidFill>
            <a:prstDash val="solid"/>
          </a:ln>
        </p:spPr>
      </p:sp>
      <p:sp>
        <p:nvSpPr>
          <p:cNvPr id="9" name="Text 6"/>
          <p:cNvSpPr/>
          <p:nvPr/>
        </p:nvSpPr>
        <p:spPr>
          <a:xfrm>
            <a:off x="5470565" y="5964317"/>
            <a:ext cx="2345055" cy="293132"/>
          </a:xfrm>
          <a:prstGeom prst="rect">
            <a:avLst/>
          </a:prstGeom>
          <a:noFill/>
          <a:ln/>
        </p:spPr>
        <p:txBody>
          <a:bodyPr wrap="none" lIns="0" tIns="0" rIns="0" bIns="0" rtlCol="0" anchor="t"/>
          <a:lstStyle/>
          <a:p>
            <a:pPr indent="0" marL="0">
              <a:lnSpc>
                <a:spcPts val="2300"/>
              </a:lnSpc>
              <a:buNone/>
            </a:pPr>
            <a:r>
              <a:rPr lang="en-US" sz="1800" dirty="0">
                <a:solidFill>
                  <a:srgbClr val="383838"/>
                </a:solidFill>
                <a:latin typeface="Patrick Hand" pitchFamily="34" charset="0"/>
                <a:ea typeface="Patrick Hand" pitchFamily="34" charset="-122"/>
                <a:cs typeface="Patrick Hand" pitchFamily="34" charset="-120"/>
              </a:rPr>
              <a:t>Yargılamamak</a:t>
            </a:r>
            <a:endParaRPr lang="en-US" sz="1800" dirty="0"/>
          </a:p>
        </p:txBody>
      </p:sp>
      <p:sp>
        <p:nvSpPr>
          <p:cNvPr id="10" name="Text 7"/>
          <p:cNvSpPr/>
          <p:nvPr/>
        </p:nvSpPr>
        <p:spPr>
          <a:xfrm>
            <a:off x="5470565" y="6398062"/>
            <a:ext cx="3689271" cy="750570"/>
          </a:xfrm>
          <a:prstGeom prst="rect">
            <a:avLst/>
          </a:prstGeom>
          <a:noFill/>
          <a:ln/>
        </p:spPr>
        <p:txBody>
          <a:bodyPr wrap="square" lIns="0" tIns="0" rIns="0" bIns="0" rtlCol="0" anchor="t"/>
          <a:lstStyle/>
          <a:p>
            <a:pPr indent="0" marL="0">
              <a:lnSpc>
                <a:spcPts val="2950"/>
              </a:lnSpc>
              <a:buNone/>
            </a:pPr>
            <a:r>
              <a:rPr lang="en-US" sz="1800" dirty="0">
                <a:solidFill>
                  <a:srgbClr val="383838"/>
                </a:solidFill>
                <a:latin typeface="Patrick Hand" pitchFamily="34" charset="0"/>
                <a:ea typeface="Patrick Hand" pitchFamily="34" charset="-122"/>
                <a:cs typeface="Patrick Hand" pitchFamily="34" charset="-120"/>
              </a:rPr>
              <a:t>Duygularınızı ve düşüncelerinizi yargılamayın, onların da olması normaldir.</a:t>
            </a:r>
            <a:endParaRPr lang="en-US" sz="1800" dirty="0"/>
          </a:p>
        </p:txBody>
      </p:sp>
      <p:sp>
        <p:nvSpPr>
          <p:cNvPr id="11" name="Shape 8"/>
          <p:cNvSpPr/>
          <p:nvPr/>
        </p:nvSpPr>
        <p:spPr>
          <a:xfrm>
            <a:off x="9636323" y="5722263"/>
            <a:ext cx="4173379" cy="1668423"/>
          </a:xfrm>
          <a:prstGeom prst="roundRect">
            <a:avLst>
              <a:gd name="adj" fmla="val 5903"/>
            </a:avLst>
          </a:prstGeom>
          <a:solidFill>
            <a:srgbClr val="E6E6E6"/>
          </a:solidFill>
          <a:ln w="7620">
            <a:solidFill>
              <a:srgbClr val="CCCCCC"/>
            </a:solidFill>
            <a:prstDash val="solid"/>
          </a:ln>
        </p:spPr>
      </p:sp>
      <p:sp>
        <p:nvSpPr>
          <p:cNvPr id="12" name="Text 9"/>
          <p:cNvSpPr/>
          <p:nvPr/>
        </p:nvSpPr>
        <p:spPr>
          <a:xfrm>
            <a:off x="9878378" y="5964317"/>
            <a:ext cx="2345055" cy="293132"/>
          </a:xfrm>
          <a:prstGeom prst="rect">
            <a:avLst/>
          </a:prstGeom>
          <a:noFill/>
          <a:ln/>
        </p:spPr>
        <p:txBody>
          <a:bodyPr wrap="none" lIns="0" tIns="0" rIns="0" bIns="0" rtlCol="0" anchor="t"/>
          <a:lstStyle/>
          <a:p>
            <a:pPr indent="0" marL="0">
              <a:lnSpc>
                <a:spcPts val="2300"/>
              </a:lnSpc>
              <a:buNone/>
            </a:pPr>
            <a:r>
              <a:rPr lang="en-US" sz="1800" dirty="0">
                <a:solidFill>
                  <a:srgbClr val="383838"/>
                </a:solidFill>
                <a:latin typeface="Patrick Hand" pitchFamily="34" charset="0"/>
                <a:ea typeface="Patrick Hand" pitchFamily="34" charset="-122"/>
                <a:cs typeface="Patrick Hand" pitchFamily="34" charset="-120"/>
              </a:rPr>
              <a:t>Odaklanmak</a:t>
            </a:r>
            <a:endParaRPr lang="en-US" sz="1800" dirty="0"/>
          </a:p>
        </p:txBody>
      </p:sp>
      <p:sp>
        <p:nvSpPr>
          <p:cNvPr id="13" name="Text 10"/>
          <p:cNvSpPr/>
          <p:nvPr/>
        </p:nvSpPr>
        <p:spPr>
          <a:xfrm>
            <a:off x="9878378" y="6398062"/>
            <a:ext cx="3689271" cy="750570"/>
          </a:xfrm>
          <a:prstGeom prst="rect">
            <a:avLst/>
          </a:prstGeom>
          <a:noFill/>
          <a:ln/>
        </p:spPr>
        <p:txBody>
          <a:bodyPr wrap="square" lIns="0" tIns="0" rIns="0" bIns="0" rtlCol="0" anchor="t"/>
          <a:lstStyle/>
          <a:p>
            <a:pPr indent="0" marL="0">
              <a:lnSpc>
                <a:spcPts val="2950"/>
              </a:lnSpc>
              <a:buNone/>
            </a:pPr>
            <a:r>
              <a:rPr lang="en-US" sz="1800" dirty="0">
                <a:solidFill>
                  <a:srgbClr val="383838"/>
                </a:solidFill>
                <a:latin typeface="Patrick Hand" pitchFamily="34" charset="0"/>
                <a:ea typeface="Patrick Hand" pitchFamily="34" charset="-122"/>
                <a:cs typeface="Patrick Hand" pitchFamily="34" charset="-120"/>
              </a:rPr>
              <a:t>Şimdiki ana odaklanın, geçmişi veya geleceği düşünmeyin.</a:t>
            </a:r>
            <a:endParaRPr 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30910"/>
          </a:xfrm>
          <a:prstGeom prst="rect">
            <a:avLst/>
          </a:prstGeom>
        </p:spPr>
      </p:pic>
      <p:sp>
        <p:nvSpPr>
          <p:cNvPr id="3" name="Text 0"/>
          <p:cNvSpPr/>
          <p:nvPr/>
        </p:nvSpPr>
        <p:spPr>
          <a:xfrm>
            <a:off x="852964" y="670203"/>
            <a:ext cx="4874538" cy="609243"/>
          </a:xfrm>
          <a:prstGeom prst="rect">
            <a:avLst/>
          </a:prstGeom>
          <a:noFill/>
          <a:ln/>
        </p:spPr>
        <p:txBody>
          <a:bodyPr wrap="none" lIns="0" tIns="0" rIns="0" bIns="0" rtlCol="0" anchor="t"/>
          <a:lstStyle/>
          <a:p>
            <a:pPr indent="0" marL="0">
              <a:lnSpc>
                <a:spcPts val="4750"/>
              </a:lnSpc>
              <a:buNone/>
            </a:pPr>
            <a:r>
              <a:rPr lang="en-US" sz="3800" dirty="0">
                <a:solidFill>
                  <a:srgbClr val="383838"/>
                </a:solidFill>
                <a:latin typeface="Patrick Hand" pitchFamily="34" charset="0"/>
                <a:ea typeface="Patrick Hand" pitchFamily="34" charset="-122"/>
                <a:cs typeface="Patrick Hand" pitchFamily="34" charset="-120"/>
              </a:rPr>
              <a:t>Stresle Başa Çıkma</a:t>
            </a:r>
            <a:endParaRPr lang="en-US" sz="3800" dirty="0"/>
          </a:p>
        </p:txBody>
      </p:sp>
      <p:sp>
        <p:nvSpPr>
          <p:cNvPr id="4" name="Text 1"/>
          <p:cNvSpPr/>
          <p:nvPr/>
        </p:nvSpPr>
        <p:spPr>
          <a:xfrm>
            <a:off x="852964" y="1644968"/>
            <a:ext cx="7438073" cy="779859"/>
          </a:xfrm>
          <a:prstGeom prst="rect">
            <a:avLst/>
          </a:prstGeom>
          <a:noFill/>
          <a:ln/>
        </p:spPr>
        <p:txBody>
          <a:bodyPr wrap="square" lIns="0" tIns="0" rIns="0" bIns="0" rtlCol="0" anchor="t"/>
          <a:lstStyle/>
          <a:p>
            <a:pPr indent="0" marL="0">
              <a:lnSpc>
                <a:spcPts val="3050"/>
              </a:lnSpc>
              <a:buNone/>
            </a:pPr>
            <a:r>
              <a:rPr lang="en-US" sz="1900" dirty="0">
                <a:solidFill>
                  <a:srgbClr val="383838"/>
                </a:solidFill>
                <a:latin typeface="Patrick Hand" pitchFamily="34" charset="0"/>
                <a:ea typeface="Patrick Hand" pitchFamily="34" charset="-122"/>
                <a:cs typeface="Patrick Hand" pitchFamily="34" charset="-120"/>
              </a:rPr>
              <a:t>Mindfulness, stresle başa çıkmak için etkili bir araçtır. Stresli olduğunuzda, nefesinize odaklanarak zihninizi sakinleştirebilir ve stresi azaltabilirsiniz.</a:t>
            </a:r>
            <a:endParaRPr lang="en-US" sz="1900" dirty="0"/>
          </a:p>
        </p:txBody>
      </p:sp>
      <p:sp>
        <p:nvSpPr>
          <p:cNvPr id="5" name="Shape 2"/>
          <p:cNvSpPr/>
          <p:nvPr/>
        </p:nvSpPr>
        <p:spPr>
          <a:xfrm>
            <a:off x="1203246" y="2698909"/>
            <a:ext cx="30480" cy="4861798"/>
          </a:xfrm>
          <a:prstGeom prst="roundRect">
            <a:avLst>
              <a:gd name="adj" fmla="val 335847"/>
            </a:avLst>
          </a:prstGeom>
          <a:solidFill>
            <a:srgbClr val="CCCCCC"/>
          </a:solidFill>
          <a:ln/>
        </p:spPr>
      </p:sp>
      <p:sp>
        <p:nvSpPr>
          <p:cNvPr id="6" name="Shape 3"/>
          <p:cNvSpPr/>
          <p:nvPr/>
        </p:nvSpPr>
        <p:spPr>
          <a:xfrm>
            <a:off x="1462147" y="3231833"/>
            <a:ext cx="852964" cy="30480"/>
          </a:xfrm>
          <a:prstGeom prst="roundRect">
            <a:avLst>
              <a:gd name="adj" fmla="val 335847"/>
            </a:avLst>
          </a:prstGeom>
          <a:solidFill>
            <a:srgbClr val="CCCCCC"/>
          </a:solidFill>
          <a:ln/>
        </p:spPr>
      </p:sp>
      <p:sp>
        <p:nvSpPr>
          <p:cNvPr id="7" name="Shape 4"/>
          <p:cNvSpPr/>
          <p:nvPr/>
        </p:nvSpPr>
        <p:spPr>
          <a:xfrm>
            <a:off x="944344" y="2972991"/>
            <a:ext cx="548283" cy="548283"/>
          </a:xfrm>
          <a:prstGeom prst="roundRect">
            <a:avLst>
              <a:gd name="adj" fmla="val 18670"/>
            </a:avLst>
          </a:prstGeom>
          <a:solidFill>
            <a:srgbClr val="E6E6E6"/>
          </a:solidFill>
          <a:ln w="7620">
            <a:solidFill>
              <a:srgbClr val="CCCCCC"/>
            </a:solidFill>
            <a:prstDash val="solid"/>
          </a:ln>
        </p:spPr>
      </p:sp>
      <p:sp>
        <p:nvSpPr>
          <p:cNvPr id="8" name="Text 5"/>
          <p:cNvSpPr/>
          <p:nvPr/>
        </p:nvSpPr>
        <p:spPr>
          <a:xfrm>
            <a:off x="1165324" y="3100864"/>
            <a:ext cx="106204" cy="292418"/>
          </a:xfrm>
          <a:prstGeom prst="rect">
            <a:avLst/>
          </a:prstGeom>
          <a:noFill/>
          <a:ln/>
        </p:spPr>
        <p:txBody>
          <a:bodyPr wrap="none" lIns="0" tIns="0" rIns="0" bIns="0" rtlCol="0" anchor="t"/>
          <a:lstStyle/>
          <a:p>
            <a:pPr algn="ctr" indent="0" marL="0">
              <a:lnSpc>
                <a:spcPts val="2300"/>
              </a:lnSpc>
              <a:buNone/>
            </a:pPr>
            <a:r>
              <a:rPr lang="en-US" sz="2300" dirty="0">
                <a:solidFill>
                  <a:srgbClr val="383838"/>
                </a:solidFill>
                <a:latin typeface="Patrick Hand" pitchFamily="34" charset="0"/>
                <a:ea typeface="Patrick Hand" pitchFamily="34" charset="-122"/>
                <a:cs typeface="Patrick Hand" pitchFamily="34" charset="-120"/>
              </a:rPr>
              <a:t>1</a:t>
            </a:r>
            <a:endParaRPr lang="en-US" sz="2300" dirty="0"/>
          </a:p>
        </p:txBody>
      </p:sp>
      <p:sp>
        <p:nvSpPr>
          <p:cNvPr id="9" name="Text 6"/>
          <p:cNvSpPr/>
          <p:nvPr/>
        </p:nvSpPr>
        <p:spPr>
          <a:xfrm>
            <a:off x="2558891" y="2942630"/>
            <a:ext cx="2437209" cy="304562"/>
          </a:xfrm>
          <a:prstGeom prst="rect">
            <a:avLst/>
          </a:prstGeom>
          <a:noFill/>
          <a:ln/>
        </p:spPr>
        <p:txBody>
          <a:bodyPr wrap="none" lIns="0" tIns="0" rIns="0" bIns="0" rtlCol="0" anchor="t"/>
          <a:lstStyle/>
          <a:p>
            <a:pPr algn="l" indent="0" marL="0">
              <a:lnSpc>
                <a:spcPts val="2350"/>
              </a:lnSpc>
              <a:buNone/>
            </a:pPr>
            <a:r>
              <a:rPr lang="en-US" sz="1900" dirty="0">
                <a:solidFill>
                  <a:srgbClr val="383838"/>
                </a:solidFill>
                <a:latin typeface="Patrick Hand" pitchFamily="34" charset="0"/>
                <a:ea typeface="Patrick Hand" pitchFamily="34" charset="-122"/>
                <a:cs typeface="Patrick Hand" pitchFamily="34" charset="-120"/>
              </a:rPr>
              <a:t>Farkında Olma</a:t>
            </a:r>
            <a:endParaRPr lang="en-US" sz="1900" dirty="0"/>
          </a:p>
        </p:txBody>
      </p:sp>
      <p:sp>
        <p:nvSpPr>
          <p:cNvPr id="10" name="Text 7"/>
          <p:cNvSpPr/>
          <p:nvPr/>
        </p:nvSpPr>
        <p:spPr>
          <a:xfrm>
            <a:off x="2558891" y="3393400"/>
            <a:ext cx="5732145" cy="779859"/>
          </a:xfrm>
          <a:prstGeom prst="rect">
            <a:avLst/>
          </a:prstGeom>
          <a:noFill/>
          <a:ln/>
        </p:spPr>
        <p:txBody>
          <a:bodyPr wrap="square" lIns="0" tIns="0" rIns="0" bIns="0" rtlCol="0" anchor="t"/>
          <a:lstStyle/>
          <a:p>
            <a:pPr algn="l" indent="0" marL="0">
              <a:lnSpc>
                <a:spcPts val="3050"/>
              </a:lnSpc>
              <a:buNone/>
            </a:pPr>
            <a:r>
              <a:rPr lang="en-US" sz="1900" dirty="0">
                <a:solidFill>
                  <a:srgbClr val="383838"/>
                </a:solidFill>
                <a:latin typeface="Patrick Hand" pitchFamily="34" charset="0"/>
                <a:ea typeface="Patrick Hand" pitchFamily="34" charset="-122"/>
                <a:cs typeface="Patrick Hand" pitchFamily="34" charset="-120"/>
              </a:rPr>
              <a:t>Stresli olduğunuzu fark ettiğiniz anda durun ve nefesinize odaklanın.</a:t>
            </a:r>
            <a:endParaRPr lang="en-US" sz="1900" dirty="0"/>
          </a:p>
        </p:txBody>
      </p:sp>
      <p:sp>
        <p:nvSpPr>
          <p:cNvPr id="11" name="Shape 8"/>
          <p:cNvSpPr/>
          <p:nvPr/>
        </p:nvSpPr>
        <p:spPr>
          <a:xfrm>
            <a:off x="1462147" y="5193625"/>
            <a:ext cx="852964" cy="30480"/>
          </a:xfrm>
          <a:prstGeom prst="roundRect">
            <a:avLst>
              <a:gd name="adj" fmla="val 335847"/>
            </a:avLst>
          </a:prstGeom>
          <a:solidFill>
            <a:srgbClr val="CCCCCC"/>
          </a:solidFill>
          <a:ln/>
        </p:spPr>
      </p:sp>
      <p:sp>
        <p:nvSpPr>
          <p:cNvPr id="12" name="Shape 9"/>
          <p:cNvSpPr/>
          <p:nvPr/>
        </p:nvSpPr>
        <p:spPr>
          <a:xfrm>
            <a:off x="944344" y="4934783"/>
            <a:ext cx="548283" cy="548283"/>
          </a:xfrm>
          <a:prstGeom prst="roundRect">
            <a:avLst>
              <a:gd name="adj" fmla="val 18670"/>
            </a:avLst>
          </a:prstGeom>
          <a:solidFill>
            <a:srgbClr val="E6E6E6"/>
          </a:solidFill>
          <a:ln w="7620">
            <a:solidFill>
              <a:srgbClr val="CCCCCC"/>
            </a:solidFill>
            <a:prstDash val="solid"/>
          </a:ln>
        </p:spPr>
      </p:sp>
      <p:sp>
        <p:nvSpPr>
          <p:cNvPr id="13" name="Text 10"/>
          <p:cNvSpPr/>
          <p:nvPr/>
        </p:nvSpPr>
        <p:spPr>
          <a:xfrm>
            <a:off x="1149965" y="5062657"/>
            <a:ext cx="136922" cy="292418"/>
          </a:xfrm>
          <a:prstGeom prst="rect">
            <a:avLst/>
          </a:prstGeom>
          <a:noFill/>
          <a:ln/>
        </p:spPr>
        <p:txBody>
          <a:bodyPr wrap="none" lIns="0" tIns="0" rIns="0" bIns="0" rtlCol="0" anchor="t"/>
          <a:lstStyle/>
          <a:p>
            <a:pPr algn="ctr" indent="0" marL="0">
              <a:lnSpc>
                <a:spcPts val="2300"/>
              </a:lnSpc>
              <a:buNone/>
            </a:pPr>
            <a:r>
              <a:rPr lang="en-US" sz="2300" dirty="0">
                <a:solidFill>
                  <a:srgbClr val="383838"/>
                </a:solidFill>
                <a:latin typeface="Patrick Hand" pitchFamily="34" charset="0"/>
                <a:ea typeface="Patrick Hand" pitchFamily="34" charset="-122"/>
                <a:cs typeface="Patrick Hand" pitchFamily="34" charset="-120"/>
              </a:rPr>
              <a:t>2</a:t>
            </a:r>
            <a:endParaRPr lang="en-US" sz="2300" dirty="0"/>
          </a:p>
        </p:txBody>
      </p:sp>
      <p:sp>
        <p:nvSpPr>
          <p:cNvPr id="14" name="Text 11"/>
          <p:cNvSpPr/>
          <p:nvPr/>
        </p:nvSpPr>
        <p:spPr>
          <a:xfrm>
            <a:off x="2558891" y="4904423"/>
            <a:ext cx="2437209" cy="304562"/>
          </a:xfrm>
          <a:prstGeom prst="rect">
            <a:avLst/>
          </a:prstGeom>
          <a:noFill/>
          <a:ln/>
        </p:spPr>
        <p:txBody>
          <a:bodyPr wrap="none" lIns="0" tIns="0" rIns="0" bIns="0" rtlCol="0" anchor="t"/>
          <a:lstStyle/>
          <a:p>
            <a:pPr algn="l" indent="0" marL="0">
              <a:lnSpc>
                <a:spcPts val="2350"/>
              </a:lnSpc>
              <a:buNone/>
            </a:pPr>
            <a:r>
              <a:rPr lang="en-US" sz="1900" dirty="0">
                <a:solidFill>
                  <a:srgbClr val="383838"/>
                </a:solidFill>
                <a:latin typeface="Patrick Hand" pitchFamily="34" charset="0"/>
                <a:ea typeface="Patrick Hand" pitchFamily="34" charset="-122"/>
                <a:cs typeface="Patrick Hand" pitchFamily="34" charset="-120"/>
              </a:rPr>
              <a:t>Nefes Alma</a:t>
            </a:r>
            <a:endParaRPr lang="en-US" sz="1900" dirty="0"/>
          </a:p>
        </p:txBody>
      </p:sp>
      <p:sp>
        <p:nvSpPr>
          <p:cNvPr id="15" name="Text 12"/>
          <p:cNvSpPr/>
          <p:nvPr/>
        </p:nvSpPr>
        <p:spPr>
          <a:xfrm>
            <a:off x="2558891" y="5355193"/>
            <a:ext cx="5732145" cy="389930"/>
          </a:xfrm>
          <a:prstGeom prst="rect">
            <a:avLst/>
          </a:prstGeom>
          <a:noFill/>
          <a:ln/>
        </p:spPr>
        <p:txBody>
          <a:bodyPr wrap="none" lIns="0" tIns="0" rIns="0" bIns="0" rtlCol="0" anchor="t"/>
          <a:lstStyle/>
          <a:p>
            <a:pPr algn="l" indent="0" marL="0">
              <a:lnSpc>
                <a:spcPts val="3050"/>
              </a:lnSpc>
              <a:buNone/>
            </a:pPr>
            <a:r>
              <a:rPr lang="en-US" sz="1900" dirty="0">
                <a:solidFill>
                  <a:srgbClr val="383838"/>
                </a:solidFill>
                <a:latin typeface="Patrick Hand" pitchFamily="34" charset="0"/>
                <a:ea typeface="Patrick Hand" pitchFamily="34" charset="-122"/>
                <a:cs typeface="Patrick Hand" pitchFamily="34" charset="-120"/>
              </a:rPr>
              <a:t>Derin ve yavaş nefes alın. Nefes alıp verişinize odaklanın.</a:t>
            </a:r>
            <a:endParaRPr lang="en-US" sz="1900" dirty="0"/>
          </a:p>
        </p:txBody>
      </p:sp>
      <p:sp>
        <p:nvSpPr>
          <p:cNvPr id="16" name="Shape 13"/>
          <p:cNvSpPr/>
          <p:nvPr/>
        </p:nvSpPr>
        <p:spPr>
          <a:xfrm>
            <a:off x="1462147" y="6765488"/>
            <a:ext cx="852964" cy="30480"/>
          </a:xfrm>
          <a:prstGeom prst="roundRect">
            <a:avLst>
              <a:gd name="adj" fmla="val 335847"/>
            </a:avLst>
          </a:prstGeom>
          <a:solidFill>
            <a:srgbClr val="CCCCCC"/>
          </a:solidFill>
          <a:ln/>
        </p:spPr>
      </p:sp>
      <p:sp>
        <p:nvSpPr>
          <p:cNvPr id="17" name="Shape 14"/>
          <p:cNvSpPr/>
          <p:nvPr/>
        </p:nvSpPr>
        <p:spPr>
          <a:xfrm>
            <a:off x="944344" y="6506647"/>
            <a:ext cx="548283" cy="548283"/>
          </a:xfrm>
          <a:prstGeom prst="roundRect">
            <a:avLst>
              <a:gd name="adj" fmla="val 18670"/>
            </a:avLst>
          </a:prstGeom>
          <a:solidFill>
            <a:srgbClr val="E6E6E6"/>
          </a:solidFill>
          <a:ln w="7620">
            <a:solidFill>
              <a:srgbClr val="CCCCCC"/>
            </a:solidFill>
            <a:prstDash val="solid"/>
          </a:ln>
        </p:spPr>
      </p:sp>
      <p:sp>
        <p:nvSpPr>
          <p:cNvPr id="18" name="Text 15"/>
          <p:cNvSpPr/>
          <p:nvPr/>
        </p:nvSpPr>
        <p:spPr>
          <a:xfrm>
            <a:off x="1152942" y="6634520"/>
            <a:ext cx="131088" cy="292418"/>
          </a:xfrm>
          <a:prstGeom prst="rect">
            <a:avLst/>
          </a:prstGeom>
          <a:noFill/>
          <a:ln/>
        </p:spPr>
        <p:txBody>
          <a:bodyPr wrap="none" lIns="0" tIns="0" rIns="0" bIns="0" rtlCol="0" anchor="t"/>
          <a:lstStyle/>
          <a:p>
            <a:pPr algn="ctr" indent="0" marL="0">
              <a:lnSpc>
                <a:spcPts val="2300"/>
              </a:lnSpc>
              <a:buNone/>
            </a:pPr>
            <a:r>
              <a:rPr lang="en-US" sz="2300" dirty="0">
                <a:solidFill>
                  <a:srgbClr val="383838"/>
                </a:solidFill>
                <a:latin typeface="Patrick Hand" pitchFamily="34" charset="0"/>
                <a:ea typeface="Patrick Hand" pitchFamily="34" charset="-122"/>
                <a:cs typeface="Patrick Hand" pitchFamily="34" charset="-120"/>
              </a:rPr>
              <a:t>3</a:t>
            </a:r>
            <a:endParaRPr lang="en-US" sz="2300" dirty="0"/>
          </a:p>
        </p:txBody>
      </p:sp>
      <p:sp>
        <p:nvSpPr>
          <p:cNvPr id="19" name="Text 16"/>
          <p:cNvSpPr/>
          <p:nvPr/>
        </p:nvSpPr>
        <p:spPr>
          <a:xfrm>
            <a:off x="2558891" y="6476286"/>
            <a:ext cx="2437209" cy="304562"/>
          </a:xfrm>
          <a:prstGeom prst="rect">
            <a:avLst/>
          </a:prstGeom>
          <a:noFill/>
          <a:ln/>
        </p:spPr>
        <p:txBody>
          <a:bodyPr wrap="none" lIns="0" tIns="0" rIns="0" bIns="0" rtlCol="0" anchor="t"/>
          <a:lstStyle/>
          <a:p>
            <a:pPr algn="l" indent="0" marL="0">
              <a:lnSpc>
                <a:spcPts val="2350"/>
              </a:lnSpc>
              <a:buNone/>
            </a:pPr>
            <a:r>
              <a:rPr lang="en-US" sz="1900" dirty="0">
                <a:solidFill>
                  <a:srgbClr val="383838"/>
                </a:solidFill>
                <a:latin typeface="Patrick Hand" pitchFamily="34" charset="0"/>
                <a:ea typeface="Patrick Hand" pitchFamily="34" charset="-122"/>
                <a:cs typeface="Patrick Hand" pitchFamily="34" charset="-120"/>
              </a:rPr>
              <a:t>Duygularınızı Kabul Edin</a:t>
            </a:r>
            <a:endParaRPr lang="en-US" sz="1900" dirty="0"/>
          </a:p>
        </p:txBody>
      </p:sp>
      <p:sp>
        <p:nvSpPr>
          <p:cNvPr id="20" name="Text 17"/>
          <p:cNvSpPr/>
          <p:nvPr/>
        </p:nvSpPr>
        <p:spPr>
          <a:xfrm>
            <a:off x="2558891" y="6927056"/>
            <a:ext cx="5732145" cy="389930"/>
          </a:xfrm>
          <a:prstGeom prst="rect">
            <a:avLst/>
          </a:prstGeom>
          <a:noFill/>
          <a:ln/>
        </p:spPr>
        <p:txBody>
          <a:bodyPr wrap="none" lIns="0" tIns="0" rIns="0" bIns="0" rtlCol="0" anchor="t"/>
          <a:lstStyle/>
          <a:p>
            <a:pPr algn="l" indent="0" marL="0">
              <a:lnSpc>
                <a:spcPts val="3050"/>
              </a:lnSpc>
              <a:buNone/>
            </a:pPr>
            <a:r>
              <a:rPr lang="en-US" sz="1900" dirty="0">
                <a:solidFill>
                  <a:srgbClr val="383838"/>
                </a:solidFill>
                <a:latin typeface="Patrick Hand" pitchFamily="34" charset="0"/>
                <a:ea typeface="Patrick Hand" pitchFamily="34" charset="-122"/>
                <a:cs typeface="Patrick Hand" pitchFamily="34" charset="-120"/>
              </a:rPr>
              <a:t>Stresli olduğunuzu kabul edin, ancak kendinizi yargılamayın.</a:t>
            </a:r>
            <a:endParaRPr lang="en-US" sz="1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552" y="623411"/>
            <a:ext cx="4534614" cy="566857"/>
          </a:xfrm>
          <a:prstGeom prst="rect">
            <a:avLst/>
          </a:prstGeom>
          <a:noFill/>
          <a:ln/>
        </p:spPr>
        <p:txBody>
          <a:bodyPr wrap="none" lIns="0" tIns="0" rIns="0" bIns="0" rtlCol="0" anchor="t"/>
          <a:lstStyle/>
          <a:p>
            <a:pPr indent="0" marL="0">
              <a:lnSpc>
                <a:spcPts val="4450"/>
              </a:lnSpc>
              <a:buNone/>
            </a:pPr>
            <a:r>
              <a:rPr lang="en-US" sz="3550" dirty="0">
                <a:solidFill>
                  <a:srgbClr val="383838"/>
                </a:solidFill>
                <a:latin typeface="Patrick Hand" pitchFamily="34" charset="0"/>
                <a:ea typeface="Patrick Hand" pitchFamily="34" charset="-122"/>
                <a:cs typeface="Patrick Hand" pitchFamily="34" charset="-120"/>
              </a:rPr>
              <a:t>Günlük Hayata Uygulamak</a:t>
            </a:r>
            <a:endParaRPr lang="en-US" sz="3550" dirty="0"/>
          </a:p>
        </p:txBody>
      </p:sp>
      <p:sp>
        <p:nvSpPr>
          <p:cNvPr id="3" name="Text 1"/>
          <p:cNvSpPr/>
          <p:nvPr/>
        </p:nvSpPr>
        <p:spPr>
          <a:xfrm>
            <a:off x="793552" y="1643658"/>
            <a:ext cx="13043297" cy="725329"/>
          </a:xfrm>
          <a:prstGeom prst="rect">
            <a:avLst/>
          </a:prstGeom>
          <a:noFill/>
          <a:ln/>
        </p:spPr>
        <p:txBody>
          <a:bodyPr wrap="square" lIns="0" tIns="0" rIns="0" bIns="0" rtlCol="0" anchor="t"/>
          <a:lstStyle/>
          <a:p>
            <a:pPr indent="0" marL="0">
              <a:lnSpc>
                <a:spcPts val="2850"/>
              </a:lnSpc>
              <a:buNone/>
            </a:pPr>
            <a:r>
              <a:rPr lang="en-US" sz="1750" dirty="0">
                <a:solidFill>
                  <a:srgbClr val="383838"/>
                </a:solidFill>
                <a:latin typeface="Patrick Hand" pitchFamily="34" charset="0"/>
                <a:ea typeface="Patrick Hand" pitchFamily="34" charset="-122"/>
                <a:cs typeface="Patrick Hand" pitchFamily="34" charset="-120"/>
              </a:rPr>
              <a:t>Mindfulness'i günlük hayata uygulamanın birçok yolu vardır. Nefes egzersizleri, meditasyon, yürüyüş, yemek yerken dikkatli olmak, konuşmalara odaklanmak gibi çeşitli aktiviteler aracılığıyla mindfulness pratiği yapabilirsiniz.</a:t>
            </a:r>
            <a:endParaRPr lang="en-US" sz="1750" dirty="0"/>
          </a:p>
        </p:txBody>
      </p:sp>
      <p:pic>
        <p:nvPicPr>
          <p:cNvPr id="4" name="Image 0" descr="preencoded.png">    </p:cNvPr>
          <p:cNvPicPr>
            <a:picLocks noChangeAspect="1"/>
          </p:cNvPicPr>
          <p:nvPr/>
        </p:nvPicPr>
        <p:blipFill>
          <a:blip r:embed="rId1"/>
          <a:stretch>
            <a:fillRect/>
          </a:stretch>
        </p:blipFill>
        <p:spPr>
          <a:xfrm>
            <a:off x="793552" y="2624018"/>
            <a:ext cx="6351627" cy="3925491"/>
          </a:xfrm>
          <a:prstGeom prst="rect">
            <a:avLst/>
          </a:prstGeom>
        </p:spPr>
      </p:pic>
      <p:sp>
        <p:nvSpPr>
          <p:cNvPr id="5" name="Text 2"/>
          <p:cNvSpPr/>
          <p:nvPr/>
        </p:nvSpPr>
        <p:spPr>
          <a:xfrm>
            <a:off x="793552" y="6832878"/>
            <a:ext cx="2267307" cy="283369"/>
          </a:xfrm>
          <a:prstGeom prst="rect">
            <a:avLst/>
          </a:prstGeom>
          <a:noFill/>
          <a:ln/>
        </p:spPr>
        <p:txBody>
          <a:bodyPr wrap="none" lIns="0" tIns="0" rIns="0" bIns="0" rtlCol="0" anchor="t"/>
          <a:lstStyle/>
          <a:p>
            <a:pPr algn="l" indent="0" marL="0">
              <a:lnSpc>
                <a:spcPts val="2200"/>
              </a:lnSpc>
              <a:buNone/>
            </a:pPr>
            <a:r>
              <a:rPr lang="en-US" sz="1750" dirty="0">
                <a:solidFill>
                  <a:srgbClr val="383838"/>
                </a:solidFill>
                <a:latin typeface="Patrick Hand" pitchFamily="34" charset="0"/>
                <a:ea typeface="Patrick Hand" pitchFamily="34" charset="-122"/>
                <a:cs typeface="Patrick Hand" pitchFamily="34" charset="-120"/>
              </a:rPr>
              <a:t>Meditasyon</a:t>
            </a:r>
            <a:endParaRPr lang="en-US" sz="1750" dirty="0"/>
          </a:p>
        </p:txBody>
      </p:sp>
      <p:sp>
        <p:nvSpPr>
          <p:cNvPr id="6" name="Text 3"/>
          <p:cNvSpPr/>
          <p:nvPr/>
        </p:nvSpPr>
        <p:spPr>
          <a:xfrm>
            <a:off x="793552" y="7252216"/>
            <a:ext cx="6351627" cy="725329"/>
          </a:xfrm>
          <a:prstGeom prst="rect">
            <a:avLst/>
          </a:prstGeom>
          <a:noFill/>
          <a:ln/>
        </p:spPr>
        <p:txBody>
          <a:bodyPr wrap="square" lIns="0" tIns="0" rIns="0" bIns="0" rtlCol="0" anchor="t"/>
          <a:lstStyle/>
          <a:p>
            <a:pPr algn="l" indent="0" marL="0">
              <a:lnSpc>
                <a:spcPts val="2850"/>
              </a:lnSpc>
              <a:buNone/>
            </a:pPr>
            <a:r>
              <a:rPr lang="en-US" sz="1750" dirty="0">
                <a:solidFill>
                  <a:srgbClr val="383838"/>
                </a:solidFill>
                <a:latin typeface="Patrick Hand" pitchFamily="34" charset="0"/>
                <a:ea typeface="Patrick Hand" pitchFamily="34" charset="-122"/>
                <a:cs typeface="Patrick Hand" pitchFamily="34" charset="-120"/>
              </a:rPr>
              <a:t>Her gün birkaç dakika meditasyon yapmak mindfulness pratiği için harika bir yoldur.</a:t>
            </a:r>
            <a:endParaRPr lang="en-US" sz="1750" dirty="0"/>
          </a:p>
        </p:txBody>
      </p:sp>
      <p:pic>
        <p:nvPicPr>
          <p:cNvPr id="7" name="Image 1" descr="preencoded.png">    </p:cNvPr>
          <p:cNvPicPr>
            <a:picLocks noChangeAspect="1"/>
          </p:cNvPicPr>
          <p:nvPr/>
        </p:nvPicPr>
        <p:blipFill>
          <a:blip r:embed="rId2"/>
          <a:stretch>
            <a:fillRect/>
          </a:stretch>
        </p:blipFill>
        <p:spPr>
          <a:xfrm>
            <a:off x="7485221" y="2624018"/>
            <a:ext cx="6351627" cy="3925491"/>
          </a:xfrm>
          <a:prstGeom prst="rect">
            <a:avLst/>
          </a:prstGeom>
        </p:spPr>
      </p:pic>
      <p:sp>
        <p:nvSpPr>
          <p:cNvPr id="8" name="Text 4"/>
          <p:cNvSpPr/>
          <p:nvPr/>
        </p:nvSpPr>
        <p:spPr>
          <a:xfrm>
            <a:off x="7485221" y="6832878"/>
            <a:ext cx="2267307" cy="283369"/>
          </a:xfrm>
          <a:prstGeom prst="rect">
            <a:avLst/>
          </a:prstGeom>
          <a:noFill/>
          <a:ln/>
        </p:spPr>
        <p:txBody>
          <a:bodyPr wrap="none" lIns="0" tIns="0" rIns="0" bIns="0" rtlCol="0" anchor="t"/>
          <a:lstStyle/>
          <a:p>
            <a:pPr algn="l" indent="0" marL="0">
              <a:lnSpc>
                <a:spcPts val="2200"/>
              </a:lnSpc>
              <a:buNone/>
            </a:pPr>
            <a:r>
              <a:rPr lang="en-US" sz="1750" dirty="0">
                <a:solidFill>
                  <a:srgbClr val="383838"/>
                </a:solidFill>
                <a:latin typeface="Patrick Hand" pitchFamily="34" charset="0"/>
                <a:ea typeface="Patrick Hand" pitchFamily="34" charset="-122"/>
                <a:cs typeface="Patrick Hand" pitchFamily="34" charset="-120"/>
              </a:rPr>
              <a:t>Yürüyüş</a:t>
            </a:r>
            <a:endParaRPr lang="en-US" sz="1750" dirty="0"/>
          </a:p>
        </p:txBody>
      </p:sp>
      <p:sp>
        <p:nvSpPr>
          <p:cNvPr id="9" name="Text 5"/>
          <p:cNvSpPr/>
          <p:nvPr/>
        </p:nvSpPr>
        <p:spPr>
          <a:xfrm>
            <a:off x="7485221" y="7252216"/>
            <a:ext cx="6351627" cy="362664"/>
          </a:xfrm>
          <a:prstGeom prst="rect">
            <a:avLst/>
          </a:prstGeom>
          <a:noFill/>
          <a:ln/>
        </p:spPr>
        <p:txBody>
          <a:bodyPr wrap="none" lIns="0" tIns="0" rIns="0" bIns="0" rtlCol="0" anchor="t"/>
          <a:lstStyle/>
          <a:p>
            <a:pPr algn="l" indent="0" marL="0">
              <a:lnSpc>
                <a:spcPts val="2850"/>
              </a:lnSpc>
              <a:buNone/>
            </a:pPr>
            <a:r>
              <a:rPr lang="en-US" sz="1750" dirty="0">
                <a:solidFill>
                  <a:srgbClr val="383838"/>
                </a:solidFill>
                <a:latin typeface="Patrick Hand" pitchFamily="34" charset="0"/>
                <a:ea typeface="Patrick Hand" pitchFamily="34" charset="-122"/>
                <a:cs typeface="Patrick Hand" pitchFamily="34" charset="-120"/>
              </a:rPr>
              <a:t>Yürüyüş sırasında çevrenizi, sesleri ve duyumları fark etmeye çalışın.</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22960" y="652939"/>
            <a:ext cx="4702612" cy="587812"/>
          </a:xfrm>
          <a:prstGeom prst="rect">
            <a:avLst/>
          </a:prstGeom>
          <a:noFill/>
          <a:ln/>
        </p:spPr>
        <p:txBody>
          <a:bodyPr wrap="none" lIns="0" tIns="0" rIns="0" bIns="0" rtlCol="0" anchor="t"/>
          <a:lstStyle/>
          <a:p>
            <a:pPr indent="0" marL="0">
              <a:lnSpc>
                <a:spcPts val="4600"/>
              </a:lnSpc>
              <a:buNone/>
            </a:pPr>
            <a:r>
              <a:rPr lang="en-US" sz="3700" dirty="0">
                <a:solidFill>
                  <a:srgbClr val="383838"/>
                </a:solidFill>
                <a:latin typeface="Patrick Hand" pitchFamily="34" charset="0"/>
                <a:ea typeface="Patrick Hand" pitchFamily="34" charset="-122"/>
                <a:cs typeface="Patrick Hand" pitchFamily="34" charset="-120"/>
              </a:rPr>
              <a:t>Mindfulness Egzersizleri</a:t>
            </a:r>
            <a:endParaRPr lang="en-US" sz="3700" dirty="0"/>
          </a:p>
        </p:txBody>
      </p:sp>
      <p:sp>
        <p:nvSpPr>
          <p:cNvPr id="4" name="Text 1"/>
          <p:cNvSpPr/>
          <p:nvPr/>
        </p:nvSpPr>
        <p:spPr>
          <a:xfrm>
            <a:off x="822960" y="1593413"/>
            <a:ext cx="7498080" cy="1128713"/>
          </a:xfrm>
          <a:prstGeom prst="rect">
            <a:avLst/>
          </a:prstGeom>
          <a:noFill/>
          <a:ln/>
        </p:spPr>
        <p:txBody>
          <a:bodyPr wrap="square" lIns="0" tIns="0" rIns="0" bIns="0" rtlCol="0" anchor="t"/>
          <a:lstStyle/>
          <a:p>
            <a:pPr indent="0" marL="0">
              <a:lnSpc>
                <a:spcPts val="2950"/>
              </a:lnSpc>
              <a:buNone/>
            </a:pPr>
            <a:r>
              <a:rPr lang="en-US" sz="1850" dirty="0">
                <a:solidFill>
                  <a:srgbClr val="383838"/>
                </a:solidFill>
                <a:latin typeface="Patrick Hand" pitchFamily="34" charset="0"/>
                <a:ea typeface="Patrick Hand" pitchFamily="34" charset="-122"/>
                <a:cs typeface="Patrick Hand" pitchFamily="34" charset="-120"/>
              </a:rPr>
              <a:t>Birkaç basit mindfulness egzersiziyle başlayın. Nefes egzersizleri, beden taraması, odak egzersizleri ve düşünce farkındalığı egzersizleri, mindfulness'i günlük rutininize entegre etmenize yardımcı olur.</a:t>
            </a:r>
            <a:endParaRPr lang="en-US" sz="1850" dirty="0"/>
          </a:p>
        </p:txBody>
      </p:sp>
      <p:sp>
        <p:nvSpPr>
          <p:cNvPr id="5" name="Shape 2"/>
          <p:cNvSpPr/>
          <p:nvPr/>
        </p:nvSpPr>
        <p:spPr>
          <a:xfrm>
            <a:off x="822960" y="2986564"/>
            <a:ext cx="7498080" cy="4590098"/>
          </a:xfrm>
          <a:prstGeom prst="roundRect">
            <a:avLst>
              <a:gd name="adj" fmla="val 2151"/>
            </a:avLst>
          </a:prstGeom>
          <a:noFill/>
          <a:ln w="7620">
            <a:solidFill>
              <a:srgbClr val="000000">
                <a:alpha val="8000"/>
              </a:srgbClr>
            </a:solidFill>
            <a:prstDash val="solid"/>
          </a:ln>
        </p:spPr>
      </p:sp>
      <p:sp>
        <p:nvSpPr>
          <p:cNvPr id="6" name="Shape 3"/>
          <p:cNvSpPr/>
          <p:nvPr/>
        </p:nvSpPr>
        <p:spPr>
          <a:xfrm>
            <a:off x="830580" y="2994184"/>
            <a:ext cx="7482840" cy="1049655"/>
          </a:xfrm>
          <a:prstGeom prst="rect">
            <a:avLst/>
          </a:prstGeom>
          <a:solidFill>
            <a:srgbClr val="FFFFFF">
              <a:alpha val="4000"/>
            </a:srgbClr>
          </a:solidFill>
          <a:ln/>
        </p:spPr>
      </p:sp>
      <p:sp>
        <p:nvSpPr>
          <p:cNvPr id="7" name="Text 4"/>
          <p:cNvSpPr/>
          <p:nvPr/>
        </p:nvSpPr>
        <p:spPr>
          <a:xfrm>
            <a:off x="1065609" y="3142774"/>
            <a:ext cx="3267551" cy="376238"/>
          </a:xfrm>
          <a:prstGeom prst="rect">
            <a:avLst/>
          </a:prstGeom>
          <a:noFill/>
          <a:ln/>
        </p:spPr>
        <p:txBody>
          <a:bodyPr wrap="none" lIns="0" tIns="0" rIns="0" bIns="0" rtlCol="0" anchor="t"/>
          <a:lstStyle/>
          <a:p>
            <a:pPr indent="0" marL="0">
              <a:lnSpc>
                <a:spcPts val="2950"/>
              </a:lnSpc>
              <a:buNone/>
            </a:pPr>
            <a:r>
              <a:rPr lang="en-US" sz="1850" dirty="0">
                <a:solidFill>
                  <a:srgbClr val="383838"/>
                </a:solidFill>
                <a:latin typeface="Patrick Hand" pitchFamily="34" charset="0"/>
                <a:ea typeface="Patrick Hand" pitchFamily="34" charset="-122"/>
                <a:cs typeface="Patrick Hand" pitchFamily="34" charset="-120"/>
              </a:rPr>
              <a:t>Nefes Egzersizleri</a:t>
            </a:r>
            <a:endParaRPr lang="en-US" sz="1850" dirty="0"/>
          </a:p>
        </p:txBody>
      </p:sp>
      <p:sp>
        <p:nvSpPr>
          <p:cNvPr id="8" name="Text 5"/>
          <p:cNvSpPr/>
          <p:nvPr/>
        </p:nvSpPr>
        <p:spPr>
          <a:xfrm>
            <a:off x="4810839" y="3142774"/>
            <a:ext cx="3267551" cy="752475"/>
          </a:xfrm>
          <a:prstGeom prst="rect">
            <a:avLst/>
          </a:prstGeom>
          <a:noFill/>
          <a:ln/>
        </p:spPr>
        <p:txBody>
          <a:bodyPr wrap="square" lIns="0" tIns="0" rIns="0" bIns="0" rtlCol="0" anchor="t"/>
          <a:lstStyle/>
          <a:p>
            <a:pPr indent="0" marL="0">
              <a:lnSpc>
                <a:spcPts val="2950"/>
              </a:lnSpc>
              <a:buNone/>
            </a:pPr>
            <a:r>
              <a:rPr lang="en-US" sz="1850" dirty="0">
                <a:solidFill>
                  <a:srgbClr val="383838"/>
                </a:solidFill>
                <a:latin typeface="Patrick Hand" pitchFamily="34" charset="0"/>
                <a:ea typeface="Patrick Hand" pitchFamily="34" charset="-122"/>
                <a:cs typeface="Patrick Hand" pitchFamily="34" charset="-120"/>
              </a:rPr>
              <a:t>Derin ve yavaş nefes alın. Nefes alıp verişinize odaklanın.</a:t>
            </a:r>
            <a:endParaRPr lang="en-US" sz="1850" dirty="0"/>
          </a:p>
        </p:txBody>
      </p:sp>
      <p:sp>
        <p:nvSpPr>
          <p:cNvPr id="9" name="Shape 6"/>
          <p:cNvSpPr/>
          <p:nvPr/>
        </p:nvSpPr>
        <p:spPr>
          <a:xfrm>
            <a:off x="830580" y="4043839"/>
            <a:ext cx="7482840" cy="1049655"/>
          </a:xfrm>
          <a:prstGeom prst="rect">
            <a:avLst/>
          </a:prstGeom>
          <a:solidFill>
            <a:srgbClr val="000000">
              <a:alpha val="4000"/>
            </a:srgbClr>
          </a:solidFill>
          <a:ln/>
        </p:spPr>
      </p:sp>
      <p:sp>
        <p:nvSpPr>
          <p:cNvPr id="10" name="Text 7"/>
          <p:cNvSpPr/>
          <p:nvPr/>
        </p:nvSpPr>
        <p:spPr>
          <a:xfrm>
            <a:off x="1065609" y="4192429"/>
            <a:ext cx="3267551" cy="376238"/>
          </a:xfrm>
          <a:prstGeom prst="rect">
            <a:avLst/>
          </a:prstGeom>
          <a:noFill/>
          <a:ln/>
        </p:spPr>
        <p:txBody>
          <a:bodyPr wrap="none" lIns="0" tIns="0" rIns="0" bIns="0" rtlCol="0" anchor="t"/>
          <a:lstStyle/>
          <a:p>
            <a:pPr indent="0" marL="0">
              <a:lnSpc>
                <a:spcPts val="2950"/>
              </a:lnSpc>
              <a:buNone/>
            </a:pPr>
            <a:r>
              <a:rPr lang="en-US" sz="1850" dirty="0">
                <a:solidFill>
                  <a:srgbClr val="383838"/>
                </a:solidFill>
                <a:latin typeface="Patrick Hand" pitchFamily="34" charset="0"/>
                <a:ea typeface="Patrick Hand" pitchFamily="34" charset="-122"/>
                <a:cs typeface="Patrick Hand" pitchFamily="34" charset="-120"/>
              </a:rPr>
              <a:t>Beden Taraması</a:t>
            </a:r>
            <a:endParaRPr lang="en-US" sz="1850" dirty="0"/>
          </a:p>
        </p:txBody>
      </p:sp>
      <p:sp>
        <p:nvSpPr>
          <p:cNvPr id="11" name="Text 8"/>
          <p:cNvSpPr/>
          <p:nvPr/>
        </p:nvSpPr>
        <p:spPr>
          <a:xfrm>
            <a:off x="4810839" y="4192429"/>
            <a:ext cx="3267551" cy="752475"/>
          </a:xfrm>
          <a:prstGeom prst="rect">
            <a:avLst/>
          </a:prstGeom>
          <a:noFill/>
          <a:ln/>
        </p:spPr>
        <p:txBody>
          <a:bodyPr wrap="square" lIns="0" tIns="0" rIns="0" bIns="0" rtlCol="0" anchor="t"/>
          <a:lstStyle/>
          <a:p>
            <a:pPr indent="0" marL="0">
              <a:lnSpc>
                <a:spcPts val="2950"/>
              </a:lnSpc>
              <a:buNone/>
            </a:pPr>
            <a:r>
              <a:rPr lang="en-US" sz="1850" dirty="0">
                <a:solidFill>
                  <a:srgbClr val="383838"/>
                </a:solidFill>
                <a:latin typeface="Patrick Hand" pitchFamily="34" charset="0"/>
                <a:ea typeface="Patrick Hand" pitchFamily="34" charset="-122"/>
                <a:cs typeface="Patrick Hand" pitchFamily="34" charset="-120"/>
              </a:rPr>
              <a:t>Bedeninizdeki farklı bölümlere odaklanın ve duyumları fark edin.</a:t>
            </a:r>
            <a:endParaRPr lang="en-US" sz="1850" dirty="0"/>
          </a:p>
        </p:txBody>
      </p:sp>
      <p:sp>
        <p:nvSpPr>
          <p:cNvPr id="12" name="Shape 9"/>
          <p:cNvSpPr/>
          <p:nvPr/>
        </p:nvSpPr>
        <p:spPr>
          <a:xfrm>
            <a:off x="830580" y="5093494"/>
            <a:ext cx="7482840" cy="1425893"/>
          </a:xfrm>
          <a:prstGeom prst="rect">
            <a:avLst/>
          </a:prstGeom>
          <a:solidFill>
            <a:srgbClr val="FFFFFF">
              <a:alpha val="4000"/>
            </a:srgbClr>
          </a:solidFill>
          <a:ln/>
        </p:spPr>
      </p:sp>
      <p:sp>
        <p:nvSpPr>
          <p:cNvPr id="13" name="Text 10"/>
          <p:cNvSpPr/>
          <p:nvPr/>
        </p:nvSpPr>
        <p:spPr>
          <a:xfrm>
            <a:off x="1065609" y="5242084"/>
            <a:ext cx="3267551" cy="376238"/>
          </a:xfrm>
          <a:prstGeom prst="rect">
            <a:avLst/>
          </a:prstGeom>
          <a:noFill/>
          <a:ln/>
        </p:spPr>
        <p:txBody>
          <a:bodyPr wrap="none" lIns="0" tIns="0" rIns="0" bIns="0" rtlCol="0" anchor="t"/>
          <a:lstStyle/>
          <a:p>
            <a:pPr indent="0" marL="0">
              <a:lnSpc>
                <a:spcPts val="2950"/>
              </a:lnSpc>
              <a:buNone/>
            </a:pPr>
            <a:r>
              <a:rPr lang="en-US" sz="1850" dirty="0">
                <a:solidFill>
                  <a:srgbClr val="383838"/>
                </a:solidFill>
                <a:latin typeface="Patrick Hand" pitchFamily="34" charset="0"/>
                <a:ea typeface="Patrick Hand" pitchFamily="34" charset="-122"/>
                <a:cs typeface="Patrick Hand" pitchFamily="34" charset="-120"/>
              </a:rPr>
              <a:t>Odak Egzersizi</a:t>
            </a:r>
            <a:endParaRPr lang="en-US" sz="1850" dirty="0"/>
          </a:p>
        </p:txBody>
      </p:sp>
      <p:sp>
        <p:nvSpPr>
          <p:cNvPr id="14" name="Text 11"/>
          <p:cNvSpPr/>
          <p:nvPr/>
        </p:nvSpPr>
        <p:spPr>
          <a:xfrm>
            <a:off x="4810839" y="5242084"/>
            <a:ext cx="3267551" cy="1128713"/>
          </a:xfrm>
          <a:prstGeom prst="rect">
            <a:avLst/>
          </a:prstGeom>
          <a:noFill/>
          <a:ln/>
        </p:spPr>
        <p:txBody>
          <a:bodyPr wrap="square" lIns="0" tIns="0" rIns="0" bIns="0" rtlCol="0" anchor="t"/>
          <a:lstStyle/>
          <a:p>
            <a:pPr indent="0" marL="0">
              <a:lnSpc>
                <a:spcPts val="2950"/>
              </a:lnSpc>
              <a:buNone/>
            </a:pPr>
            <a:r>
              <a:rPr lang="en-US" sz="1850" dirty="0">
                <a:solidFill>
                  <a:srgbClr val="383838"/>
                </a:solidFill>
                <a:latin typeface="Patrick Hand" pitchFamily="34" charset="0"/>
                <a:ea typeface="Patrick Hand" pitchFamily="34" charset="-122"/>
                <a:cs typeface="Patrick Hand" pitchFamily="34" charset="-120"/>
              </a:rPr>
              <a:t>Belirli bir nesneye odaklanın ve düşüncelerinizi dağıtmadan sadece nesneye odaklanın.</a:t>
            </a:r>
            <a:endParaRPr lang="en-US" sz="1850" dirty="0"/>
          </a:p>
        </p:txBody>
      </p:sp>
      <p:sp>
        <p:nvSpPr>
          <p:cNvPr id="15" name="Shape 12"/>
          <p:cNvSpPr/>
          <p:nvPr/>
        </p:nvSpPr>
        <p:spPr>
          <a:xfrm>
            <a:off x="830580" y="6519386"/>
            <a:ext cx="7482840" cy="1049655"/>
          </a:xfrm>
          <a:prstGeom prst="rect">
            <a:avLst/>
          </a:prstGeom>
          <a:solidFill>
            <a:srgbClr val="000000">
              <a:alpha val="4000"/>
            </a:srgbClr>
          </a:solidFill>
          <a:ln/>
        </p:spPr>
      </p:sp>
      <p:sp>
        <p:nvSpPr>
          <p:cNvPr id="16" name="Text 13"/>
          <p:cNvSpPr/>
          <p:nvPr/>
        </p:nvSpPr>
        <p:spPr>
          <a:xfrm>
            <a:off x="1065609" y="6667976"/>
            <a:ext cx="3267551" cy="376238"/>
          </a:xfrm>
          <a:prstGeom prst="rect">
            <a:avLst/>
          </a:prstGeom>
          <a:noFill/>
          <a:ln/>
        </p:spPr>
        <p:txBody>
          <a:bodyPr wrap="none" lIns="0" tIns="0" rIns="0" bIns="0" rtlCol="0" anchor="t"/>
          <a:lstStyle/>
          <a:p>
            <a:pPr indent="0" marL="0">
              <a:lnSpc>
                <a:spcPts val="2950"/>
              </a:lnSpc>
              <a:buNone/>
            </a:pPr>
            <a:r>
              <a:rPr lang="en-US" sz="1850" dirty="0">
                <a:solidFill>
                  <a:srgbClr val="383838"/>
                </a:solidFill>
                <a:latin typeface="Patrick Hand" pitchFamily="34" charset="0"/>
                <a:ea typeface="Patrick Hand" pitchFamily="34" charset="-122"/>
                <a:cs typeface="Patrick Hand" pitchFamily="34" charset="-120"/>
              </a:rPr>
              <a:t>Düşünce Farkındalığı</a:t>
            </a:r>
            <a:endParaRPr lang="en-US" sz="1850" dirty="0"/>
          </a:p>
        </p:txBody>
      </p:sp>
      <p:sp>
        <p:nvSpPr>
          <p:cNvPr id="17" name="Text 14"/>
          <p:cNvSpPr/>
          <p:nvPr/>
        </p:nvSpPr>
        <p:spPr>
          <a:xfrm>
            <a:off x="4810839" y="6667976"/>
            <a:ext cx="3267551" cy="752475"/>
          </a:xfrm>
          <a:prstGeom prst="rect">
            <a:avLst/>
          </a:prstGeom>
          <a:noFill/>
          <a:ln/>
        </p:spPr>
        <p:txBody>
          <a:bodyPr wrap="square" lIns="0" tIns="0" rIns="0" bIns="0" rtlCol="0" anchor="t"/>
          <a:lstStyle/>
          <a:p>
            <a:pPr indent="0" marL="0">
              <a:lnSpc>
                <a:spcPts val="2950"/>
              </a:lnSpc>
              <a:buNone/>
            </a:pPr>
            <a:r>
              <a:rPr lang="en-US" sz="1850" dirty="0">
                <a:solidFill>
                  <a:srgbClr val="383838"/>
                </a:solidFill>
                <a:latin typeface="Patrick Hand" pitchFamily="34" charset="0"/>
                <a:ea typeface="Patrick Hand" pitchFamily="34" charset="-122"/>
                <a:cs typeface="Patrick Hand" pitchFamily="34" charset="-120"/>
              </a:rPr>
              <a:t>Düşüncelerinizi gözlemleyin. Onları yargılamadan farkında olun.</a:t>
            </a:r>
            <a:endParaRPr lang="en-US" sz="18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94465" y="557570"/>
            <a:ext cx="4421981" cy="505658"/>
          </a:xfrm>
          <a:prstGeom prst="rect">
            <a:avLst/>
          </a:prstGeom>
          <a:noFill/>
          <a:ln/>
        </p:spPr>
        <p:txBody>
          <a:bodyPr wrap="none" lIns="0" tIns="0" rIns="0" bIns="0" rtlCol="0" anchor="t"/>
          <a:lstStyle/>
          <a:p>
            <a:pPr indent="0" marL="0">
              <a:lnSpc>
                <a:spcPts val="3950"/>
              </a:lnSpc>
              <a:buNone/>
            </a:pPr>
            <a:r>
              <a:rPr lang="en-US" sz="3150" dirty="0">
                <a:solidFill>
                  <a:srgbClr val="383838"/>
                </a:solidFill>
                <a:latin typeface="Patrick Hand" pitchFamily="34" charset="0"/>
                <a:ea typeface="Patrick Hand" pitchFamily="34" charset="-122"/>
                <a:cs typeface="Patrick Hand" pitchFamily="34" charset="-120"/>
              </a:rPr>
              <a:t>Mindfulness'i Hayata Geçirmek</a:t>
            </a:r>
            <a:endParaRPr lang="en-US" sz="3150" dirty="0"/>
          </a:p>
        </p:txBody>
      </p:sp>
      <p:sp>
        <p:nvSpPr>
          <p:cNvPr id="4" name="Text 1"/>
          <p:cNvSpPr/>
          <p:nvPr/>
        </p:nvSpPr>
        <p:spPr>
          <a:xfrm>
            <a:off x="6194465" y="1366599"/>
            <a:ext cx="7727871" cy="647224"/>
          </a:xfrm>
          <a:prstGeom prst="rect">
            <a:avLst/>
          </a:prstGeom>
          <a:noFill/>
          <a:ln/>
        </p:spPr>
        <p:txBody>
          <a:bodyPr wrap="square" lIns="0" tIns="0" rIns="0" bIns="0" rtlCol="0" anchor="t"/>
          <a:lstStyle/>
          <a:p>
            <a:pPr indent="0" marL="0">
              <a:lnSpc>
                <a:spcPts val="2500"/>
              </a:lnSpc>
              <a:buNone/>
            </a:pPr>
            <a:r>
              <a:rPr lang="en-US" sz="1550" dirty="0">
                <a:solidFill>
                  <a:srgbClr val="383838"/>
                </a:solidFill>
                <a:latin typeface="Patrick Hand" pitchFamily="34" charset="0"/>
                <a:ea typeface="Patrick Hand" pitchFamily="34" charset="-122"/>
                <a:cs typeface="Patrick Hand" pitchFamily="34" charset="-120"/>
              </a:rPr>
              <a:t>Mindfulness, hayatınızın her alanına uygulanabilir bir pratiktir. Kişisel ilişkilerinizde, işinizde ve günlük aktivitelerinizde daha bilinçli ve farkında olmak için mindfulness'i kullanabilirsiniz.</a:t>
            </a:r>
            <a:endParaRPr lang="en-US" sz="1550" dirty="0"/>
          </a:p>
        </p:txBody>
      </p:sp>
      <p:pic>
        <p:nvPicPr>
          <p:cNvPr id="5" name="Image 1" descr="preencoded.png">    </p:cNvPr>
          <p:cNvPicPr>
            <a:picLocks noChangeAspect="1"/>
          </p:cNvPicPr>
          <p:nvPr/>
        </p:nvPicPr>
        <p:blipFill>
          <a:blip r:embed="rId2"/>
          <a:stretch>
            <a:fillRect/>
          </a:stretch>
        </p:blipFill>
        <p:spPr>
          <a:xfrm>
            <a:off x="6194465" y="2241352"/>
            <a:ext cx="505658" cy="505658"/>
          </a:xfrm>
          <a:prstGeom prst="rect">
            <a:avLst/>
          </a:prstGeom>
        </p:spPr>
      </p:pic>
      <p:sp>
        <p:nvSpPr>
          <p:cNvPr id="6" name="Text 2"/>
          <p:cNvSpPr/>
          <p:nvPr/>
        </p:nvSpPr>
        <p:spPr>
          <a:xfrm>
            <a:off x="6194465" y="2949297"/>
            <a:ext cx="2022991" cy="252770"/>
          </a:xfrm>
          <a:prstGeom prst="rect">
            <a:avLst/>
          </a:prstGeom>
          <a:noFill/>
          <a:ln/>
        </p:spPr>
        <p:txBody>
          <a:bodyPr wrap="none" lIns="0" tIns="0" rIns="0" bIns="0" rtlCol="0" anchor="t"/>
          <a:lstStyle/>
          <a:p>
            <a:pPr algn="l" indent="0" marL="0">
              <a:lnSpc>
                <a:spcPts val="1950"/>
              </a:lnSpc>
              <a:buNone/>
            </a:pPr>
            <a:r>
              <a:rPr lang="en-US" sz="1550" dirty="0">
                <a:solidFill>
                  <a:srgbClr val="383838"/>
                </a:solidFill>
                <a:latin typeface="Patrick Hand" pitchFamily="34" charset="0"/>
                <a:ea typeface="Patrick Hand" pitchFamily="34" charset="-122"/>
                <a:cs typeface="Patrick Hand" pitchFamily="34" charset="-120"/>
              </a:rPr>
              <a:t>İlişkilerde</a:t>
            </a:r>
            <a:endParaRPr lang="en-US" sz="1550" dirty="0"/>
          </a:p>
        </p:txBody>
      </p:sp>
      <p:sp>
        <p:nvSpPr>
          <p:cNvPr id="7" name="Text 3"/>
          <p:cNvSpPr/>
          <p:nvPr/>
        </p:nvSpPr>
        <p:spPr>
          <a:xfrm>
            <a:off x="6194465" y="3323392"/>
            <a:ext cx="7727871" cy="323612"/>
          </a:xfrm>
          <a:prstGeom prst="rect">
            <a:avLst/>
          </a:prstGeom>
          <a:noFill/>
          <a:ln/>
        </p:spPr>
        <p:txBody>
          <a:bodyPr wrap="none" lIns="0" tIns="0" rIns="0" bIns="0" rtlCol="0" anchor="t"/>
          <a:lstStyle/>
          <a:p>
            <a:pPr algn="l" indent="0" marL="0">
              <a:lnSpc>
                <a:spcPts val="2500"/>
              </a:lnSpc>
              <a:buNone/>
            </a:pPr>
            <a:r>
              <a:rPr lang="en-US" sz="1550" dirty="0">
                <a:solidFill>
                  <a:srgbClr val="383838"/>
                </a:solidFill>
                <a:latin typeface="Patrick Hand" pitchFamily="34" charset="0"/>
                <a:ea typeface="Patrick Hand" pitchFamily="34" charset="-122"/>
                <a:cs typeface="Patrick Hand" pitchFamily="34" charset="-120"/>
              </a:rPr>
              <a:t>Diğer insanlarla etkileşimlerinizde daha bilinçli olun ve empati kurun.</a:t>
            </a:r>
            <a:endParaRPr lang="en-US" sz="1550" dirty="0"/>
          </a:p>
        </p:txBody>
      </p:sp>
      <p:pic>
        <p:nvPicPr>
          <p:cNvPr id="8" name="Image 2" descr="preencoded.png">    </p:cNvPr>
          <p:cNvPicPr>
            <a:picLocks noChangeAspect="1"/>
          </p:cNvPicPr>
          <p:nvPr/>
        </p:nvPicPr>
        <p:blipFill>
          <a:blip r:embed="rId3"/>
          <a:stretch>
            <a:fillRect/>
          </a:stretch>
        </p:blipFill>
        <p:spPr>
          <a:xfrm>
            <a:off x="6194465" y="4253865"/>
            <a:ext cx="505658" cy="505658"/>
          </a:xfrm>
          <a:prstGeom prst="rect">
            <a:avLst/>
          </a:prstGeom>
        </p:spPr>
      </p:pic>
      <p:sp>
        <p:nvSpPr>
          <p:cNvPr id="9" name="Text 4"/>
          <p:cNvSpPr/>
          <p:nvPr/>
        </p:nvSpPr>
        <p:spPr>
          <a:xfrm>
            <a:off x="6194465" y="4961811"/>
            <a:ext cx="2022991" cy="252770"/>
          </a:xfrm>
          <a:prstGeom prst="rect">
            <a:avLst/>
          </a:prstGeom>
          <a:noFill/>
          <a:ln/>
        </p:spPr>
        <p:txBody>
          <a:bodyPr wrap="none" lIns="0" tIns="0" rIns="0" bIns="0" rtlCol="0" anchor="t"/>
          <a:lstStyle/>
          <a:p>
            <a:pPr algn="l" indent="0" marL="0">
              <a:lnSpc>
                <a:spcPts val="1950"/>
              </a:lnSpc>
              <a:buNone/>
            </a:pPr>
            <a:r>
              <a:rPr lang="en-US" sz="1550" dirty="0">
                <a:solidFill>
                  <a:srgbClr val="383838"/>
                </a:solidFill>
                <a:latin typeface="Patrick Hand" pitchFamily="34" charset="0"/>
                <a:ea typeface="Patrick Hand" pitchFamily="34" charset="-122"/>
                <a:cs typeface="Patrick Hand" pitchFamily="34" charset="-120"/>
              </a:rPr>
              <a:t>İş Hayatında</a:t>
            </a:r>
            <a:endParaRPr lang="en-US" sz="1550" dirty="0"/>
          </a:p>
        </p:txBody>
      </p:sp>
      <p:sp>
        <p:nvSpPr>
          <p:cNvPr id="10" name="Text 5"/>
          <p:cNvSpPr/>
          <p:nvPr/>
        </p:nvSpPr>
        <p:spPr>
          <a:xfrm>
            <a:off x="6194465" y="5335905"/>
            <a:ext cx="7727871" cy="323612"/>
          </a:xfrm>
          <a:prstGeom prst="rect">
            <a:avLst/>
          </a:prstGeom>
          <a:noFill/>
          <a:ln/>
        </p:spPr>
        <p:txBody>
          <a:bodyPr wrap="none" lIns="0" tIns="0" rIns="0" bIns="0" rtlCol="0" anchor="t"/>
          <a:lstStyle/>
          <a:p>
            <a:pPr algn="l" indent="0" marL="0">
              <a:lnSpc>
                <a:spcPts val="2500"/>
              </a:lnSpc>
              <a:buNone/>
            </a:pPr>
            <a:r>
              <a:rPr lang="en-US" sz="1550" dirty="0">
                <a:solidFill>
                  <a:srgbClr val="383838"/>
                </a:solidFill>
                <a:latin typeface="Patrick Hand" pitchFamily="34" charset="0"/>
                <a:ea typeface="Patrick Hand" pitchFamily="34" charset="-122"/>
                <a:cs typeface="Patrick Hand" pitchFamily="34" charset="-120"/>
              </a:rPr>
              <a:t>İşinizde daha odaklanmış ve üretken olmak için mindfulness'i kullanın.</a:t>
            </a:r>
            <a:endParaRPr lang="en-US" sz="1550" dirty="0"/>
          </a:p>
        </p:txBody>
      </p:sp>
      <p:pic>
        <p:nvPicPr>
          <p:cNvPr id="11" name="Image 3" descr="preencoded.png">    </p:cNvPr>
          <p:cNvPicPr>
            <a:picLocks noChangeAspect="1"/>
          </p:cNvPicPr>
          <p:nvPr/>
        </p:nvPicPr>
        <p:blipFill>
          <a:blip r:embed="rId4"/>
          <a:stretch>
            <a:fillRect/>
          </a:stretch>
        </p:blipFill>
        <p:spPr>
          <a:xfrm>
            <a:off x="6194465" y="6266378"/>
            <a:ext cx="505658" cy="505658"/>
          </a:xfrm>
          <a:prstGeom prst="rect">
            <a:avLst/>
          </a:prstGeom>
        </p:spPr>
      </p:pic>
      <p:sp>
        <p:nvSpPr>
          <p:cNvPr id="12" name="Text 6"/>
          <p:cNvSpPr/>
          <p:nvPr/>
        </p:nvSpPr>
        <p:spPr>
          <a:xfrm>
            <a:off x="6194465" y="6974324"/>
            <a:ext cx="2022991" cy="252770"/>
          </a:xfrm>
          <a:prstGeom prst="rect">
            <a:avLst/>
          </a:prstGeom>
          <a:noFill/>
          <a:ln/>
        </p:spPr>
        <p:txBody>
          <a:bodyPr wrap="none" lIns="0" tIns="0" rIns="0" bIns="0" rtlCol="0" anchor="t"/>
          <a:lstStyle/>
          <a:p>
            <a:pPr algn="l" indent="0" marL="0">
              <a:lnSpc>
                <a:spcPts val="1950"/>
              </a:lnSpc>
              <a:buNone/>
            </a:pPr>
            <a:r>
              <a:rPr lang="en-US" sz="1550" dirty="0">
                <a:solidFill>
                  <a:srgbClr val="383838"/>
                </a:solidFill>
                <a:latin typeface="Patrick Hand" pitchFamily="34" charset="0"/>
                <a:ea typeface="Patrick Hand" pitchFamily="34" charset="-122"/>
                <a:cs typeface="Patrick Hand" pitchFamily="34" charset="-120"/>
              </a:rPr>
              <a:t>Doğada</a:t>
            </a:r>
            <a:endParaRPr lang="en-US" sz="1550" dirty="0"/>
          </a:p>
        </p:txBody>
      </p:sp>
      <p:sp>
        <p:nvSpPr>
          <p:cNvPr id="13" name="Text 7"/>
          <p:cNvSpPr/>
          <p:nvPr/>
        </p:nvSpPr>
        <p:spPr>
          <a:xfrm>
            <a:off x="6194465" y="7348418"/>
            <a:ext cx="7727871" cy="323612"/>
          </a:xfrm>
          <a:prstGeom prst="rect">
            <a:avLst/>
          </a:prstGeom>
          <a:noFill/>
          <a:ln/>
        </p:spPr>
        <p:txBody>
          <a:bodyPr wrap="none" lIns="0" tIns="0" rIns="0" bIns="0" rtlCol="0" anchor="t"/>
          <a:lstStyle/>
          <a:p>
            <a:pPr algn="l" indent="0" marL="0">
              <a:lnSpc>
                <a:spcPts val="2500"/>
              </a:lnSpc>
              <a:buNone/>
            </a:pPr>
            <a:r>
              <a:rPr lang="en-US" sz="1550" dirty="0">
                <a:solidFill>
                  <a:srgbClr val="383838"/>
                </a:solidFill>
                <a:latin typeface="Patrick Hand" pitchFamily="34" charset="0"/>
                <a:ea typeface="Patrick Hand" pitchFamily="34" charset="-122"/>
                <a:cs typeface="Patrick Hand" pitchFamily="34" charset="-120"/>
              </a:rPr>
              <a:t>Doğanın güzelliğini ve dinginliğini hissetmek için mindfulness pratiği yapın.</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2024-09-18T08:03:06Z</dcterms:created>
  <dcterms:modified xsi:type="dcterms:W3CDTF">2024-09-18T08:03:06Z</dcterms:modified>
</cp:coreProperties>
</file>