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10972800"/>
  <p:notesSz cx="10972800" cy="14630400"/>
  <p:embeddedFontLst>
    <p:embeddedFont>
      <p:font typeface="Bitter Medium"/>
      <p:regular r:id="rId22"/>
    </p:embeddedFont>
    <p:embeddedFont>
      <p:font typeface="Bitter Medium"/>
      <p:regular r:id="rId23"/>
    </p:embeddedFont>
    <p:embeddedFont>
      <p:font typeface="Bitter Medium"/>
      <p:regular r:id="rId24"/>
    </p:embeddedFont>
    <p:embeddedFont>
      <p:font typeface="Bitter Medium"/>
      <p:regular r:id="rId25"/>
    </p:embeddedFont>
    <p:embeddedFont>
      <p:font typeface="Open Sans"/>
      <p:regular r:id="rId26"/>
    </p:embeddedFont>
    <p:embeddedFont>
      <p:font typeface="Open Sans"/>
      <p:regular r:id="rId27"/>
    </p:embeddedFont>
    <p:embeddedFont>
      <p:font typeface="Open Sans"/>
      <p:regular r:id="rId28"/>
    </p:embeddedFont>
    <p:embeddedFont>
      <p:font typeface="Open Sans"/>
      <p:regular r:id="rId2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 Id="rId26" Type="http://schemas.openxmlformats.org/officeDocument/2006/relationships/font" Target="fonts/font5.fntdata"/><Relationship Id="rId27" Type="http://schemas.openxmlformats.org/officeDocument/2006/relationships/font" Target="fonts/font6.fntdata"/><Relationship Id="rId28" Type="http://schemas.openxmlformats.org/officeDocument/2006/relationships/font" Target="fonts/font7.fntdata"/><Relationship Id="rId29"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AABCB6"/>
          </a:solidFill>
          <a:ln/>
        </p:spPr>
      </p:sp>
      <p:sp>
        <p:nvSpPr>
          <p:cNvPr id="3" name="Shape 1"/>
          <p:cNvSpPr/>
          <p:nvPr/>
        </p:nvSpPr>
        <p:spPr>
          <a:xfrm>
            <a:off x="0" y="0"/>
            <a:ext cx="14630400" cy="10972800"/>
          </a:xfrm>
          <a:prstGeom prst="rect">
            <a:avLst/>
          </a:prstGeom>
          <a:solidFill>
            <a:srgbClr val="FFF8F0"/>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slideLayout" Target="../slideLayouts/slideLayout13.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3.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4.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10972800"/>
          </a:xfrm>
          <a:prstGeom prst="rect">
            <a:avLst/>
          </a:prstGeom>
        </p:spPr>
      </p:pic>
      <p:sp>
        <p:nvSpPr>
          <p:cNvPr id="3" name="Text 0"/>
          <p:cNvSpPr/>
          <p:nvPr/>
        </p:nvSpPr>
        <p:spPr>
          <a:xfrm>
            <a:off x="793790" y="2883813"/>
            <a:ext cx="7556421" cy="1417558"/>
          </a:xfrm>
          <a:prstGeom prst="rect">
            <a:avLst/>
          </a:prstGeom>
          <a:noFill/>
          <a:ln/>
        </p:spPr>
        <p:txBody>
          <a:bodyPr wrap="squar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Meslek Seçimi: Dikkat Edilmesi Gerekenler</a:t>
            </a:r>
            <a:endParaRPr lang="en-US" sz="4450" dirty="0"/>
          </a:p>
        </p:txBody>
      </p:sp>
      <p:sp>
        <p:nvSpPr>
          <p:cNvPr id="4" name="Text 1"/>
          <p:cNvSpPr/>
          <p:nvPr/>
        </p:nvSpPr>
        <p:spPr>
          <a:xfrm>
            <a:off x="793790" y="4641533"/>
            <a:ext cx="7556421" cy="1088708"/>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seçimi, hayatımızın önemli bir dönüm noktasıdır. Doğru mesleği seçmek, kariyer başarımız, mutluluğumuz ve kişisel tatminimiz için kritik öneme sahiptir.</a:t>
            </a:r>
            <a:endParaRPr lang="en-US" sz="1750" dirty="0"/>
          </a:p>
        </p:txBody>
      </p:sp>
      <p:sp>
        <p:nvSpPr>
          <p:cNvPr id="5" name="Text 2"/>
          <p:cNvSpPr/>
          <p:nvPr/>
        </p:nvSpPr>
        <p:spPr>
          <a:xfrm>
            <a:off x="793790" y="5985391"/>
            <a:ext cx="7556421" cy="1451610"/>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seçerken dikkat edilmesi gereken birçok faktör vardır. Kişisel ilgi alanları, yetenekler, değerler ve hedefler göz önünde bulundurulmalıdır. Ayrıca, sektörün durumu, iş piyasasının talepleri ve gelecekteki olasılıklar da değerlendirilmelidir.</a:t>
            </a:r>
            <a:endParaRPr lang="en-US" sz="1750" dirty="0"/>
          </a:p>
        </p:txBody>
      </p:sp>
      <p:sp>
        <p:nvSpPr>
          <p:cNvPr id="6" name="Shape 3"/>
          <p:cNvSpPr/>
          <p:nvPr/>
        </p:nvSpPr>
        <p:spPr>
          <a:xfrm>
            <a:off x="793790" y="7709059"/>
            <a:ext cx="362903" cy="362903"/>
          </a:xfrm>
          <a:prstGeom prst="roundRect">
            <a:avLst>
              <a:gd name="adj" fmla="val 25194296"/>
            </a:avLst>
          </a:prstGeom>
          <a:noFill/>
          <a:ln w="7620">
            <a:solidFill>
              <a:srgbClr val="FFFFFF"/>
            </a:solidFill>
            <a:prstDash val="solid"/>
          </a:ln>
        </p:spPr>
      </p:sp>
      <p:pic>
        <p:nvPicPr>
          <p:cNvPr id="7" name="Image 1" descr="preencoded.png">    </p:cNvPr>
          <p:cNvPicPr>
            <a:picLocks noChangeAspect="1"/>
          </p:cNvPicPr>
          <p:nvPr/>
        </p:nvPicPr>
        <p:blipFill>
          <a:blip r:embed="rId2"/>
          <a:stretch>
            <a:fillRect/>
          </a:stretch>
        </p:blipFill>
        <p:spPr>
          <a:xfrm>
            <a:off x="801410" y="7716679"/>
            <a:ext cx="347663" cy="347663"/>
          </a:xfrm>
          <a:prstGeom prst="rect">
            <a:avLst/>
          </a:prstGeom>
        </p:spPr>
      </p:pic>
      <p:sp>
        <p:nvSpPr>
          <p:cNvPr id="8" name="Text 4"/>
          <p:cNvSpPr/>
          <p:nvPr/>
        </p:nvSpPr>
        <p:spPr>
          <a:xfrm>
            <a:off x="1270040" y="7692152"/>
            <a:ext cx="2297906" cy="396835"/>
          </a:xfrm>
          <a:prstGeom prst="rect">
            <a:avLst/>
          </a:prstGeom>
          <a:noFill/>
          <a:ln/>
        </p:spPr>
        <p:txBody>
          <a:bodyPr wrap="none" lIns="0" tIns="0" rIns="0" bIns="0" rtlCol="0" anchor="t"/>
          <a:lstStyle/>
          <a:p>
            <a:pPr algn="l" indent="0" marL="0">
              <a:lnSpc>
                <a:spcPts val="3100"/>
              </a:lnSpc>
              <a:buNone/>
            </a:pPr>
            <a:r>
              <a:rPr lang="en-US" sz="2200" b="1" spc="-36" kern="0" dirty="0">
                <a:solidFill>
                  <a:srgbClr val="2B2E3C"/>
                </a:solidFill>
                <a:latin typeface="Open Sans Bold" pitchFamily="34" charset="0"/>
                <a:ea typeface="Open Sans Bold" pitchFamily="34" charset="-122"/>
                <a:cs typeface="Open Sans Bold" pitchFamily="34" charset="-120"/>
              </a:rPr>
              <a:t>by Onur ULUSOY</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2337554"/>
            <a:ext cx="10425470" cy="708779"/>
          </a:xfrm>
          <a:prstGeom prst="rect">
            <a:avLst/>
          </a:prstGeom>
          <a:noFill/>
          <a:ln/>
        </p:spPr>
        <p:txBody>
          <a:bodyPr wrap="non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Gelecekteki Beklentilerinizi Değerlendirin</a:t>
            </a:r>
            <a:endParaRPr lang="en-US" sz="4450" dirty="0"/>
          </a:p>
        </p:txBody>
      </p:sp>
      <p:pic>
        <p:nvPicPr>
          <p:cNvPr id="3" name="Image 0" descr="preencoded.png">    </p:cNvPr>
          <p:cNvPicPr>
            <a:picLocks noChangeAspect="1"/>
          </p:cNvPicPr>
          <p:nvPr/>
        </p:nvPicPr>
        <p:blipFill>
          <a:blip r:embed="rId1"/>
          <a:stretch>
            <a:fillRect/>
          </a:stretch>
        </p:blipFill>
        <p:spPr>
          <a:xfrm>
            <a:off x="793790" y="3499961"/>
            <a:ext cx="4120753" cy="2546747"/>
          </a:xfrm>
          <a:prstGeom prst="rect">
            <a:avLst/>
          </a:prstGeom>
        </p:spPr>
      </p:pic>
      <p:sp>
        <p:nvSpPr>
          <p:cNvPr id="4" name="Text 1"/>
          <p:cNvSpPr/>
          <p:nvPr/>
        </p:nvSpPr>
        <p:spPr>
          <a:xfrm>
            <a:off x="793790" y="6330196"/>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Mesleklerin Evrimi</a:t>
            </a:r>
            <a:endParaRPr lang="en-US" sz="2200" dirty="0"/>
          </a:p>
        </p:txBody>
      </p:sp>
      <p:sp>
        <p:nvSpPr>
          <p:cNvPr id="5" name="Text 2"/>
          <p:cNvSpPr/>
          <p:nvPr/>
        </p:nvSpPr>
        <p:spPr>
          <a:xfrm>
            <a:off x="793790" y="6820614"/>
            <a:ext cx="4120753" cy="1814512"/>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Meslekler zamanla değişiyor. Teknolojik gelişmeler yeni meslekleri ortaya çıkarırken bazı meslekler de evriliyor. Seçtiğiniz mesleğin gelecekteki durumunu araştırmak önemlidir.</a:t>
            </a:r>
            <a:endParaRPr lang="en-US" sz="1750" dirty="0"/>
          </a:p>
        </p:txBody>
      </p:sp>
      <p:pic>
        <p:nvPicPr>
          <p:cNvPr id="6" name="Image 1" descr="preencoded.png">    </p:cNvPr>
          <p:cNvPicPr>
            <a:picLocks noChangeAspect="1"/>
          </p:cNvPicPr>
          <p:nvPr/>
        </p:nvPicPr>
        <p:blipFill>
          <a:blip r:embed="rId2"/>
          <a:stretch>
            <a:fillRect/>
          </a:stretch>
        </p:blipFill>
        <p:spPr>
          <a:xfrm>
            <a:off x="5254704" y="3499961"/>
            <a:ext cx="4120872" cy="2546866"/>
          </a:xfrm>
          <a:prstGeom prst="rect">
            <a:avLst/>
          </a:prstGeom>
        </p:spPr>
      </p:pic>
      <p:sp>
        <p:nvSpPr>
          <p:cNvPr id="7" name="Text 3"/>
          <p:cNvSpPr/>
          <p:nvPr/>
        </p:nvSpPr>
        <p:spPr>
          <a:xfrm>
            <a:off x="5254704" y="6330315"/>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İlerleme Olanakları</a:t>
            </a:r>
            <a:endParaRPr lang="en-US" sz="2200" dirty="0"/>
          </a:p>
        </p:txBody>
      </p:sp>
      <p:sp>
        <p:nvSpPr>
          <p:cNvPr id="8" name="Text 4"/>
          <p:cNvSpPr/>
          <p:nvPr/>
        </p:nvSpPr>
        <p:spPr>
          <a:xfrm>
            <a:off x="5254704" y="6820733"/>
            <a:ext cx="4120872" cy="1814512"/>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Mesleğin size ilerleme ve gelişme imkanı sunması gerekir. Belirli bir sektördeki kariyer basamaklarını, ilerleme olanaklarını ve eğitim gereksinimlerini araştırın.</a:t>
            </a:r>
            <a:endParaRPr lang="en-US" sz="1750" dirty="0"/>
          </a:p>
        </p:txBody>
      </p:sp>
      <p:pic>
        <p:nvPicPr>
          <p:cNvPr id="9" name="Image 2" descr="preencoded.png">    </p:cNvPr>
          <p:cNvPicPr>
            <a:picLocks noChangeAspect="1"/>
          </p:cNvPicPr>
          <p:nvPr/>
        </p:nvPicPr>
        <p:blipFill>
          <a:blip r:embed="rId3"/>
          <a:stretch>
            <a:fillRect/>
          </a:stretch>
        </p:blipFill>
        <p:spPr>
          <a:xfrm>
            <a:off x="9715738" y="3499961"/>
            <a:ext cx="4120753" cy="2546747"/>
          </a:xfrm>
          <a:prstGeom prst="rect">
            <a:avLst/>
          </a:prstGeom>
        </p:spPr>
      </p:pic>
      <p:sp>
        <p:nvSpPr>
          <p:cNvPr id="10" name="Text 5"/>
          <p:cNvSpPr/>
          <p:nvPr/>
        </p:nvSpPr>
        <p:spPr>
          <a:xfrm>
            <a:off x="9715738" y="6330196"/>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Piyasa Talebi</a:t>
            </a:r>
            <a:endParaRPr lang="en-US" sz="2200" dirty="0"/>
          </a:p>
        </p:txBody>
      </p:sp>
      <p:sp>
        <p:nvSpPr>
          <p:cNvPr id="11" name="Text 6"/>
          <p:cNvSpPr/>
          <p:nvPr/>
        </p:nvSpPr>
        <p:spPr>
          <a:xfrm>
            <a:off x="9715738" y="6820614"/>
            <a:ext cx="4120753"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Seçtiğiniz mesleğin gelecekteki istihdam olanakları ve piyasa talebini değerlendirin. İlgilendiğiniz sektörde ne kadar iş fırsatı olacağını araştırabilirsiniz.</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10972800"/>
          </a:xfrm>
          <a:prstGeom prst="rect">
            <a:avLst/>
          </a:prstGeom>
        </p:spPr>
      </p:pic>
      <p:sp>
        <p:nvSpPr>
          <p:cNvPr id="3" name="Text 0"/>
          <p:cNvSpPr/>
          <p:nvPr/>
        </p:nvSpPr>
        <p:spPr>
          <a:xfrm>
            <a:off x="4451390" y="1103352"/>
            <a:ext cx="9385221" cy="1417558"/>
          </a:xfrm>
          <a:prstGeom prst="rect">
            <a:avLst/>
          </a:prstGeom>
          <a:noFill/>
          <a:ln/>
        </p:spPr>
        <p:txBody>
          <a:bodyPr wrap="squar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Toplumsal İhtiyaçları Göz Önünde Bulundurun</a:t>
            </a:r>
            <a:endParaRPr lang="en-US" sz="4450" dirty="0"/>
          </a:p>
        </p:txBody>
      </p:sp>
      <p:pic>
        <p:nvPicPr>
          <p:cNvPr id="4" name="Image 1" descr="preencoded.png">    </p:cNvPr>
          <p:cNvPicPr>
            <a:picLocks noChangeAspect="1"/>
          </p:cNvPicPr>
          <p:nvPr/>
        </p:nvPicPr>
        <p:blipFill>
          <a:blip r:embed="rId2"/>
          <a:stretch>
            <a:fillRect/>
          </a:stretch>
        </p:blipFill>
        <p:spPr>
          <a:xfrm>
            <a:off x="4451390" y="2861072"/>
            <a:ext cx="566976" cy="566976"/>
          </a:xfrm>
          <a:prstGeom prst="rect">
            <a:avLst/>
          </a:prstGeom>
        </p:spPr>
      </p:pic>
      <p:sp>
        <p:nvSpPr>
          <p:cNvPr id="5" name="Text 1"/>
          <p:cNvSpPr/>
          <p:nvPr/>
        </p:nvSpPr>
        <p:spPr>
          <a:xfrm>
            <a:off x="4451390" y="3654862"/>
            <a:ext cx="9385221"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seçerken, toplumun ihtiyaçlarına hizmet eden bir alana yönelmek, hem kişisel tatmin sağlayabilir hem de gelecekte istihdam olanaklarını artırabilir. Özellikle sağlık, eğitim, çevre koruma ve sosyal hizmetler gibi alanlar, günümüzde büyük önem taşıyor.</a:t>
            </a:r>
            <a:endParaRPr lang="en-US" sz="1750" dirty="0"/>
          </a:p>
        </p:txBody>
      </p:sp>
      <p:pic>
        <p:nvPicPr>
          <p:cNvPr id="6" name="Image 2" descr="preencoded.png">    </p:cNvPr>
          <p:cNvPicPr>
            <a:picLocks noChangeAspect="1"/>
          </p:cNvPicPr>
          <p:nvPr/>
        </p:nvPicPr>
        <p:blipFill>
          <a:blip r:embed="rId3"/>
          <a:stretch>
            <a:fillRect/>
          </a:stretch>
        </p:blipFill>
        <p:spPr>
          <a:xfrm>
            <a:off x="4451390" y="5424011"/>
            <a:ext cx="566976" cy="566976"/>
          </a:xfrm>
          <a:prstGeom prst="rect">
            <a:avLst/>
          </a:prstGeom>
        </p:spPr>
      </p:pic>
      <p:sp>
        <p:nvSpPr>
          <p:cNvPr id="7" name="Text 2"/>
          <p:cNvSpPr/>
          <p:nvPr/>
        </p:nvSpPr>
        <p:spPr>
          <a:xfrm>
            <a:off x="4451390" y="6217801"/>
            <a:ext cx="9385221"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Belirli bir mesleğe olan talep, zamanla değişebilir. Örneğin, teknoloji alanında hızlı bir büyüme yaşanırken, bazı geleneksel mesleklerde istihdam düşüşü gözlenebilir. Toplumsal ihtiyaçlar, gelecekte hangi mesleklerin daha fazla talep göreceği hakkında fikir verebilir.</a:t>
            </a:r>
            <a:endParaRPr lang="en-US" sz="1750" dirty="0"/>
          </a:p>
        </p:txBody>
      </p:sp>
      <p:pic>
        <p:nvPicPr>
          <p:cNvPr id="8" name="Image 3" descr="preencoded.png">    </p:cNvPr>
          <p:cNvPicPr>
            <a:picLocks noChangeAspect="1"/>
          </p:cNvPicPr>
          <p:nvPr/>
        </p:nvPicPr>
        <p:blipFill>
          <a:blip r:embed="rId4"/>
          <a:stretch>
            <a:fillRect/>
          </a:stretch>
        </p:blipFill>
        <p:spPr>
          <a:xfrm>
            <a:off x="4451390" y="7986951"/>
            <a:ext cx="566976" cy="566976"/>
          </a:xfrm>
          <a:prstGeom prst="rect">
            <a:avLst/>
          </a:prstGeom>
        </p:spPr>
      </p:pic>
      <p:sp>
        <p:nvSpPr>
          <p:cNvPr id="9" name="Text 3"/>
          <p:cNvSpPr/>
          <p:nvPr/>
        </p:nvSpPr>
        <p:spPr>
          <a:xfrm>
            <a:off x="4451390" y="8780740"/>
            <a:ext cx="9385221"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Toplumsal ihtiyaçlara hizmet eden bir meslek, kişisel ve mesleki gelişim için daha fazla fırsat sunabilir. Toplumun ihtiyaçlarına cevap veren işlerde çalışmak, insanların yaşamını iyileştirmek için bir fark yaratma duygusu sağlar.</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2337554"/>
            <a:ext cx="10434518" cy="708779"/>
          </a:xfrm>
          <a:prstGeom prst="rect">
            <a:avLst/>
          </a:prstGeom>
          <a:noFill/>
          <a:ln/>
        </p:spPr>
        <p:txBody>
          <a:bodyPr wrap="non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İş-Yaşam Dengesi Konusunda Karar Verin</a:t>
            </a:r>
            <a:endParaRPr lang="en-US" sz="4450" dirty="0"/>
          </a:p>
        </p:txBody>
      </p:sp>
      <p:pic>
        <p:nvPicPr>
          <p:cNvPr id="3" name="Image 0" descr="preencoded.png">    </p:cNvPr>
          <p:cNvPicPr>
            <a:picLocks noChangeAspect="1"/>
          </p:cNvPicPr>
          <p:nvPr/>
        </p:nvPicPr>
        <p:blipFill>
          <a:blip r:embed="rId1"/>
          <a:stretch>
            <a:fillRect/>
          </a:stretch>
        </p:blipFill>
        <p:spPr>
          <a:xfrm>
            <a:off x="793790" y="3499961"/>
            <a:ext cx="4120753" cy="2546747"/>
          </a:xfrm>
          <a:prstGeom prst="rect">
            <a:avLst/>
          </a:prstGeom>
        </p:spPr>
      </p:pic>
      <p:sp>
        <p:nvSpPr>
          <p:cNvPr id="4" name="Text 1"/>
          <p:cNvSpPr/>
          <p:nvPr/>
        </p:nvSpPr>
        <p:spPr>
          <a:xfrm>
            <a:off x="793790" y="6330196"/>
            <a:ext cx="3891677"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Mesleki Hedeflerinizi Belirleyin</a:t>
            </a:r>
            <a:endParaRPr lang="en-US" sz="2200" dirty="0"/>
          </a:p>
        </p:txBody>
      </p:sp>
      <p:sp>
        <p:nvSpPr>
          <p:cNvPr id="5" name="Text 2"/>
          <p:cNvSpPr/>
          <p:nvPr/>
        </p:nvSpPr>
        <p:spPr>
          <a:xfrm>
            <a:off x="793790" y="6820614"/>
            <a:ext cx="4120753"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İş hayatınızın yoğunluğuna ve mesleki hedeflerinize uygun bir yaşam stili oluşturmanız önemlidir. Önceliklerinizi belirleyin ve buna göre kararlar verin.</a:t>
            </a:r>
            <a:endParaRPr lang="en-US" sz="1750" dirty="0"/>
          </a:p>
        </p:txBody>
      </p:sp>
      <p:pic>
        <p:nvPicPr>
          <p:cNvPr id="6" name="Image 1" descr="preencoded.png">    </p:cNvPr>
          <p:cNvPicPr>
            <a:picLocks noChangeAspect="1"/>
          </p:cNvPicPr>
          <p:nvPr/>
        </p:nvPicPr>
        <p:blipFill>
          <a:blip r:embed="rId2"/>
          <a:stretch>
            <a:fillRect/>
          </a:stretch>
        </p:blipFill>
        <p:spPr>
          <a:xfrm>
            <a:off x="5254704" y="3499961"/>
            <a:ext cx="4120872" cy="2546866"/>
          </a:xfrm>
          <a:prstGeom prst="rect">
            <a:avLst/>
          </a:prstGeom>
        </p:spPr>
      </p:pic>
      <p:sp>
        <p:nvSpPr>
          <p:cNvPr id="7" name="Text 3"/>
          <p:cNvSpPr/>
          <p:nvPr/>
        </p:nvSpPr>
        <p:spPr>
          <a:xfrm>
            <a:off x="5254704" y="6330315"/>
            <a:ext cx="3161228"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Kişisel Hayatı Unutmayın</a:t>
            </a:r>
            <a:endParaRPr lang="en-US" sz="2200" dirty="0"/>
          </a:p>
        </p:txBody>
      </p:sp>
      <p:sp>
        <p:nvSpPr>
          <p:cNvPr id="8" name="Text 4"/>
          <p:cNvSpPr/>
          <p:nvPr/>
        </p:nvSpPr>
        <p:spPr>
          <a:xfrm>
            <a:off x="5254704" y="6820733"/>
            <a:ext cx="4120872" cy="1814512"/>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Mesleki hedeflerinizi gerçekleştirmek için kişisel yaşamınızdan fedakarlık yapmamanız gerekir. Aileniz, arkadaşlarınız ve hobilerinizle zaman geçirmek de önemlidir.</a:t>
            </a:r>
            <a:endParaRPr lang="en-US" sz="1750" dirty="0"/>
          </a:p>
        </p:txBody>
      </p:sp>
      <p:pic>
        <p:nvPicPr>
          <p:cNvPr id="9" name="Image 2" descr="preencoded.png">    </p:cNvPr>
          <p:cNvPicPr>
            <a:picLocks noChangeAspect="1"/>
          </p:cNvPicPr>
          <p:nvPr/>
        </p:nvPicPr>
        <p:blipFill>
          <a:blip r:embed="rId3"/>
          <a:stretch>
            <a:fillRect/>
          </a:stretch>
        </p:blipFill>
        <p:spPr>
          <a:xfrm>
            <a:off x="9715738" y="3499961"/>
            <a:ext cx="4120753" cy="2546747"/>
          </a:xfrm>
          <a:prstGeom prst="rect">
            <a:avLst/>
          </a:prstGeom>
        </p:spPr>
      </p:pic>
      <p:sp>
        <p:nvSpPr>
          <p:cNvPr id="10" name="Text 5"/>
          <p:cNvSpPr/>
          <p:nvPr/>
        </p:nvSpPr>
        <p:spPr>
          <a:xfrm>
            <a:off x="9715738" y="6330196"/>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Stres Yönetimi</a:t>
            </a:r>
            <a:endParaRPr lang="en-US" sz="2200" dirty="0"/>
          </a:p>
        </p:txBody>
      </p:sp>
      <p:sp>
        <p:nvSpPr>
          <p:cNvPr id="11" name="Text 6"/>
          <p:cNvSpPr/>
          <p:nvPr/>
        </p:nvSpPr>
        <p:spPr>
          <a:xfrm>
            <a:off x="9715738" y="6820614"/>
            <a:ext cx="4120753" cy="1814512"/>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İş ve yaşam dengesi sağlamak, stresi yönetmek ve kendinizi sağlıklı tutmak için önemlidir. Düzenli egzersiz, meditasyon ve sağlıklı beslenme, stresi azaltmaya yardımcı olabilir.</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3367207"/>
            <a:ext cx="6292810" cy="708779"/>
          </a:xfrm>
          <a:prstGeom prst="rect">
            <a:avLst/>
          </a:prstGeom>
          <a:noFill/>
          <a:ln/>
        </p:spPr>
        <p:txBody>
          <a:bodyPr wrap="non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Danışmanlık Desteği Alın</a:t>
            </a:r>
            <a:endParaRPr lang="en-US" sz="4450" dirty="0"/>
          </a:p>
        </p:txBody>
      </p:sp>
      <p:sp>
        <p:nvSpPr>
          <p:cNvPr id="3" name="Text 1"/>
          <p:cNvSpPr/>
          <p:nvPr/>
        </p:nvSpPr>
        <p:spPr>
          <a:xfrm>
            <a:off x="793790" y="4642961"/>
            <a:ext cx="2835235" cy="354330"/>
          </a:xfrm>
          <a:prstGeom prst="rect">
            <a:avLst/>
          </a:prstGeom>
          <a:noFill/>
          <a:ln/>
        </p:spPr>
        <p:txBody>
          <a:bodyPr wrap="none" lIns="0" tIns="0" rIns="0" bIns="0" rtlCol="0" anchor="t"/>
          <a:lstStyle/>
          <a:p>
            <a:pPr indent="0" marL="0">
              <a:lnSpc>
                <a:spcPts val="2750"/>
              </a:lnSpc>
              <a:buNone/>
            </a:pPr>
            <a:r>
              <a:rPr lang="en-US" sz="2200" spc="-67" kern="0" dirty="0">
                <a:solidFill>
                  <a:srgbClr val="2C3F42"/>
                </a:solidFill>
                <a:latin typeface="Bitter Medium" pitchFamily="34" charset="0"/>
                <a:ea typeface="Bitter Medium" pitchFamily="34" charset="-122"/>
                <a:cs typeface="Bitter Medium" pitchFamily="34" charset="-120"/>
              </a:rPr>
              <a:t>Meslek Danışmanları</a:t>
            </a:r>
            <a:endParaRPr lang="en-US" sz="2200" dirty="0"/>
          </a:p>
        </p:txBody>
      </p:sp>
      <p:sp>
        <p:nvSpPr>
          <p:cNvPr id="4" name="Text 2"/>
          <p:cNvSpPr/>
          <p:nvPr/>
        </p:nvSpPr>
        <p:spPr>
          <a:xfrm>
            <a:off x="793790" y="5224105"/>
            <a:ext cx="6244709" cy="1814512"/>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danışmanları, kariyerinizde önemli bir rol oynarlar. Size kişisel ilgi alanlarınız, yetenekleriniz ve hedefleriniz doğrultusunda yol gösterirler. Meslek seçimi konusunda deneyimli ve bilgili oldukları için, sizin için en uygun mesleği belirlemenize yardımcı olabilirler.</a:t>
            </a:r>
            <a:endParaRPr lang="en-US" sz="1750" dirty="0"/>
          </a:p>
        </p:txBody>
      </p:sp>
      <p:sp>
        <p:nvSpPr>
          <p:cNvPr id="5" name="Text 3"/>
          <p:cNvSpPr/>
          <p:nvPr/>
        </p:nvSpPr>
        <p:spPr>
          <a:xfrm>
            <a:off x="7599521" y="4642961"/>
            <a:ext cx="2835235" cy="354330"/>
          </a:xfrm>
          <a:prstGeom prst="rect">
            <a:avLst/>
          </a:prstGeom>
          <a:noFill/>
          <a:ln/>
        </p:spPr>
        <p:txBody>
          <a:bodyPr wrap="none" lIns="0" tIns="0" rIns="0" bIns="0" rtlCol="0" anchor="t"/>
          <a:lstStyle/>
          <a:p>
            <a:pPr indent="0" marL="0">
              <a:lnSpc>
                <a:spcPts val="2750"/>
              </a:lnSpc>
              <a:buNone/>
            </a:pPr>
            <a:r>
              <a:rPr lang="en-US" sz="2200" spc="-67" kern="0" dirty="0">
                <a:solidFill>
                  <a:srgbClr val="2C3F42"/>
                </a:solidFill>
                <a:latin typeface="Bitter Medium" pitchFamily="34" charset="0"/>
                <a:ea typeface="Bitter Medium" pitchFamily="34" charset="-122"/>
                <a:cs typeface="Bitter Medium" pitchFamily="34" charset="-120"/>
              </a:rPr>
              <a:t>Eğitim Kurumları</a:t>
            </a:r>
            <a:endParaRPr lang="en-US" sz="2200" dirty="0"/>
          </a:p>
        </p:txBody>
      </p:sp>
      <p:sp>
        <p:nvSpPr>
          <p:cNvPr id="6" name="Text 4"/>
          <p:cNvSpPr/>
          <p:nvPr/>
        </p:nvSpPr>
        <p:spPr>
          <a:xfrm>
            <a:off x="7599521" y="5224105"/>
            <a:ext cx="6244709" cy="2177415"/>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Eğitim kurumlarının danışmanlık servisleri, meslek seçiminizde size destek sunar. Okul danışmanları, kariyer seçenekleri hakkında bilgi verir, ilgi alanlarınızı ve yeteneklerinizi değerlendirmenize yardımcı olur. Size kariyer planlamanızda rehberlik eder ve meslek seçiminizi kolaylaştırırlar.</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10972800"/>
          </a:xfrm>
          <a:prstGeom prst="rect">
            <a:avLst/>
          </a:prstGeom>
        </p:spPr>
      </p:pic>
      <p:sp>
        <p:nvSpPr>
          <p:cNvPr id="3" name="Text 0"/>
          <p:cNvSpPr/>
          <p:nvPr/>
        </p:nvSpPr>
        <p:spPr>
          <a:xfrm>
            <a:off x="793790" y="1150144"/>
            <a:ext cx="7556421" cy="1417558"/>
          </a:xfrm>
          <a:prstGeom prst="rect">
            <a:avLst/>
          </a:prstGeom>
          <a:noFill/>
          <a:ln/>
        </p:spPr>
        <p:txBody>
          <a:bodyPr wrap="squar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Araştırma ve Bilgi Edinme Sürecini Yönetin</a:t>
            </a:r>
            <a:endParaRPr lang="en-US" sz="4450" dirty="0"/>
          </a:p>
        </p:txBody>
      </p:sp>
      <p:sp>
        <p:nvSpPr>
          <p:cNvPr id="4" name="Shape 1"/>
          <p:cNvSpPr/>
          <p:nvPr/>
        </p:nvSpPr>
        <p:spPr>
          <a:xfrm>
            <a:off x="1118711" y="2907863"/>
            <a:ext cx="30480" cy="6914793"/>
          </a:xfrm>
          <a:prstGeom prst="roundRect">
            <a:avLst>
              <a:gd name="adj" fmla="val 312558"/>
            </a:avLst>
          </a:prstGeom>
          <a:solidFill>
            <a:srgbClr val="E2C8B5"/>
          </a:solidFill>
          <a:ln/>
        </p:spPr>
      </p:sp>
      <p:sp>
        <p:nvSpPr>
          <p:cNvPr id="5" name="Shape 2"/>
          <p:cNvSpPr/>
          <p:nvPr/>
        </p:nvSpPr>
        <p:spPr>
          <a:xfrm>
            <a:off x="1358622" y="3402925"/>
            <a:ext cx="793790" cy="30480"/>
          </a:xfrm>
          <a:prstGeom prst="roundRect">
            <a:avLst>
              <a:gd name="adj" fmla="val 312558"/>
            </a:avLst>
          </a:prstGeom>
          <a:solidFill>
            <a:srgbClr val="E2C8B5"/>
          </a:solidFill>
          <a:ln/>
        </p:spPr>
      </p:sp>
      <p:sp>
        <p:nvSpPr>
          <p:cNvPr id="6" name="Shape 3"/>
          <p:cNvSpPr/>
          <p:nvPr/>
        </p:nvSpPr>
        <p:spPr>
          <a:xfrm>
            <a:off x="878800" y="3163014"/>
            <a:ext cx="510302" cy="510302"/>
          </a:xfrm>
          <a:prstGeom prst="roundRect">
            <a:avLst>
              <a:gd name="adj" fmla="val 18669"/>
            </a:avLst>
          </a:prstGeom>
          <a:solidFill>
            <a:srgbClr val="FCE2CF"/>
          </a:solidFill>
          <a:ln w="7620">
            <a:solidFill>
              <a:srgbClr val="E2C8B5"/>
            </a:solidFill>
            <a:prstDash val="solid"/>
          </a:ln>
        </p:spPr>
      </p:sp>
      <p:sp>
        <p:nvSpPr>
          <p:cNvPr id="7" name="Text 4"/>
          <p:cNvSpPr/>
          <p:nvPr/>
        </p:nvSpPr>
        <p:spPr>
          <a:xfrm>
            <a:off x="1068467" y="3248025"/>
            <a:ext cx="130969" cy="340281"/>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1</a:t>
            </a:r>
            <a:endParaRPr lang="en-US" sz="2650" dirty="0"/>
          </a:p>
        </p:txBody>
      </p:sp>
      <p:sp>
        <p:nvSpPr>
          <p:cNvPr id="8" name="Text 5"/>
          <p:cNvSpPr/>
          <p:nvPr/>
        </p:nvSpPr>
        <p:spPr>
          <a:xfrm>
            <a:off x="2381488" y="3134677"/>
            <a:ext cx="4411028"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Meslek Tanımları ve Gereksinimleri</a:t>
            </a:r>
            <a:endParaRPr lang="en-US" sz="2200" dirty="0"/>
          </a:p>
        </p:txBody>
      </p:sp>
      <p:sp>
        <p:nvSpPr>
          <p:cNvPr id="9" name="Text 6"/>
          <p:cNvSpPr/>
          <p:nvPr/>
        </p:nvSpPr>
        <p:spPr>
          <a:xfrm>
            <a:off x="2381488" y="3625096"/>
            <a:ext cx="5968722"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İlgilendiğiniz mesleklerin tanımlarını inceleyin. Gerekli eğitim, beceri ve deneyimler nelerdir? Bu mesleklerde çalışma şartları nasıldır?</a:t>
            </a:r>
            <a:endParaRPr lang="en-US" sz="1750" dirty="0"/>
          </a:p>
        </p:txBody>
      </p:sp>
      <p:sp>
        <p:nvSpPr>
          <p:cNvPr id="10" name="Shape 7"/>
          <p:cNvSpPr/>
          <p:nvPr/>
        </p:nvSpPr>
        <p:spPr>
          <a:xfrm>
            <a:off x="1358622" y="5662493"/>
            <a:ext cx="793790" cy="30480"/>
          </a:xfrm>
          <a:prstGeom prst="roundRect">
            <a:avLst>
              <a:gd name="adj" fmla="val 312558"/>
            </a:avLst>
          </a:prstGeom>
          <a:solidFill>
            <a:srgbClr val="E2C8B5"/>
          </a:solidFill>
          <a:ln/>
        </p:spPr>
      </p:sp>
      <p:sp>
        <p:nvSpPr>
          <p:cNvPr id="11" name="Shape 8"/>
          <p:cNvSpPr/>
          <p:nvPr/>
        </p:nvSpPr>
        <p:spPr>
          <a:xfrm>
            <a:off x="878800" y="5422583"/>
            <a:ext cx="510302" cy="510302"/>
          </a:xfrm>
          <a:prstGeom prst="roundRect">
            <a:avLst>
              <a:gd name="adj" fmla="val 18669"/>
            </a:avLst>
          </a:prstGeom>
          <a:solidFill>
            <a:srgbClr val="FCE2CF"/>
          </a:solidFill>
          <a:ln w="7620">
            <a:solidFill>
              <a:srgbClr val="E2C8B5"/>
            </a:solidFill>
            <a:prstDash val="solid"/>
          </a:ln>
        </p:spPr>
      </p:sp>
      <p:sp>
        <p:nvSpPr>
          <p:cNvPr id="12" name="Text 9"/>
          <p:cNvSpPr/>
          <p:nvPr/>
        </p:nvSpPr>
        <p:spPr>
          <a:xfrm>
            <a:off x="1045488" y="5507593"/>
            <a:ext cx="176927" cy="340281"/>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2</a:t>
            </a:r>
            <a:endParaRPr lang="en-US" sz="2650" dirty="0"/>
          </a:p>
        </p:txBody>
      </p:sp>
      <p:sp>
        <p:nvSpPr>
          <p:cNvPr id="13" name="Text 10"/>
          <p:cNvSpPr/>
          <p:nvPr/>
        </p:nvSpPr>
        <p:spPr>
          <a:xfrm>
            <a:off x="2381488" y="5394246"/>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Eğitim Seçenekleri</a:t>
            </a:r>
            <a:endParaRPr lang="en-US" sz="2200" dirty="0"/>
          </a:p>
        </p:txBody>
      </p:sp>
      <p:sp>
        <p:nvSpPr>
          <p:cNvPr id="14" name="Text 11"/>
          <p:cNvSpPr/>
          <p:nvPr/>
        </p:nvSpPr>
        <p:spPr>
          <a:xfrm>
            <a:off x="2381488" y="5884664"/>
            <a:ext cx="5968722"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Hangi üniversiteler veya meslek okulları bu meslekleri sunmaktadır? Eğitim programları nelerdir? Maliyetleri nedir? Mezun olduktan sonra hangi kariyer seçenekleri mevcuttur?</a:t>
            </a:r>
            <a:endParaRPr lang="en-US" sz="1750" dirty="0"/>
          </a:p>
        </p:txBody>
      </p:sp>
      <p:sp>
        <p:nvSpPr>
          <p:cNvPr id="15" name="Shape 12"/>
          <p:cNvSpPr/>
          <p:nvPr/>
        </p:nvSpPr>
        <p:spPr>
          <a:xfrm>
            <a:off x="1358622" y="8284964"/>
            <a:ext cx="793790" cy="30480"/>
          </a:xfrm>
          <a:prstGeom prst="roundRect">
            <a:avLst>
              <a:gd name="adj" fmla="val 312558"/>
            </a:avLst>
          </a:prstGeom>
          <a:solidFill>
            <a:srgbClr val="E2C8B5"/>
          </a:solidFill>
          <a:ln/>
        </p:spPr>
      </p:sp>
      <p:sp>
        <p:nvSpPr>
          <p:cNvPr id="16" name="Shape 13"/>
          <p:cNvSpPr/>
          <p:nvPr/>
        </p:nvSpPr>
        <p:spPr>
          <a:xfrm>
            <a:off x="878800" y="8045053"/>
            <a:ext cx="510302" cy="510302"/>
          </a:xfrm>
          <a:prstGeom prst="roundRect">
            <a:avLst>
              <a:gd name="adj" fmla="val 18669"/>
            </a:avLst>
          </a:prstGeom>
          <a:solidFill>
            <a:srgbClr val="FCE2CF"/>
          </a:solidFill>
          <a:ln w="7620">
            <a:solidFill>
              <a:srgbClr val="E2C8B5"/>
            </a:solidFill>
            <a:prstDash val="solid"/>
          </a:ln>
        </p:spPr>
      </p:sp>
      <p:sp>
        <p:nvSpPr>
          <p:cNvPr id="17" name="Text 14"/>
          <p:cNvSpPr/>
          <p:nvPr/>
        </p:nvSpPr>
        <p:spPr>
          <a:xfrm>
            <a:off x="1041678" y="8130064"/>
            <a:ext cx="184428" cy="340281"/>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3</a:t>
            </a:r>
            <a:endParaRPr lang="en-US" sz="2650" dirty="0"/>
          </a:p>
        </p:txBody>
      </p:sp>
      <p:sp>
        <p:nvSpPr>
          <p:cNvPr id="18" name="Text 15"/>
          <p:cNvSpPr/>
          <p:nvPr/>
        </p:nvSpPr>
        <p:spPr>
          <a:xfrm>
            <a:off x="2381488" y="8016716"/>
            <a:ext cx="4060031"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Meslek Uzmanlarından Bilgi Alın</a:t>
            </a:r>
            <a:endParaRPr lang="en-US" sz="2200" dirty="0"/>
          </a:p>
        </p:txBody>
      </p:sp>
      <p:sp>
        <p:nvSpPr>
          <p:cNvPr id="19" name="Text 16"/>
          <p:cNvSpPr/>
          <p:nvPr/>
        </p:nvSpPr>
        <p:spPr>
          <a:xfrm>
            <a:off x="2381488" y="8507135"/>
            <a:ext cx="5968722"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alanında çalışan kişilerle görüşmeler yapın. Deneyimlerini, zorluklarını ve mesleğin geleceğini öğrenin. Mesleğe ilgi duyanlar için tavsiyelerini alın.</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487567"/>
            <a:ext cx="9745623" cy="708779"/>
          </a:xfrm>
          <a:prstGeom prst="rect">
            <a:avLst/>
          </a:prstGeom>
          <a:noFill/>
          <a:ln/>
        </p:spPr>
        <p:txBody>
          <a:bodyPr wrap="non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Karar Verme Aşamasında Dikkatli Olun</a:t>
            </a:r>
            <a:endParaRPr lang="en-US" sz="4450" dirty="0"/>
          </a:p>
        </p:txBody>
      </p:sp>
      <p:sp>
        <p:nvSpPr>
          <p:cNvPr id="3" name="Text 1"/>
          <p:cNvSpPr/>
          <p:nvPr/>
        </p:nvSpPr>
        <p:spPr>
          <a:xfrm>
            <a:off x="793790" y="2649974"/>
            <a:ext cx="13042821" cy="725805"/>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seçimi hayatınızın önemli bir kararlarından biridir. Aceleci davranmamak ve tüm olasılıkları değerlendirmek çok önemlidir. Her seçeneğin avantajlarını ve dezavantajlarını dikkatlice analiz etmek, uzun vadede pişman olmamanızı sağlayacaktır.</a:t>
            </a:r>
            <a:endParaRPr lang="en-US" sz="1750" dirty="0"/>
          </a:p>
        </p:txBody>
      </p:sp>
      <p:sp>
        <p:nvSpPr>
          <p:cNvPr id="4" name="Shape 2"/>
          <p:cNvSpPr/>
          <p:nvPr/>
        </p:nvSpPr>
        <p:spPr>
          <a:xfrm>
            <a:off x="793790" y="3630930"/>
            <a:ext cx="2173724" cy="1306949"/>
          </a:xfrm>
          <a:prstGeom prst="roundRect">
            <a:avLst>
              <a:gd name="adj" fmla="val 7289"/>
            </a:avLst>
          </a:prstGeom>
          <a:solidFill>
            <a:srgbClr val="FCE2CF"/>
          </a:solidFill>
          <a:ln w="7620">
            <a:solidFill>
              <a:srgbClr val="E2C8B5"/>
            </a:solidFill>
            <a:prstDash val="solid"/>
          </a:ln>
        </p:spPr>
      </p:sp>
      <p:sp>
        <p:nvSpPr>
          <p:cNvPr id="5" name="Text 3"/>
          <p:cNvSpPr/>
          <p:nvPr/>
        </p:nvSpPr>
        <p:spPr>
          <a:xfrm>
            <a:off x="1028224" y="4057650"/>
            <a:ext cx="109180" cy="453509"/>
          </a:xfrm>
          <a:prstGeom prst="rect">
            <a:avLst/>
          </a:prstGeom>
          <a:noFill/>
          <a:ln/>
        </p:spPr>
        <p:txBody>
          <a:bodyPr wrap="none" lIns="0" tIns="0" rIns="0" bIns="0" rtlCol="0" anchor="t"/>
          <a:lstStyle/>
          <a:p>
            <a:pPr algn="ctr" indent="0" marL="0">
              <a:lnSpc>
                <a:spcPts val="3550"/>
              </a:lnSpc>
              <a:buNone/>
            </a:pPr>
            <a:r>
              <a:rPr lang="en-US" sz="2200" spc="-67" kern="0" dirty="0">
                <a:solidFill>
                  <a:srgbClr val="2B2E3C"/>
                </a:solidFill>
                <a:latin typeface="Bitter Medium" pitchFamily="34" charset="0"/>
                <a:ea typeface="Bitter Medium" pitchFamily="34" charset="-122"/>
                <a:cs typeface="Bitter Medium" pitchFamily="34" charset="-120"/>
              </a:rPr>
              <a:t>1</a:t>
            </a:r>
            <a:endParaRPr lang="en-US" sz="2200" dirty="0"/>
          </a:p>
        </p:txBody>
      </p:sp>
      <p:sp>
        <p:nvSpPr>
          <p:cNvPr id="6" name="Text 4"/>
          <p:cNvSpPr/>
          <p:nvPr/>
        </p:nvSpPr>
        <p:spPr>
          <a:xfrm>
            <a:off x="3194328" y="3857744"/>
            <a:ext cx="3295174"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Duygularınızı Kontrol Edin</a:t>
            </a:r>
            <a:endParaRPr lang="en-US" sz="2200" dirty="0"/>
          </a:p>
        </p:txBody>
      </p:sp>
      <p:sp>
        <p:nvSpPr>
          <p:cNvPr id="7" name="Text 5"/>
          <p:cNvSpPr/>
          <p:nvPr/>
        </p:nvSpPr>
        <p:spPr>
          <a:xfrm>
            <a:off x="3194328" y="4348163"/>
            <a:ext cx="5222438"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Seçiminizde heyecan, korku veya baskı hissetmeyin.</a:t>
            </a:r>
            <a:endParaRPr lang="en-US" sz="1750" dirty="0"/>
          </a:p>
        </p:txBody>
      </p:sp>
      <p:sp>
        <p:nvSpPr>
          <p:cNvPr id="8" name="Shape 6"/>
          <p:cNvSpPr/>
          <p:nvPr/>
        </p:nvSpPr>
        <p:spPr>
          <a:xfrm>
            <a:off x="3080861" y="4922639"/>
            <a:ext cx="10642402" cy="15240"/>
          </a:xfrm>
          <a:prstGeom prst="roundRect">
            <a:avLst>
              <a:gd name="adj" fmla="val 625116"/>
            </a:avLst>
          </a:prstGeom>
          <a:solidFill>
            <a:srgbClr val="E2C8B5"/>
          </a:solidFill>
          <a:ln/>
        </p:spPr>
      </p:sp>
      <p:sp>
        <p:nvSpPr>
          <p:cNvPr id="9" name="Shape 7"/>
          <p:cNvSpPr/>
          <p:nvPr/>
        </p:nvSpPr>
        <p:spPr>
          <a:xfrm>
            <a:off x="793790" y="5051227"/>
            <a:ext cx="4347567" cy="1306949"/>
          </a:xfrm>
          <a:prstGeom prst="roundRect">
            <a:avLst>
              <a:gd name="adj" fmla="val 7289"/>
            </a:avLst>
          </a:prstGeom>
          <a:solidFill>
            <a:srgbClr val="FCE2CF"/>
          </a:solidFill>
          <a:ln w="7620">
            <a:solidFill>
              <a:srgbClr val="E2C8B5"/>
            </a:solidFill>
            <a:prstDash val="solid"/>
          </a:ln>
        </p:spPr>
      </p:sp>
      <p:sp>
        <p:nvSpPr>
          <p:cNvPr id="10" name="Text 8"/>
          <p:cNvSpPr/>
          <p:nvPr/>
        </p:nvSpPr>
        <p:spPr>
          <a:xfrm>
            <a:off x="1028224" y="5477947"/>
            <a:ext cx="147399" cy="453509"/>
          </a:xfrm>
          <a:prstGeom prst="rect">
            <a:avLst/>
          </a:prstGeom>
          <a:noFill/>
          <a:ln/>
        </p:spPr>
        <p:txBody>
          <a:bodyPr wrap="none" lIns="0" tIns="0" rIns="0" bIns="0" rtlCol="0" anchor="t"/>
          <a:lstStyle/>
          <a:p>
            <a:pPr algn="ctr" indent="0" marL="0">
              <a:lnSpc>
                <a:spcPts val="3550"/>
              </a:lnSpc>
              <a:buNone/>
            </a:pPr>
            <a:r>
              <a:rPr lang="en-US" sz="2200" spc="-67" kern="0" dirty="0">
                <a:solidFill>
                  <a:srgbClr val="2B2E3C"/>
                </a:solidFill>
                <a:latin typeface="Bitter Medium" pitchFamily="34" charset="0"/>
                <a:ea typeface="Bitter Medium" pitchFamily="34" charset="-122"/>
                <a:cs typeface="Bitter Medium" pitchFamily="34" charset="-120"/>
              </a:rPr>
              <a:t>2</a:t>
            </a:r>
            <a:endParaRPr lang="en-US" sz="2200" dirty="0"/>
          </a:p>
        </p:txBody>
      </p:sp>
      <p:sp>
        <p:nvSpPr>
          <p:cNvPr id="11" name="Text 9"/>
          <p:cNvSpPr/>
          <p:nvPr/>
        </p:nvSpPr>
        <p:spPr>
          <a:xfrm>
            <a:off x="5368171" y="5278041"/>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Mantıklı Düşünün</a:t>
            </a:r>
            <a:endParaRPr lang="en-US" sz="2200" dirty="0"/>
          </a:p>
        </p:txBody>
      </p:sp>
      <p:sp>
        <p:nvSpPr>
          <p:cNvPr id="12" name="Text 10"/>
          <p:cNvSpPr/>
          <p:nvPr/>
        </p:nvSpPr>
        <p:spPr>
          <a:xfrm>
            <a:off x="5368171" y="5768459"/>
            <a:ext cx="5803463"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Duygusal kararlar yerine, rasyonel düşünmeye odaklanın.</a:t>
            </a:r>
            <a:endParaRPr lang="en-US" sz="1750" dirty="0"/>
          </a:p>
        </p:txBody>
      </p:sp>
      <p:sp>
        <p:nvSpPr>
          <p:cNvPr id="13" name="Shape 11"/>
          <p:cNvSpPr/>
          <p:nvPr/>
        </p:nvSpPr>
        <p:spPr>
          <a:xfrm>
            <a:off x="5254704" y="6342936"/>
            <a:ext cx="8468558" cy="15240"/>
          </a:xfrm>
          <a:prstGeom prst="roundRect">
            <a:avLst>
              <a:gd name="adj" fmla="val 625116"/>
            </a:avLst>
          </a:prstGeom>
          <a:solidFill>
            <a:srgbClr val="E2C8B5"/>
          </a:solidFill>
          <a:ln/>
        </p:spPr>
      </p:sp>
      <p:sp>
        <p:nvSpPr>
          <p:cNvPr id="14" name="Shape 12"/>
          <p:cNvSpPr/>
          <p:nvPr/>
        </p:nvSpPr>
        <p:spPr>
          <a:xfrm>
            <a:off x="793790" y="6471523"/>
            <a:ext cx="6521410" cy="1669852"/>
          </a:xfrm>
          <a:prstGeom prst="roundRect">
            <a:avLst>
              <a:gd name="adj" fmla="val 5705"/>
            </a:avLst>
          </a:prstGeom>
          <a:solidFill>
            <a:srgbClr val="FCE2CF"/>
          </a:solidFill>
          <a:ln w="7620">
            <a:solidFill>
              <a:srgbClr val="E2C8B5"/>
            </a:solidFill>
            <a:prstDash val="solid"/>
          </a:ln>
        </p:spPr>
      </p:sp>
      <p:sp>
        <p:nvSpPr>
          <p:cNvPr id="15" name="Text 13"/>
          <p:cNvSpPr/>
          <p:nvPr/>
        </p:nvSpPr>
        <p:spPr>
          <a:xfrm>
            <a:off x="1028224" y="7079694"/>
            <a:ext cx="153591" cy="453509"/>
          </a:xfrm>
          <a:prstGeom prst="rect">
            <a:avLst/>
          </a:prstGeom>
          <a:noFill/>
          <a:ln/>
        </p:spPr>
        <p:txBody>
          <a:bodyPr wrap="none" lIns="0" tIns="0" rIns="0" bIns="0" rtlCol="0" anchor="t"/>
          <a:lstStyle/>
          <a:p>
            <a:pPr algn="ctr" indent="0" marL="0">
              <a:lnSpc>
                <a:spcPts val="3550"/>
              </a:lnSpc>
              <a:buNone/>
            </a:pPr>
            <a:r>
              <a:rPr lang="en-US" sz="2200" spc="-67" kern="0" dirty="0">
                <a:solidFill>
                  <a:srgbClr val="2B2E3C"/>
                </a:solidFill>
                <a:latin typeface="Bitter Medium" pitchFamily="34" charset="0"/>
                <a:ea typeface="Bitter Medium" pitchFamily="34" charset="-122"/>
                <a:cs typeface="Bitter Medium" pitchFamily="34" charset="-120"/>
              </a:rPr>
              <a:t>3</a:t>
            </a:r>
            <a:endParaRPr lang="en-US" sz="2200" dirty="0"/>
          </a:p>
        </p:txBody>
      </p:sp>
      <p:sp>
        <p:nvSpPr>
          <p:cNvPr id="16" name="Text 14"/>
          <p:cNvSpPr/>
          <p:nvPr/>
        </p:nvSpPr>
        <p:spPr>
          <a:xfrm>
            <a:off x="7542014" y="6698337"/>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Uzun Vadeyi Düşünün</a:t>
            </a:r>
            <a:endParaRPr lang="en-US" sz="2200" dirty="0"/>
          </a:p>
        </p:txBody>
      </p:sp>
      <p:sp>
        <p:nvSpPr>
          <p:cNvPr id="17" name="Text 15"/>
          <p:cNvSpPr/>
          <p:nvPr/>
        </p:nvSpPr>
        <p:spPr>
          <a:xfrm>
            <a:off x="7542014" y="7188756"/>
            <a:ext cx="606778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Anlık istekleriniz yerine, gelecekteki hedeflerinizi göz önünde bulundurun.</a:t>
            </a:r>
            <a:endParaRPr lang="en-US" sz="1750" dirty="0"/>
          </a:p>
        </p:txBody>
      </p:sp>
      <p:sp>
        <p:nvSpPr>
          <p:cNvPr id="18" name="Text 16"/>
          <p:cNvSpPr/>
          <p:nvPr/>
        </p:nvSpPr>
        <p:spPr>
          <a:xfrm>
            <a:off x="793790" y="8396526"/>
            <a:ext cx="13042821" cy="1088708"/>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Eğer hala kararsızsanız, uzmanlardan veya güvendiğiniz kişilerden destek alabilirsiniz. Sizden gelen geri bildirimlerle en iyi kararın ne olduğunu anlamak daha kolay olacaktır. Unutmayın, meslek seçimi bir yolculuktur ve doğru karar, yolculuğunuzun tadını çıkarmanız için önemli bir adımdır.</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10972800"/>
          </a:xfrm>
          <a:prstGeom prst="rect">
            <a:avLst/>
          </a:prstGeom>
        </p:spPr>
      </p:pic>
      <p:sp>
        <p:nvSpPr>
          <p:cNvPr id="3" name="Text 0"/>
          <p:cNvSpPr/>
          <p:nvPr/>
        </p:nvSpPr>
        <p:spPr>
          <a:xfrm>
            <a:off x="793790" y="1266468"/>
            <a:ext cx="7623572" cy="708779"/>
          </a:xfrm>
          <a:prstGeom prst="rect">
            <a:avLst/>
          </a:prstGeom>
          <a:noFill/>
          <a:ln/>
        </p:spPr>
        <p:txBody>
          <a:bodyPr wrap="non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Giriş: Meslek Seçiminin Önemi</a:t>
            </a:r>
            <a:endParaRPr lang="en-US" sz="4450" dirty="0"/>
          </a:p>
        </p:txBody>
      </p:sp>
      <p:pic>
        <p:nvPicPr>
          <p:cNvPr id="4" name="Image 1" descr="preencoded.png">    </p:cNvPr>
          <p:cNvPicPr>
            <a:picLocks noChangeAspect="1"/>
          </p:cNvPicPr>
          <p:nvPr/>
        </p:nvPicPr>
        <p:blipFill>
          <a:blip r:embed="rId2"/>
          <a:stretch>
            <a:fillRect/>
          </a:stretch>
        </p:blipFill>
        <p:spPr>
          <a:xfrm>
            <a:off x="793790" y="2315408"/>
            <a:ext cx="566976" cy="566976"/>
          </a:xfrm>
          <a:prstGeom prst="rect">
            <a:avLst/>
          </a:prstGeom>
        </p:spPr>
      </p:pic>
      <p:sp>
        <p:nvSpPr>
          <p:cNvPr id="5" name="Text 1"/>
          <p:cNvSpPr/>
          <p:nvPr/>
        </p:nvSpPr>
        <p:spPr>
          <a:xfrm>
            <a:off x="793790" y="3109198"/>
            <a:ext cx="3181350"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Geleceğinizi Şekillendirin</a:t>
            </a:r>
            <a:endParaRPr lang="en-US" sz="2200" dirty="0"/>
          </a:p>
        </p:txBody>
      </p:sp>
      <p:sp>
        <p:nvSpPr>
          <p:cNvPr id="6" name="Text 2"/>
          <p:cNvSpPr/>
          <p:nvPr/>
        </p:nvSpPr>
        <p:spPr>
          <a:xfrm>
            <a:off x="793790" y="3599617"/>
            <a:ext cx="93852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seçimi, hayatınızın önemli bir kararını temsil eder. Bu karar, kariyer yolunuzu, kişisel ve profesyonel gelişiminizi etkiler.</a:t>
            </a:r>
            <a:endParaRPr lang="en-US" sz="1750" dirty="0"/>
          </a:p>
        </p:txBody>
      </p:sp>
      <p:pic>
        <p:nvPicPr>
          <p:cNvPr id="7" name="Image 2" descr="preencoded.png">    </p:cNvPr>
          <p:cNvPicPr>
            <a:picLocks noChangeAspect="1"/>
          </p:cNvPicPr>
          <p:nvPr/>
        </p:nvPicPr>
        <p:blipFill>
          <a:blip r:embed="rId3"/>
          <a:stretch>
            <a:fillRect/>
          </a:stretch>
        </p:blipFill>
        <p:spPr>
          <a:xfrm>
            <a:off x="793790" y="5005864"/>
            <a:ext cx="566976" cy="566976"/>
          </a:xfrm>
          <a:prstGeom prst="rect">
            <a:avLst/>
          </a:prstGeom>
        </p:spPr>
      </p:pic>
      <p:sp>
        <p:nvSpPr>
          <p:cNvPr id="8" name="Text 3"/>
          <p:cNvSpPr/>
          <p:nvPr/>
        </p:nvSpPr>
        <p:spPr>
          <a:xfrm>
            <a:off x="793790" y="5799653"/>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Hedeflerinize Ulaşın</a:t>
            </a:r>
            <a:endParaRPr lang="en-US" sz="2200" dirty="0"/>
          </a:p>
        </p:txBody>
      </p:sp>
      <p:sp>
        <p:nvSpPr>
          <p:cNvPr id="9" name="Text 4"/>
          <p:cNvSpPr/>
          <p:nvPr/>
        </p:nvSpPr>
        <p:spPr>
          <a:xfrm>
            <a:off x="793790" y="6290072"/>
            <a:ext cx="93852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Seçtiğiniz meslek, hedeflerinize ulaşmanızda önemli bir rol oynar. İlgi alanlarınıza ve yeteneklerinize uygun bir meslek seçmek, başarı şansınızı artırır.</a:t>
            </a:r>
            <a:endParaRPr lang="en-US" sz="1750" dirty="0"/>
          </a:p>
        </p:txBody>
      </p:sp>
      <p:pic>
        <p:nvPicPr>
          <p:cNvPr id="10" name="Image 3" descr="preencoded.png">    </p:cNvPr>
          <p:cNvPicPr>
            <a:picLocks noChangeAspect="1"/>
          </p:cNvPicPr>
          <p:nvPr/>
        </p:nvPicPr>
        <p:blipFill>
          <a:blip r:embed="rId4"/>
          <a:stretch>
            <a:fillRect/>
          </a:stretch>
        </p:blipFill>
        <p:spPr>
          <a:xfrm>
            <a:off x="793790" y="7696319"/>
            <a:ext cx="566976" cy="566976"/>
          </a:xfrm>
          <a:prstGeom prst="rect">
            <a:avLst/>
          </a:prstGeom>
        </p:spPr>
      </p:pic>
      <p:sp>
        <p:nvSpPr>
          <p:cNvPr id="11" name="Text 5"/>
          <p:cNvSpPr/>
          <p:nvPr/>
        </p:nvSpPr>
        <p:spPr>
          <a:xfrm>
            <a:off x="793790" y="8490109"/>
            <a:ext cx="3666411"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Mutlu ve Doyurucu Bir Yaşam</a:t>
            </a:r>
            <a:endParaRPr lang="en-US" sz="2200" dirty="0"/>
          </a:p>
        </p:txBody>
      </p:sp>
      <p:sp>
        <p:nvSpPr>
          <p:cNvPr id="12" name="Text 6"/>
          <p:cNvSpPr/>
          <p:nvPr/>
        </p:nvSpPr>
        <p:spPr>
          <a:xfrm>
            <a:off x="793790" y="8980527"/>
            <a:ext cx="9385221"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İstediğiniz bir alanda çalışmak, size tatmin ve mutluluk sağlar. Meslek seçimi, sadece bir iş değil, aynı zamanda yaşamınızın önemli bir parçasıdır.</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725692"/>
            <a:ext cx="5958840" cy="708779"/>
          </a:xfrm>
          <a:prstGeom prst="rect">
            <a:avLst/>
          </a:prstGeom>
          <a:noFill/>
          <a:ln/>
        </p:spPr>
        <p:txBody>
          <a:bodyPr wrap="non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Kişilik Yapınızı Keşfedin</a:t>
            </a:r>
            <a:endParaRPr lang="en-US" sz="4450" dirty="0"/>
          </a:p>
        </p:txBody>
      </p:sp>
      <p:sp>
        <p:nvSpPr>
          <p:cNvPr id="3" name="Text 1"/>
          <p:cNvSpPr/>
          <p:nvPr/>
        </p:nvSpPr>
        <p:spPr>
          <a:xfrm>
            <a:off x="793790" y="2888099"/>
            <a:ext cx="13042821" cy="725805"/>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seçimi, kişinin ilgi alanları, yetenekleri ve kariyer hedefleri ile uyumlu olmalıdır. Kişilik yapısı, bu uyumu etkileyen önemli bir faktördür. Dolayısıyla, meslek seçiminden önce kendi kişilik özelliklerinizi keşfetmek büyük önem taşır.</a:t>
            </a:r>
            <a:endParaRPr lang="en-US" sz="1750" dirty="0"/>
          </a:p>
        </p:txBody>
      </p:sp>
      <p:pic>
        <p:nvPicPr>
          <p:cNvPr id="4" name="Image 0" descr="preencoded.png">    </p:cNvPr>
          <p:cNvPicPr>
            <a:picLocks noChangeAspect="1"/>
          </p:cNvPicPr>
          <p:nvPr/>
        </p:nvPicPr>
        <p:blipFill>
          <a:blip r:embed="rId1"/>
          <a:stretch>
            <a:fillRect/>
          </a:stretch>
        </p:blipFill>
        <p:spPr>
          <a:xfrm>
            <a:off x="2978348" y="3869055"/>
            <a:ext cx="2152055" cy="1306949"/>
          </a:xfrm>
          <a:prstGeom prst="rect">
            <a:avLst/>
          </a:prstGeom>
        </p:spPr>
      </p:pic>
      <p:sp>
        <p:nvSpPr>
          <p:cNvPr id="5" name="Text 2"/>
          <p:cNvSpPr/>
          <p:nvPr/>
        </p:nvSpPr>
        <p:spPr>
          <a:xfrm>
            <a:off x="3999786" y="4457700"/>
            <a:ext cx="109180" cy="453509"/>
          </a:xfrm>
          <a:prstGeom prst="rect">
            <a:avLst/>
          </a:prstGeom>
          <a:noFill/>
          <a:ln/>
        </p:spPr>
        <p:txBody>
          <a:bodyPr wrap="none" lIns="0" tIns="0" rIns="0" bIns="0" rtlCol="0" anchor="t"/>
          <a:lstStyle/>
          <a:p>
            <a:pPr algn="ctr" indent="0" marL="0">
              <a:lnSpc>
                <a:spcPts val="3550"/>
              </a:lnSpc>
              <a:buNone/>
            </a:pPr>
            <a:r>
              <a:rPr lang="en-US" sz="2200" spc="-67" kern="0" dirty="0">
                <a:solidFill>
                  <a:srgbClr val="2B2E3C"/>
                </a:solidFill>
                <a:latin typeface="Bitter Medium" pitchFamily="34" charset="0"/>
                <a:ea typeface="Bitter Medium" pitchFamily="34" charset="-122"/>
                <a:cs typeface="Bitter Medium" pitchFamily="34" charset="-120"/>
              </a:rPr>
              <a:t>1</a:t>
            </a:r>
            <a:endParaRPr lang="en-US" sz="2200" dirty="0"/>
          </a:p>
        </p:txBody>
      </p:sp>
      <p:sp>
        <p:nvSpPr>
          <p:cNvPr id="6" name="Text 3"/>
          <p:cNvSpPr/>
          <p:nvPr/>
        </p:nvSpPr>
        <p:spPr>
          <a:xfrm>
            <a:off x="5357217" y="4095869"/>
            <a:ext cx="2419469"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Kendinizi Tanıyın</a:t>
            </a:r>
            <a:endParaRPr lang="en-US" sz="2200" dirty="0"/>
          </a:p>
        </p:txBody>
      </p:sp>
      <p:sp>
        <p:nvSpPr>
          <p:cNvPr id="7" name="Text 4"/>
          <p:cNvSpPr/>
          <p:nvPr/>
        </p:nvSpPr>
        <p:spPr>
          <a:xfrm>
            <a:off x="5357217" y="4586288"/>
            <a:ext cx="2419469"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Kişilik testlerini deneyin.</a:t>
            </a:r>
            <a:endParaRPr lang="en-US" sz="1750" dirty="0"/>
          </a:p>
        </p:txBody>
      </p:sp>
      <p:sp>
        <p:nvSpPr>
          <p:cNvPr id="8" name="Shape 5"/>
          <p:cNvSpPr/>
          <p:nvPr/>
        </p:nvSpPr>
        <p:spPr>
          <a:xfrm>
            <a:off x="5187077" y="5189101"/>
            <a:ext cx="8592860" cy="15240"/>
          </a:xfrm>
          <a:prstGeom prst="roundRect">
            <a:avLst>
              <a:gd name="adj" fmla="val 625116"/>
            </a:avLst>
          </a:prstGeom>
          <a:solidFill>
            <a:srgbClr val="E2C8B5"/>
          </a:solidFill>
          <a:ln/>
        </p:spPr>
      </p:sp>
      <p:pic>
        <p:nvPicPr>
          <p:cNvPr id="9" name="Image 1" descr="preencoded.png">    </p:cNvPr>
          <p:cNvPicPr>
            <a:picLocks noChangeAspect="1"/>
          </p:cNvPicPr>
          <p:nvPr/>
        </p:nvPicPr>
        <p:blipFill>
          <a:blip r:embed="rId2"/>
          <a:stretch>
            <a:fillRect/>
          </a:stretch>
        </p:blipFill>
        <p:spPr>
          <a:xfrm>
            <a:off x="1902381" y="5232678"/>
            <a:ext cx="4304109" cy="1306949"/>
          </a:xfrm>
          <a:prstGeom prst="rect">
            <a:avLst/>
          </a:prstGeom>
        </p:spPr>
      </p:pic>
      <p:sp>
        <p:nvSpPr>
          <p:cNvPr id="10" name="Text 6"/>
          <p:cNvSpPr/>
          <p:nvPr/>
        </p:nvSpPr>
        <p:spPr>
          <a:xfrm>
            <a:off x="3980617" y="5659398"/>
            <a:ext cx="147399" cy="453509"/>
          </a:xfrm>
          <a:prstGeom prst="rect">
            <a:avLst/>
          </a:prstGeom>
          <a:noFill/>
          <a:ln/>
        </p:spPr>
        <p:txBody>
          <a:bodyPr wrap="none" lIns="0" tIns="0" rIns="0" bIns="0" rtlCol="0" anchor="t"/>
          <a:lstStyle/>
          <a:p>
            <a:pPr algn="ctr" indent="0" marL="0">
              <a:lnSpc>
                <a:spcPts val="3550"/>
              </a:lnSpc>
              <a:buNone/>
            </a:pPr>
            <a:r>
              <a:rPr lang="en-US" sz="2200" spc="-67" kern="0" dirty="0">
                <a:solidFill>
                  <a:srgbClr val="2B2E3C"/>
                </a:solidFill>
                <a:latin typeface="Bitter Medium" pitchFamily="34" charset="0"/>
                <a:ea typeface="Bitter Medium" pitchFamily="34" charset="-122"/>
                <a:cs typeface="Bitter Medium" pitchFamily="34" charset="-120"/>
              </a:rPr>
              <a:t>2</a:t>
            </a:r>
            <a:endParaRPr lang="en-US" sz="2200" dirty="0"/>
          </a:p>
        </p:txBody>
      </p:sp>
      <p:sp>
        <p:nvSpPr>
          <p:cNvPr id="11" name="Text 7"/>
          <p:cNvSpPr/>
          <p:nvPr/>
        </p:nvSpPr>
        <p:spPr>
          <a:xfrm>
            <a:off x="6433304" y="5459492"/>
            <a:ext cx="3376851"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Güçlü Yönlerinizi Belirleyin</a:t>
            </a:r>
            <a:endParaRPr lang="en-US" sz="2200" dirty="0"/>
          </a:p>
        </p:txBody>
      </p:sp>
      <p:sp>
        <p:nvSpPr>
          <p:cNvPr id="12" name="Text 8"/>
          <p:cNvSpPr/>
          <p:nvPr/>
        </p:nvSpPr>
        <p:spPr>
          <a:xfrm>
            <a:off x="6433304" y="5949910"/>
            <a:ext cx="3597950"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Nelere iyi olduğunuzdan emin olun.</a:t>
            </a:r>
            <a:endParaRPr lang="en-US" sz="1750" dirty="0"/>
          </a:p>
        </p:txBody>
      </p:sp>
      <p:sp>
        <p:nvSpPr>
          <p:cNvPr id="13" name="Shape 9"/>
          <p:cNvSpPr/>
          <p:nvPr/>
        </p:nvSpPr>
        <p:spPr>
          <a:xfrm>
            <a:off x="6263164" y="6552724"/>
            <a:ext cx="7516773" cy="15240"/>
          </a:xfrm>
          <a:prstGeom prst="roundRect">
            <a:avLst>
              <a:gd name="adj" fmla="val 625116"/>
            </a:avLst>
          </a:prstGeom>
          <a:solidFill>
            <a:srgbClr val="E2C8B5"/>
          </a:solidFill>
          <a:ln/>
        </p:spPr>
      </p:sp>
      <p:pic>
        <p:nvPicPr>
          <p:cNvPr id="14" name="Image 2" descr="preencoded.png">    </p:cNvPr>
          <p:cNvPicPr>
            <a:picLocks noChangeAspect="1"/>
          </p:cNvPicPr>
          <p:nvPr/>
        </p:nvPicPr>
        <p:blipFill>
          <a:blip r:embed="rId3"/>
          <a:stretch>
            <a:fillRect/>
          </a:stretch>
        </p:blipFill>
        <p:spPr>
          <a:xfrm>
            <a:off x="826294" y="6596301"/>
            <a:ext cx="6456164" cy="1306949"/>
          </a:xfrm>
          <a:prstGeom prst="rect">
            <a:avLst/>
          </a:prstGeom>
        </p:spPr>
      </p:pic>
      <p:sp>
        <p:nvSpPr>
          <p:cNvPr id="15" name="Text 10"/>
          <p:cNvSpPr/>
          <p:nvPr/>
        </p:nvSpPr>
        <p:spPr>
          <a:xfrm>
            <a:off x="3977521" y="7023021"/>
            <a:ext cx="153591" cy="453509"/>
          </a:xfrm>
          <a:prstGeom prst="rect">
            <a:avLst/>
          </a:prstGeom>
          <a:noFill/>
          <a:ln/>
        </p:spPr>
        <p:txBody>
          <a:bodyPr wrap="none" lIns="0" tIns="0" rIns="0" bIns="0" rtlCol="0" anchor="t"/>
          <a:lstStyle/>
          <a:p>
            <a:pPr algn="ctr" indent="0" marL="0">
              <a:lnSpc>
                <a:spcPts val="3550"/>
              </a:lnSpc>
              <a:buNone/>
            </a:pPr>
            <a:r>
              <a:rPr lang="en-US" sz="2200" spc="-67" kern="0" dirty="0">
                <a:solidFill>
                  <a:srgbClr val="2B2E3C"/>
                </a:solidFill>
                <a:latin typeface="Bitter Medium" pitchFamily="34" charset="0"/>
                <a:ea typeface="Bitter Medium" pitchFamily="34" charset="-122"/>
                <a:cs typeface="Bitter Medium" pitchFamily="34" charset="-120"/>
              </a:rPr>
              <a:t>3</a:t>
            </a:r>
            <a:endParaRPr lang="en-US" sz="2200" dirty="0"/>
          </a:p>
        </p:txBody>
      </p:sp>
      <p:sp>
        <p:nvSpPr>
          <p:cNvPr id="16" name="Text 11"/>
          <p:cNvSpPr/>
          <p:nvPr/>
        </p:nvSpPr>
        <p:spPr>
          <a:xfrm>
            <a:off x="7509272" y="6823115"/>
            <a:ext cx="4517350"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Zayıf Yönlerinizi Tanıyarak Geliştirin</a:t>
            </a:r>
            <a:endParaRPr lang="en-US" sz="2200" dirty="0"/>
          </a:p>
        </p:txBody>
      </p:sp>
      <p:sp>
        <p:nvSpPr>
          <p:cNvPr id="17" name="Text 12"/>
          <p:cNvSpPr/>
          <p:nvPr/>
        </p:nvSpPr>
        <p:spPr>
          <a:xfrm>
            <a:off x="7509272" y="7313533"/>
            <a:ext cx="4517350"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Geliştirmeniz gereken yönleri tespit edin.</a:t>
            </a:r>
            <a:endParaRPr lang="en-US" sz="1750" dirty="0"/>
          </a:p>
        </p:txBody>
      </p:sp>
      <p:sp>
        <p:nvSpPr>
          <p:cNvPr id="18" name="Text 13"/>
          <p:cNvSpPr/>
          <p:nvPr/>
        </p:nvSpPr>
        <p:spPr>
          <a:xfrm>
            <a:off x="793790" y="8158401"/>
            <a:ext cx="13042821" cy="1088708"/>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Kişilik özelliklerinizi anlamak, sizin için en uygun meslek türünü belirlemenize yardımcı olacaktır. Örneğin, yaratıcı ve sosyal bir kişiliğe sahipseniz, sanat veya pazarlama alanlarında başarılı olma olasılığınız daha yüksektir. Analitik ve düzenli bir kişiliğe sahipseniz, mühendislik veya finans alanlarında başarılı olabilirsiniz.</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669018"/>
            <a:ext cx="6258282" cy="708779"/>
          </a:xfrm>
          <a:prstGeom prst="rect">
            <a:avLst/>
          </a:prstGeom>
          <a:noFill/>
          <a:ln/>
        </p:spPr>
        <p:txBody>
          <a:bodyPr wrap="non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İlgi Alanlarınızı Belirleyin</a:t>
            </a:r>
            <a:endParaRPr lang="en-US" sz="4450" dirty="0"/>
          </a:p>
        </p:txBody>
      </p:sp>
      <p:sp>
        <p:nvSpPr>
          <p:cNvPr id="3" name="Text 1"/>
          <p:cNvSpPr/>
          <p:nvPr/>
        </p:nvSpPr>
        <p:spPr>
          <a:xfrm>
            <a:off x="793790" y="2831425"/>
            <a:ext cx="13042821" cy="725805"/>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seçimi, kişisel ilgi alanlarıyla yakından ilişkilidir. İlgi duyduğunuz konular, hobileriniz, sizi heyecanlandıran aktiviteler ve kendinizi iyi hissetmenizi sağlayan alanlar meslek seçiminde önemli ipuçları sunar.</a:t>
            </a:r>
            <a:endParaRPr lang="en-US" sz="1750" dirty="0"/>
          </a:p>
        </p:txBody>
      </p:sp>
      <p:sp>
        <p:nvSpPr>
          <p:cNvPr id="4" name="Shape 2"/>
          <p:cNvSpPr/>
          <p:nvPr/>
        </p:nvSpPr>
        <p:spPr>
          <a:xfrm>
            <a:off x="793790" y="3812381"/>
            <a:ext cx="2173724" cy="1306949"/>
          </a:xfrm>
          <a:prstGeom prst="roundRect">
            <a:avLst>
              <a:gd name="adj" fmla="val 7289"/>
            </a:avLst>
          </a:prstGeom>
          <a:solidFill>
            <a:srgbClr val="FCE2CF"/>
          </a:solidFill>
          <a:ln w="7620">
            <a:solidFill>
              <a:srgbClr val="E2C8B5"/>
            </a:solidFill>
            <a:prstDash val="solid"/>
          </a:ln>
        </p:spPr>
      </p:sp>
      <p:sp>
        <p:nvSpPr>
          <p:cNvPr id="5" name="Text 3"/>
          <p:cNvSpPr/>
          <p:nvPr/>
        </p:nvSpPr>
        <p:spPr>
          <a:xfrm>
            <a:off x="1028224" y="4239101"/>
            <a:ext cx="109180" cy="453509"/>
          </a:xfrm>
          <a:prstGeom prst="rect">
            <a:avLst/>
          </a:prstGeom>
          <a:noFill/>
          <a:ln/>
        </p:spPr>
        <p:txBody>
          <a:bodyPr wrap="none" lIns="0" tIns="0" rIns="0" bIns="0" rtlCol="0" anchor="t"/>
          <a:lstStyle/>
          <a:p>
            <a:pPr algn="ctr" indent="0" marL="0">
              <a:lnSpc>
                <a:spcPts val="3550"/>
              </a:lnSpc>
              <a:buNone/>
            </a:pPr>
            <a:r>
              <a:rPr lang="en-US" sz="2200" spc="-67" kern="0" dirty="0">
                <a:solidFill>
                  <a:srgbClr val="2B2E3C"/>
                </a:solidFill>
                <a:latin typeface="Bitter Medium" pitchFamily="34" charset="0"/>
                <a:ea typeface="Bitter Medium" pitchFamily="34" charset="-122"/>
                <a:cs typeface="Bitter Medium" pitchFamily="34" charset="-120"/>
              </a:rPr>
              <a:t>1</a:t>
            </a:r>
            <a:endParaRPr lang="en-US" sz="2200" dirty="0"/>
          </a:p>
        </p:txBody>
      </p:sp>
      <p:sp>
        <p:nvSpPr>
          <p:cNvPr id="6" name="Text 4"/>
          <p:cNvSpPr/>
          <p:nvPr/>
        </p:nvSpPr>
        <p:spPr>
          <a:xfrm>
            <a:off x="3194328" y="4039195"/>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Kendinize Sorun</a:t>
            </a:r>
            <a:endParaRPr lang="en-US" sz="2200" dirty="0"/>
          </a:p>
        </p:txBody>
      </p:sp>
      <p:sp>
        <p:nvSpPr>
          <p:cNvPr id="7" name="Text 5"/>
          <p:cNvSpPr/>
          <p:nvPr/>
        </p:nvSpPr>
        <p:spPr>
          <a:xfrm>
            <a:off x="3194328" y="4529614"/>
            <a:ext cx="6003131"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Hangi konulara daha fazla zaman ayırmaktan keyif alırsınız?</a:t>
            </a:r>
            <a:endParaRPr lang="en-US" sz="1750" dirty="0"/>
          </a:p>
        </p:txBody>
      </p:sp>
      <p:sp>
        <p:nvSpPr>
          <p:cNvPr id="8" name="Shape 6"/>
          <p:cNvSpPr/>
          <p:nvPr/>
        </p:nvSpPr>
        <p:spPr>
          <a:xfrm>
            <a:off x="3080861" y="5104090"/>
            <a:ext cx="10642402" cy="15240"/>
          </a:xfrm>
          <a:prstGeom prst="roundRect">
            <a:avLst>
              <a:gd name="adj" fmla="val 625116"/>
            </a:avLst>
          </a:prstGeom>
          <a:solidFill>
            <a:srgbClr val="E2C8B5"/>
          </a:solidFill>
          <a:ln/>
        </p:spPr>
      </p:sp>
      <p:sp>
        <p:nvSpPr>
          <p:cNvPr id="9" name="Shape 7"/>
          <p:cNvSpPr/>
          <p:nvPr/>
        </p:nvSpPr>
        <p:spPr>
          <a:xfrm>
            <a:off x="793790" y="5232678"/>
            <a:ext cx="4347567" cy="1306949"/>
          </a:xfrm>
          <a:prstGeom prst="roundRect">
            <a:avLst>
              <a:gd name="adj" fmla="val 7289"/>
            </a:avLst>
          </a:prstGeom>
          <a:solidFill>
            <a:srgbClr val="FCE2CF"/>
          </a:solidFill>
          <a:ln w="7620">
            <a:solidFill>
              <a:srgbClr val="E2C8B5"/>
            </a:solidFill>
            <a:prstDash val="solid"/>
          </a:ln>
        </p:spPr>
      </p:sp>
      <p:sp>
        <p:nvSpPr>
          <p:cNvPr id="10" name="Text 8"/>
          <p:cNvSpPr/>
          <p:nvPr/>
        </p:nvSpPr>
        <p:spPr>
          <a:xfrm>
            <a:off x="1028224" y="5659398"/>
            <a:ext cx="147399" cy="453509"/>
          </a:xfrm>
          <a:prstGeom prst="rect">
            <a:avLst/>
          </a:prstGeom>
          <a:noFill/>
          <a:ln/>
        </p:spPr>
        <p:txBody>
          <a:bodyPr wrap="none" lIns="0" tIns="0" rIns="0" bIns="0" rtlCol="0" anchor="t"/>
          <a:lstStyle/>
          <a:p>
            <a:pPr algn="ctr" indent="0" marL="0">
              <a:lnSpc>
                <a:spcPts val="3550"/>
              </a:lnSpc>
              <a:buNone/>
            </a:pPr>
            <a:r>
              <a:rPr lang="en-US" sz="2200" spc="-67" kern="0" dirty="0">
                <a:solidFill>
                  <a:srgbClr val="2B2E3C"/>
                </a:solidFill>
                <a:latin typeface="Bitter Medium" pitchFamily="34" charset="0"/>
                <a:ea typeface="Bitter Medium" pitchFamily="34" charset="-122"/>
                <a:cs typeface="Bitter Medium" pitchFamily="34" charset="-120"/>
              </a:rPr>
              <a:t>2</a:t>
            </a:r>
            <a:endParaRPr lang="en-US" sz="2200" dirty="0"/>
          </a:p>
        </p:txBody>
      </p:sp>
      <p:sp>
        <p:nvSpPr>
          <p:cNvPr id="11" name="Text 9"/>
          <p:cNvSpPr/>
          <p:nvPr/>
        </p:nvSpPr>
        <p:spPr>
          <a:xfrm>
            <a:off x="5368171" y="5459492"/>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Araştırın</a:t>
            </a:r>
            <a:endParaRPr lang="en-US" sz="2200" dirty="0"/>
          </a:p>
        </p:txBody>
      </p:sp>
      <p:sp>
        <p:nvSpPr>
          <p:cNvPr id="12" name="Text 10"/>
          <p:cNvSpPr/>
          <p:nvPr/>
        </p:nvSpPr>
        <p:spPr>
          <a:xfrm>
            <a:off x="5368171" y="5949910"/>
            <a:ext cx="4463415"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İlgi alanlarınızı daha ayrıntılı olarak inceleyin.</a:t>
            </a:r>
            <a:endParaRPr lang="en-US" sz="1750" dirty="0"/>
          </a:p>
        </p:txBody>
      </p:sp>
      <p:sp>
        <p:nvSpPr>
          <p:cNvPr id="13" name="Shape 11"/>
          <p:cNvSpPr/>
          <p:nvPr/>
        </p:nvSpPr>
        <p:spPr>
          <a:xfrm>
            <a:off x="5254704" y="6524387"/>
            <a:ext cx="8468558" cy="15240"/>
          </a:xfrm>
          <a:prstGeom prst="roundRect">
            <a:avLst>
              <a:gd name="adj" fmla="val 625116"/>
            </a:avLst>
          </a:prstGeom>
          <a:solidFill>
            <a:srgbClr val="E2C8B5"/>
          </a:solidFill>
          <a:ln/>
        </p:spPr>
      </p:sp>
      <p:sp>
        <p:nvSpPr>
          <p:cNvPr id="14" name="Shape 12"/>
          <p:cNvSpPr/>
          <p:nvPr/>
        </p:nvSpPr>
        <p:spPr>
          <a:xfrm>
            <a:off x="793790" y="6652974"/>
            <a:ext cx="6521410" cy="1306949"/>
          </a:xfrm>
          <a:prstGeom prst="roundRect">
            <a:avLst>
              <a:gd name="adj" fmla="val 7289"/>
            </a:avLst>
          </a:prstGeom>
          <a:solidFill>
            <a:srgbClr val="FCE2CF"/>
          </a:solidFill>
          <a:ln w="7620">
            <a:solidFill>
              <a:srgbClr val="E2C8B5"/>
            </a:solidFill>
            <a:prstDash val="solid"/>
          </a:ln>
        </p:spPr>
      </p:sp>
      <p:sp>
        <p:nvSpPr>
          <p:cNvPr id="15" name="Text 13"/>
          <p:cNvSpPr/>
          <p:nvPr/>
        </p:nvSpPr>
        <p:spPr>
          <a:xfrm>
            <a:off x="1028224" y="7079694"/>
            <a:ext cx="153591" cy="453509"/>
          </a:xfrm>
          <a:prstGeom prst="rect">
            <a:avLst/>
          </a:prstGeom>
          <a:noFill/>
          <a:ln/>
        </p:spPr>
        <p:txBody>
          <a:bodyPr wrap="none" lIns="0" tIns="0" rIns="0" bIns="0" rtlCol="0" anchor="t"/>
          <a:lstStyle/>
          <a:p>
            <a:pPr algn="ctr" indent="0" marL="0">
              <a:lnSpc>
                <a:spcPts val="3550"/>
              </a:lnSpc>
              <a:buNone/>
            </a:pPr>
            <a:r>
              <a:rPr lang="en-US" sz="2200" spc="-67" kern="0" dirty="0">
                <a:solidFill>
                  <a:srgbClr val="2B2E3C"/>
                </a:solidFill>
                <a:latin typeface="Bitter Medium" pitchFamily="34" charset="0"/>
                <a:ea typeface="Bitter Medium" pitchFamily="34" charset="-122"/>
                <a:cs typeface="Bitter Medium" pitchFamily="34" charset="-120"/>
              </a:rPr>
              <a:t>3</a:t>
            </a:r>
            <a:endParaRPr lang="en-US" sz="2200" dirty="0"/>
          </a:p>
        </p:txBody>
      </p:sp>
      <p:sp>
        <p:nvSpPr>
          <p:cNvPr id="16" name="Text 14"/>
          <p:cNvSpPr/>
          <p:nvPr/>
        </p:nvSpPr>
        <p:spPr>
          <a:xfrm>
            <a:off x="7542014" y="6879788"/>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Belirleyin</a:t>
            </a:r>
            <a:endParaRPr lang="en-US" sz="2200" dirty="0"/>
          </a:p>
        </p:txBody>
      </p:sp>
      <p:sp>
        <p:nvSpPr>
          <p:cNvPr id="17" name="Text 15"/>
          <p:cNvSpPr/>
          <p:nvPr/>
        </p:nvSpPr>
        <p:spPr>
          <a:xfrm>
            <a:off x="7542014" y="7370207"/>
            <a:ext cx="4635698"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İlgi alanlarınızla uyumlu meslekleri tespit edin.</a:t>
            </a:r>
            <a:endParaRPr lang="en-US" sz="1750" dirty="0"/>
          </a:p>
        </p:txBody>
      </p:sp>
      <p:sp>
        <p:nvSpPr>
          <p:cNvPr id="18" name="Text 16"/>
          <p:cNvSpPr/>
          <p:nvPr/>
        </p:nvSpPr>
        <p:spPr>
          <a:xfrm>
            <a:off x="793790" y="8215074"/>
            <a:ext cx="13042821" cy="1088708"/>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Örneğin, eğer sanat ve tasarımla ilgileniyorsanız, grafik tasarım, moda tasarımı, mimarlık gibi meslekler sizin için uygun olabilir. İlgi alanlarınızı belirlerken, sadece hobilerinizi değil, aynı zamanda ilgi duyduğunuz konuları ve yeteneklerinizi de göz önünde bulundurun.</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10972800"/>
          </a:xfrm>
          <a:prstGeom prst="rect">
            <a:avLst/>
          </a:prstGeom>
        </p:spPr>
      </p:pic>
      <p:sp>
        <p:nvSpPr>
          <p:cNvPr id="3" name="Text 0"/>
          <p:cNvSpPr/>
          <p:nvPr/>
        </p:nvSpPr>
        <p:spPr>
          <a:xfrm>
            <a:off x="789980" y="621506"/>
            <a:ext cx="7313652" cy="705445"/>
          </a:xfrm>
          <a:prstGeom prst="rect">
            <a:avLst/>
          </a:prstGeom>
          <a:noFill/>
          <a:ln/>
        </p:spPr>
        <p:txBody>
          <a:bodyPr wrap="none" lIns="0" tIns="0" rIns="0" bIns="0" rtlCol="0" anchor="t"/>
          <a:lstStyle/>
          <a:p>
            <a:pPr indent="0" marL="0">
              <a:lnSpc>
                <a:spcPts val="5550"/>
              </a:lnSpc>
              <a:buNone/>
            </a:pPr>
            <a:r>
              <a:rPr lang="en-US" sz="4400" spc="-133" kern="0" dirty="0">
                <a:solidFill>
                  <a:srgbClr val="2C3F42"/>
                </a:solidFill>
                <a:latin typeface="Bitter Medium" pitchFamily="34" charset="0"/>
                <a:ea typeface="Bitter Medium" pitchFamily="34" charset="-122"/>
                <a:cs typeface="Bitter Medium" pitchFamily="34" charset="-120"/>
              </a:rPr>
              <a:t>Yeteneklerinizi Değerlendirin</a:t>
            </a:r>
            <a:endParaRPr lang="en-US" sz="4400" dirty="0"/>
          </a:p>
        </p:txBody>
      </p:sp>
      <p:sp>
        <p:nvSpPr>
          <p:cNvPr id="4" name="Shape 1"/>
          <p:cNvSpPr/>
          <p:nvPr/>
        </p:nvSpPr>
        <p:spPr>
          <a:xfrm>
            <a:off x="1113234" y="1665446"/>
            <a:ext cx="30480" cy="8685848"/>
          </a:xfrm>
          <a:prstGeom prst="roundRect">
            <a:avLst>
              <a:gd name="adj" fmla="val 311046"/>
            </a:avLst>
          </a:prstGeom>
          <a:solidFill>
            <a:srgbClr val="E2C8B5"/>
          </a:solidFill>
          <a:ln/>
        </p:spPr>
      </p:sp>
      <p:sp>
        <p:nvSpPr>
          <p:cNvPr id="5" name="Shape 2"/>
          <p:cNvSpPr/>
          <p:nvPr/>
        </p:nvSpPr>
        <p:spPr>
          <a:xfrm>
            <a:off x="1351895" y="2157889"/>
            <a:ext cx="789980" cy="30480"/>
          </a:xfrm>
          <a:prstGeom prst="roundRect">
            <a:avLst>
              <a:gd name="adj" fmla="val 311046"/>
            </a:avLst>
          </a:prstGeom>
          <a:solidFill>
            <a:srgbClr val="E2C8B5"/>
          </a:solidFill>
          <a:ln/>
        </p:spPr>
      </p:sp>
      <p:sp>
        <p:nvSpPr>
          <p:cNvPr id="6" name="Shape 3"/>
          <p:cNvSpPr/>
          <p:nvPr/>
        </p:nvSpPr>
        <p:spPr>
          <a:xfrm>
            <a:off x="874574" y="1919287"/>
            <a:ext cx="507802" cy="507802"/>
          </a:xfrm>
          <a:prstGeom prst="roundRect">
            <a:avLst>
              <a:gd name="adj" fmla="val 18670"/>
            </a:avLst>
          </a:prstGeom>
          <a:solidFill>
            <a:srgbClr val="FCE2CF"/>
          </a:solidFill>
          <a:ln w="7620">
            <a:solidFill>
              <a:srgbClr val="E2C8B5"/>
            </a:solidFill>
            <a:prstDash val="solid"/>
          </a:ln>
        </p:spPr>
      </p:sp>
      <p:sp>
        <p:nvSpPr>
          <p:cNvPr id="7" name="Text 4"/>
          <p:cNvSpPr/>
          <p:nvPr/>
        </p:nvSpPr>
        <p:spPr>
          <a:xfrm>
            <a:off x="1063288" y="2003822"/>
            <a:ext cx="130373" cy="338614"/>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1</a:t>
            </a:r>
            <a:endParaRPr lang="en-US" sz="2650" dirty="0"/>
          </a:p>
        </p:txBody>
      </p:sp>
      <p:sp>
        <p:nvSpPr>
          <p:cNvPr id="8" name="Text 5"/>
          <p:cNvSpPr/>
          <p:nvPr/>
        </p:nvSpPr>
        <p:spPr>
          <a:xfrm>
            <a:off x="2369939" y="1891070"/>
            <a:ext cx="2821543" cy="352663"/>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Analitik Düşünme</a:t>
            </a:r>
            <a:endParaRPr lang="en-US" sz="2200" dirty="0"/>
          </a:p>
        </p:txBody>
      </p:sp>
      <p:sp>
        <p:nvSpPr>
          <p:cNvPr id="9" name="Text 6"/>
          <p:cNvSpPr/>
          <p:nvPr/>
        </p:nvSpPr>
        <p:spPr>
          <a:xfrm>
            <a:off x="2369939" y="2379107"/>
            <a:ext cx="5984081" cy="1805583"/>
          </a:xfrm>
          <a:prstGeom prst="rect">
            <a:avLst/>
          </a:prstGeom>
          <a:noFill/>
          <a:ln/>
        </p:spPr>
        <p:txBody>
          <a:bodyPr wrap="square" lIns="0" tIns="0" rIns="0" bIns="0" rtlCol="0" anchor="t"/>
          <a:lstStyle/>
          <a:p>
            <a:pPr algn="l" indent="0" marL="0">
              <a:lnSpc>
                <a:spcPts val="2800"/>
              </a:lnSpc>
              <a:buNone/>
            </a:pPr>
            <a:r>
              <a:rPr lang="en-US" sz="1750" spc="-36" kern="0" dirty="0">
                <a:solidFill>
                  <a:srgbClr val="2B2E3C"/>
                </a:solidFill>
                <a:latin typeface="Open Sans" pitchFamily="34" charset="0"/>
                <a:ea typeface="Open Sans" pitchFamily="34" charset="-122"/>
                <a:cs typeface="Open Sans" pitchFamily="34" charset="-120"/>
              </a:rPr>
              <a:t>Sorunları çözebiliyor musunuz? Bilgiyi analiz edebiliyor ve mantıksal çıkarımlar yapabiliyor musunuz? Analitik düşünme, birçok meslek için önemli bir yetenektir. Bu yeteneği değerlendirin ve bu alandaki güçlü ve zayıf yönlerinizi belirleyin.</a:t>
            </a:r>
            <a:endParaRPr lang="en-US" sz="1750" dirty="0"/>
          </a:p>
        </p:txBody>
      </p:sp>
      <p:sp>
        <p:nvSpPr>
          <p:cNvPr id="10" name="Shape 7"/>
          <p:cNvSpPr/>
          <p:nvPr/>
        </p:nvSpPr>
        <p:spPr>
          <a:xfrm>
            <a:off x="1351895" y="5128379"/>
            <a:ext cx="789980" cy="30480"/>
          </a:xfrm>
          <a:prstGeom prst="roundRect">
            <a:avLst>
              <a:gd name="adj" fmla="val 311046"/>
            </a:avLst>
          </a:prstGeom>
          <a:solidFill>
            <a:srgbClr val="E2C8B5"/>
          </a:solidFill>
          <a:ln/>
        </p:spPr>
      </p:sp>
      <p:sp>
        <p:nvSpPr>
          <p:cNvPr id="11" name="Shape 8"/>
          <p:cNvSpPr/>
          <p:nvPr/>
        </p:nvSpPr>
        <p:spPr>
          <a:xfrm>
            <a:off x="874574" y="4889778"/>
            <a:ext cx="507802" cy="507802"/>
          </a:xfrm>
          <a:prstGeom prst="roundRect">
            <a:avLst>
              <a:gd name="adj" fmla="val 18670"/>
            </a:avLst>
          </a:prstGeom>
          <a:solidFill>
            <a:srgbClr val="FCE2CF"/>
          </a:solidFill>
          <a:ln w="7620">
            <a:solidFill>
              <a:srgbClr val="E2C8B5"/>
            </a:solidFill>
            <a:prstDash val="solid"/>
          </a:ln>
        </p:spPr>
      </p:sp>
      <p:sp>
        <p:nvSpPr>
          <p:cNvPr id="12" name="Text 9"/>
          <p:cNvSpPr/>
          <p:nvPr/>
        </p:nvSpPr>
        <p:spPr>
          <a:xfrm>
            <a:off x="1040428" y="4974312"/>
            <a:ext cx="176093" cy="338614"/>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2</a:t>
            </a:r>
            <a:endParaRPr lang="en-US" sz="2650" dirty="0"/>
          </a:p>
        </p:txBody>
      </p:sp>
      <p:sp>
        <p:nvSpPr>
          <p:cNvPr id="13" name="Text 10"/>
          <p:cNvSpPr/>
          <p:nvPr/>
        </p:nvSpPr>
        <p:spPr>
          <a:xfrm>
            <a:off x="2369939" y="4861560"/>
            <a:ext cx="2821543" cy="352663"/>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İletişim Becerileri</a:t>
            </a:r>
            <a:endParaRPr lang="en-US" sz="2200" dirty="0"/>
          </a:p>
        </p:txBody>
      </p:sp>
      <p:sp>
        <p:nvSpPr>
          <p:cNvPr id="14" name="Text 11"/>
          <p:cNvSpPr/>
          <p:nvPr/>
        </p:nvSpPr>
        <p:spPr>
          <a:xfrm>
            <a:off x="2369939" y="5349597"/>
            <a:ext cx="5984081" cy="1805583"/>
          </a:xfrm>
          <a:prstGeom prst="rect">
            <a:avLst/>
          </a:prstGeom>
          <a:noFill/>
          <a:ln/>
        </p:spPr>
        <p:txBody>
          <a:bodyPr wrap="square" lIns="0" tIns="0" rIns="0" bIns="0" rtlCol="0" anchor="t"/>
          <a:lstStyle/>
          <a:p>
            <a:pPr algn="l" indent="0" marL="0">
              <a:lnSpc>
                <a:spcPts val="2800"/>
              </a:lnSpc>
              <a:buNone/>
            </a:pPr>
            <a:r>
              <a:rPr lang="en-US" sz="1750" spc="-36" kern="0" dirty="0">
                <a:solidFill>
                  <a:srgbClr val="2B2E3C"/>
                </a:solidFill>
                <a:latin typeface="Open Sans" pitchFamily="34" charset="0"/>
                <a:ea typeface="Open Sans" pitchFamily="34" charset="-122"/>
                <a:cs typeface="Open Sans" pitchFamily="34" charset="-120"/>
              </a:rPr>
              <a:t>Düşüncelerinizi ve fikirlerinizi etkili bir şekilde ifade edebiliyor musunuz? İnsanlarla iletişim kurmaktan hoşlanıyor musunuz? İletişim becerileri, her meslekte önemlidir. Bu alandaki yeteneklerinizi değerlendirin ve kendinizi geliştirmeniz gereken alanları belirleyin.</a:t>
            </a:r>
            <a:endParaRPr lang="en-US" sz="1750" dirty="0"/>
          </a:p>
        </p:txBody>
      </p:sp>
      <p:sp>
        <p:nvSpPr>
          <p:cNvPr id="15" name="Shape 12"/>
          <p:cNvSpPr/>
          <p:nvPr/>
        </p:nvSpPr>
        <p:spPr>
          <a:xfrm>
            <a:off x="1351895" y="8098869"/>
            <a:ext cx="789980" cy="30480"/>
          </a:xfrm>
          <a:prstGeom prst="roundRect">
            <a:avLst>
              <a:gd name="adj" fmla="val 311046"/>
            </a:avLst>
          </a:prstGeom>
          <a:solidFill>
            <a:srgbClr val="E2C8B5"/>
          </a:solidFill>
          <a:ln/>
        </p:spPr>
      </p:sp>
      <p:sp>
        <p:nvSpPr>
          <p:cNvPr id="16" name="Shape 13"/>
          <p:cNvSpPr/>
          <p:nvPr/>
        </p:nvSpPr>
        <p:spPr>
          <a:xfrm>
            <a:off x="874574" y="7860268"/>
            <a:ext cx="507802" cy="507802"/>
          </a:xfrm>
          <a:prstGeom prst="roundRect">
            <a:avLst>
              <a:gd name="adj" fmla="val 18670"/>
            </a:avLst>
          </a:prstGeom>
          <a:solidFill>
            <a:srgbClr val="FCE2CF"/>
          </a:solidFill>
          <a:ln w="7620">
            <a:solidFill>
              <a:srgbClr val="E2C8B5"/>
            </a:solidFill>
            <a:prstDash val="solid"/>
          </a:ln>
        </p:spPr>
      </p:sp>
      <p:sp>
        <p:nvSpPr>
          <p:cNvPr id="17" name="Text 14"/>
          <p:cNvSpPr/>
          <p:nvPr/>
        </p:nvSpPr>
        <p:spPr>
          <a:xfrm>
            <a:off x="1036737" y="7944803"/>
            <a:ext cx="183475" cy="338614"/>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3</a:t>
            </a:r>
            <a:endParaRPr lang="en-US" sz="2650" dirty="0"/>
          </a:p>
        </p:txBody>
      </p:sp>
      <p:sp>
        <p:nvSpPr>
          <p:cNvPr id="18" name="Text 15"/>
          <p:cNvSpPr/>
          <p:nvPr/>
        </p:nvSpPr>
        <p:spPr>
          <a:xfrm>
            <a:off x="2369939" y="7832050"/>
            <a:ext cx="2821543" cy="352663"/>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Yaratıcılık</a:t>
            </a:r>
            <a:endParaRPr lang="en-US" sz="2200" dirty="0"/>
          </a:p>
        </p:txBody>
      </p:sp>
      <p:sp>
        <p:nvSpPr>
          <p:cNvPr id="19" name="Text 16"/>
          <p:cNvSpPr/>
          <p:nvPr/>
        </p:nvSpPr>
        <p:spPr>
          <a:xfrm>
            <a:off x="2369939" y="8320087"/>
            <a:ext cx="5984081" cy="1805583"/>
          </a:xfrm>
          <a:prstGeom prst="rect">
            <a:avLst/>
          </a:prstGeom>
          <a:noFill/>
          <a:ln/>
        </p:spPr>
        <p:txBody>
          <a:bodyPr wrap="square" lIns="0" tIns="0" rIns="0" bIns="0" rtlCol="0" anchor="t"/>
          <a:lstStyle/>
          <a:p>
            <a:pPr algn="l" indent="0" marL="0">
              <a:lnSpc>
                <a:spcPts val="2800"/>
              </a:lnSpc>
              <a:buNone/>
            </a:pPr>
            <a:r>
              <a:rPr lang="en-US" sz="1750" spc="-36" kern="0" dirty="0">
                <a:solidFill>
                  <a:srgbClr val="2B2E3C"/>
                </a:solidFill>
                <a:latin typeface="Open Sans" pitchFamily="34" charset="0"/>
                <a:ea typeface="Open Sans" pitchFamily="34" charset="-122"/>
                <a:cs typeface="Open Sans" pitchFamily="34" charset="-120"/>
              </a:rPr>
              <a:t>Yeni fikirler üretmekten ve sorunlara yaratıcı çözümler bulmaktan hoşlanıyor musunuz? Yaratıcılık, bazı mesleklerde önemli bir yetenektir. Bu alandaki yeteneklerinizi değerlendirin ve bu alandaki güçlü yönlerinizi geliştirin.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10972800"/>
          </a:xfrm>
          <a:prstGeom prst="rect">
            <a:avLst/>
          </a:prstGeom>
        </p:spPr>
      </p:pic>
      <p:sp>
        <p:nvSpPr>
          <p:cNvPr id="3" name="Text 0"/>
          <p:cNvSpPr/>
          <p:nvPr/>
        </p:nvSpPr>
        <p:spPr>
          <a:xfrm>
            <a:off x="6280190" y="651153"/>
            <a:ext cx="7556421" cy="1417558"/>
          </a:xfrm>
          <a:prstGeom prst="rect">
            <a:avLst/>
          </a:prstGeom>
          <a:noFill/>
          <a:ln/>
        </p:spPr>
        <p:txBody>
          <a:bodyPr wrap="squar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Mesleki Eğilimlerinizi Analiz Edin</a:t>
            </a:r>
            <a:endParaRPr lang="en-US" sz="4450" dirty="0"/>
          </a:p>
        </p:txBody>
      </p:sp>
      <p:pic>
        <p:nvPicPr>
          <p:cNvPr id="4" name="Image 1" descr="preencoded.png">    </p:cNvPr>
          <p:cNvPicPr>
            <a:picLocks noChangeAspect="1"/>
          </p:cNvPicPr>
          <p:nvPr/>
        </p:nvPicPr>
        <p:blipFill>
          <a:blip r:embed="rId2"/>
          <a:stretch>
            <a:fillRect/>
          </a:stretch>
        </p:blipFill>
        <p:spPr>
          <a:xfrm>
            <a:off x="6280190" y="2408873"/>
            <a:ext cx="1134070" cy="2395657"/>
          </a:xfrm>
          <a:prstGeom prst="rect">
            <a:avLst/>
          </a:prstGeom>
        </p:spPr>
      </p:pic>
      <p:sp>
        <p:nvSpPr>
          <p:cNvPr id="5" name="Text 1"/>
          <p:cNvSpPr/>
          <p:nvPr/>
        </p:nvSpPr>
        <p:spPr>
          <a:xfrm>
            <a:off x="7754422" y="2635687"/>
            <a:ext cx="2835235"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Araştırma Yapın</a:t>
            </a:r>
            <a:endParaRPr lang="en-US" sz="2200" dirty="0"/>
          </a:p>
        </p:txBody>
      </p:sp>
      <p:sp>
        <p:nvSpPr>
          <p:cNvPr id="6" name="Text 2"/>
          <p:cNvSpPr/>
          <p:nvPr/>
        </p:nvSpPr>
        <p:spPr>
          <a:xfrm>
            <a:off x="7754422" y="3126105"/>
            <a:ext cx="6082189"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İlginizi çeken meslekler hakkında detaylı araştırma yapın. Mesleğin gerektirdiği eğitim, beceri ve deneyimleri inceleyin. Meslek alanındaki iş imkanlarını, maaş seviyelerini ve gelecekteki beklentileri araştırın.</a:t>
            </a:r>
            <a:endParaRPr lang="en-US" sz="1750" dirty="0"/>
          </a:p>
        </p:txBody>
      </p:sp>
      <p:pic>
        <p:nvPicPr>
          <p:cNvPr id="7" name="Image 2" descr="preencoded.png">    </p:cNvPr>
          <p:cNvPicPr>
            <a:picLocks noChangeAspect="1"/>
          </p:cNvPicPr>
          <p:nvPr/>
        </p:nvPicPr>
        <p:blipFill>
          <a:blip r:embed="rId3"/>
          <a:stretch>
            <a:fillRect/>
          </a:stretch>
        </p:blipFill>
        <p:spPr>
          <a:xfrm>
            <a:off x="6280190" y="4804529"/>
            <a:ext cx="1134070" cy="2758559"/>
          </a:xfrm>
          <a:prstGeom prst="rect">
            <a:avLst/>
          </a:prstGeom>
        </p:spPr>
      </p:pic>
      <p:sp>
        <p:nvSpPr>
          <p:cNvPr id="8" name="Text 3"/>
          <p:cNvSpPr/>
          <p:nvPr/>
        </p:nvSpPr>
        <p:spPr>
          <a:xfrm>
            <a:off x="7754422" y="5031343"/>
            <a:ext cx="2988112"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Kendinizi Değerlendirin</a:t>
            </a:r>
            <a:endParaRPr lang="en-US" sz="2200" dirty="0"/>
          </a:p>
        </p:txBody>
      </p:sp>
      <p:sp>
        <p:nvSpPr>
          <p:cNvPr id="9" name="Text 4"/>
          <p:cNvSpPr/>
          <p:nvPr/>
        </p:nvSpPr>
        <p:spPr>
          <a:xfrm>
            <a:off x="7754422" y="5521762"/>
            <a:ext cx="6082189" cy="1814512"/>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Mesleki eğilimlerinizi değerlendirirken kendinizi dürüst bir şekilde analiz edin. Hangi konularda başarılı olduğunuzu, hangi alanlarda ilgi duyduğunuzu ve hangi becerileri geliştirmek istediğinizi belirleyin. Bu değerlendirme, doğru mesleği seçmenizde önemli bir rol oynar.</a:t>
            </a:r>
            <a:endParaRPr lang="en-US" sz="1750" dirty="0"/>
          </a:p>
        </p:txBody>
      </p:sp>
      <p:pic>
        <p:nvPicPr>
          <p:cNvPr id="10" name="Image 3" descr="preencoded.png">    </p:cNvPr>
          <p:cNvPicPr>
            <a:picLocks noChangeAspect="1"/>
          </p:cNvPicPr>
          <p:nvPr/>
        </p:nvPicPr>
        <p:blipFill>
          <a:blip r:embed="rId4"/>
          <a:stretch>
            <a:fillRect/>
          </a:stretch>
        </p:blipFill>
        <p:spPr>
          <a:xfrm>
            <a:off x="6280190" y="7563088"/>
            <a:ext cx="1134070" cy="2758559"/>
          </a:xfrm>
          <a:prstGeom prst="rect">
            <a:avLst/>
          </a:prstGeom>
        </p:spPr>
      </p:pic>
      <p:sp>
        <p:nvSpPr>
          <p:cNvPr id="11" name="Text 5"/>
          <p:cNvSpPr/>
          <p:nvPr/>
        </p:nvSpPr>
        <p:spPr>
          <a:xfrm>
            <a:off x="7754422" y="7789902"/>
            <a:ext cx="5780603" cy="354330"/>
          </a:xfrm>
          <a:prstGeom prst="rect">
            <a:avLst/>
          </a:prstGeom>
          <a:noFill/>
          <a:ln/>
        </p:spPr>
        <p:txBody>
          <a:bodyPr wrap="none" lIns="0" tIns="0" rIns="0" bIns="0" rtlCol="0" anchor="t"/>
          <a:lstStyle/>
          <a:p>
            <a:pPr algn="l"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Kişisel Özelliklerinizi Göz Önünde Bulundurun</a:t>
            </a:r>
            <a:endParaRPr lang="en-US" sz="2200" dirty="0"/>
          </a:p>
        </p:txBody>
      </p:sp>
      <p:sp>
        <p:nvSpPr>
          <p:cNvPr id="12" name="Text 6"/>
          <p:cNvSpPr/>
          <p:nvPr/>
        </p:nvSpPr>
        <p:spPr>
          <a:xfrm>
            <a:off x="7754422" y="8280321"/>
            <a:ext cx="6082189" cy="1814512"/>
          </a:xfrm>
          <a:prstGeom prst="rect">
            <a:avLst/>
          </a:prstGeom>
          <a:noFill/>
          <a:ln/>
        </p:spPr>
        <p:txBody>
          <a:bodyPr wrap="square" lIns="0" tIns="0" rIns="0" bIns="0" rtlCol="0" anchor="t"/>
          <a:lstStyle/>
          <a:p>
            <a:pPr algn="l"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Mesleki eğilimlerinizi analiz ederken kişisel özelliklerinizi de göz önünde bulundurun. Çalışma ortamı, ekip çalışması, liderlik gibi konularda ne kadar başarılı olduğunuzu değerlendirin. Kişisel değerleriniz, yaşam tarzınız ve beklentileriniz de meslek seçiminizde etkili olur.</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10972800"/>
          </a:xfrm>
          <a:prstGeom prst="rect">
            <a:avLst/>
          </a:prstGeom>
        </p:spPr>
      </p:pic>
      <p:sp>
        <p:nvSpPr>
          <p:cNvPr id="3" name="Text 0"/>
          <p:cNvSpPr/>
          <p:nvPr/>
        </p:nvSpPr>
        <p:spPr>
          <a:xfrm>
            <a:off x="6280190" y="2484001"/>
            <a:ext cx="7556421" cy="1417558"/>
          </a:xfrm>
          <a:prstGeom prst="rect">
            <a:avLst/>
          </a:prstGeom>
          <a:noFill/>
          <a:ln/>
        </p:spPr>
        <p:txBody>
          <a:bodyPr wrap="squar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Finansal Beklentilerinizi Dikkate Alın</a:t>
            </a:r>
            <a:endParaRPr lang="en-US" sz="4450" dirty="0"/>
          </a:p>
        </p:txBody>
      </p:sp>
      <p:sp>
        <p:nvSpPr>
          <p:cNvPr id="4" name="Text 1"/>
          <p:cNvSpPr/>
          <p:nvPr/>
        </p:nvSpPr>
        <p:spPr>
          <a:xfrm>
            <a:off x="6280190" y="4241721"/>
            <a:ext cx="7556421" cy="2177415"/>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Meslek seçimi, sadece tutku ve ilgi alanı değil, aynı zamanda finansal güvence de gerektirir. Kişisel ihtiyaçlarınızı ve yaşam standardınızı karşılayabileceğiniz bir meslek seçmek önemlidir. Bazı meslekler, diğerlerine göre daha yüksek gelir potansiyeli sunabilir. Bu nedenle, finansal beklentilerinizi gerçekçi bir şekilde değerlendirmek ve gelecekteki maddi ihtiyaçlarınızı karşılayabileceğiniz bir meslek seçmeniz önemlidir.</a:t>
            </a:r>
            <a:endParaRPr lang="en-US" sz="1750" dirty="0"/>
          </a:p>
        </p:txBody>
      </p:sp>
      <p:sp>
        <p:nvSpPr>
          <p:cNvPr id="5" name="Text 2"/>
          <p:cNvSpPr/>
          <p:nvPr/>
        </p:nvSpPr>
        <p:spPr>
          <a:xfrm>
            <a:off x="6280190" y="6674287"/>
            <a:ext cx="7556421" cy="1814512"/>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Finansal beklentilerinizi belirlemek için araştırma yapmalı ve sektör ortalamalarını, maaş aralıklarını ve kariyer ilerleme olanaklarını incelemelisiniz. Ayrıca, mali yükümlülüklerinizi ve uzun vadeli finansal hedeflerinizi de göz önünde bulundurmalısınız. Meslek seçimi, sadece günümüzde değil, gelecekte de maddi güvenliğinizi sağlamalıdır.</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4068961"/>
            <a:ext cx="7312223" cy="708779"/>
          </a:xfrm>
          <a:prstGeom prst="rect">
            <a:avLst/>
          </a:prstGeom>
          <a:noFill/>
          <a:ln/>
        </p:spPr>
        <p:txBody>
          <a:bodyPr wrap="non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Kişisel Hedeflerinizi Saptayın</a:t>
            </a:r>
            <a:endParaRPr lang="en-US" sz="4450" dirty="0"/>
          </a:p>
        </p:txBody>
      </p:sp>
      <p:sp>
        <p:nvSpPr>
          <p:cNvPr id="4" name="Shape 1"/>
          <p:cNvSpPr/>
          <p:nvPr/>
        </p:nvSpPr>
        <p:spPr>
          <a:xfrm>
            <a:off x="793790" y="5373053"/>
            <a:ext cx="510302" cy="510302"/>
          </a:xfrm>
          <a:prstGeom prst="roundRect">
            <a:avLst>
              <a:gd name="adj" fmla="val 18669"/>
            </a:avLst>
          </a:prstGeom>
          <a:solidFill>
            <a:srgbClr val="FCE2CF"/>
          </a:solidFill>
          <a:ln w="7620">
            <a:solidFill>
              <a:srgbClr val="E2C8B5"/>
            </a:solidFill>
            <a:prstDash val="solid"/>
          </a:ln>
        </p:spPr>
      </p:sp>
      <p:sp>
        <p:nvSpPr>
          <p:cNvPr id="5" name="Text 2"/>
          <p:cNvSpPr/>
          <p:nvPr/>
        </p:nvSpPr>
        <p:spPr>
          <a:xfrm>
            <a:off x="983456" y="5458063"/>
            <a:ext cx="130969" cy="340281"/>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1</a:t>
            </a:r>
            <a:endParaRPr lang="en-US" sz="2650" dirty="0"/>
          </a:p>
        </p:txBody>
      </p:sp>
      <p:sp>
        <p:nvSpPr>
          <p:cNvPr id="6" name="Text 3"/>
          <p:cNvSpPr/>
          <p:nvPr/>
        </p:nvSpPr>
        <p:spPr>
          <a:xfrm>
            <a:off x="1530906" y="5373053"/>
            <a:ext cx="2857976" cy="354330"/>
          </a:xfrm>
          <a:prstGeom prst="rect">
            <a:avLst/>
          </a:prstGeom>
          <a:noFill/>
          <a:ln/>
        </p:spPr>
        <p:txBody>
          <a:bodyPr wrap="none" lIns="0" tIns="0" rIns="0" bIns="0" rtlCol="0" anchor="t"/>
          <a:lstStyle/>
          <a:p>
            <a:pPr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1. Uzun Vadeli Hedefler</a:t>
            </a:r>
            <a:endParaRPr lang="en-US" sz="2200" dirty="0"/>
          </a:p>
        </p:txBody>
      </p:sp>
      <p:sp>
        <p:nvSpPr>
          <p:cNvPr id="7" name="Text 4"/>
          <p:cNvSpPr/>
          <p:nvPr/>
        </p:nvSpPr>
        <p:spPr>
          <a:xfrm>
            <a:off x="1530906" y="5863471"/>
            <a:ext cx="5670947" cy="1814512"/>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Kariyerinizde ulaşmak istediğiniz noktaları belirleyin. Hayallerinizi ve hedeflerinizi göz önünde bulundurun. Örneğin, liderlik pozisyonlarında mı çalışmak istiyorsunuz, kendi işinizi mi kurmak istiyorsunuz, yoksa uzmanlaşmak mı istiyorsunuz?</a:t>
            </a:r>
            <a:endParaRPr lang="en-US" sz="1750" dirty="0"/>
          </a:p>
        </p:txBody>
      </p:sp>
      <p:sp>
        <p:nvSpPr>
          <p:cNvPr id="8" name="Shape 5"/>
          <p:cNvSpPr/>
          <p:nvPr/>
        </p:nvSpPr>
        <p:spPr>
          <a:xfrm>
            <a:off x="7428667" y="5373053"/>
            <a:ext cx="510302" cy="510302"/>
          </a:xfrm>
          <a:prstGeom prst="roundRect">
            <a:avLst>
              <a:gd name="adj" fmla="val 18669"/>
            </a:avLst>
          </a:prstGeom>
          <a:solidFill>
            <a:srgbClr val="FCE2CF"/>
          </a:solidFill>
          <a:ln w="7620">
            <a:solidFill>
              <a:srgbClr val="E2C8B5"/>
            </a:solidFill>
            <a:prstDash val="solid"/>
          </a:ln>
        </p:spPr>
      </p:sp>
      <p:sp>
        <p:nvSpPr>
          <p:cNvPr id="9" name="Text 6"/>
          <p:cNvSpPr/>
          <p:nvPr/>
        </p:nvSpPr>
        <p:spPr>
          <a:xfrm>
            <a:off x="7595354" y="5458063"/>
            <a:ext cx="176927" cy="340281"/>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2</a:t>
            </a:r>
            <a:endParaRPr lang="en-US" sz="2650" dirty="0"/>
          </a:p>
        </p:txBody>
      </p:sp>
      <p:sp>
        <p:nvSpPr>
          <p:cNvPr id="10" name="Text 7"/>
          <p:cNvSpPr/>
          <p:nvPr/>
        </p:nvSpPr>
        <p:spPr>
          <a:xfrm>
            <a:off x="8165783" y="5373053"/>
            <a:ext cx="2835235" cy="354330"/>
          </a:xfrm>
          <a:prstGeom prst="rect">
            <a:avLst/>
          </a:prstGeom>
          <a:noFill/>
          <a:ln/>
        </p:spPr>
        <p:txBody>
          <a:bodyPr wrap="none" lIns="0" tIns="0" rIns="0" bIns="0" rtlCol="0" anchor="t"/>
          <a:lstStyle/>
          <a:p>
            <a:pPr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2. Kısa Vadeli Hedefler</a:t>
            </a:r>
            <a:endParaRPr lang="en-US" sz="2200" dirty="0"/>
          </a:p>
        </p:txBody>
      </p:sp>
      <p:sp>
        <p:nvSpPr>
          <p:cNvPr id="11" name="Text 8"/>
          <p:cNvSpPr/>
          <p:nvPr/>
        </p:nvSpPr>
        <p:spPr>
          <a:xfrm>
            <a:off x="8165783" y="5863471"/>
            <a:ext cx="5670947" cy="1088708"/>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Uzun vadeli hedeflerinize ulaşmak için hangi adımları atmanız gerekiyor? Hangi becerileri geliştirmeniz gerekiyor? Hangi deneyimleri edinmeniz gerekiyor?</a:t>
            </a:r>
            <a:endParaRPr lang="en-US" sz="1750" dirty="0"/>
          </a:p>
        </p:txBody>
      </p:sp>
      <p:sp>
        <p:nvSpPr>
          <p:cNvPr id="12" name="Shape 9"/>
          <p:cNvSpPr/>
          <p:nvPr/>
        </p:nvSpPr>
        <p:spPr>
          <a:xfrm>
            <a:off x="793790" y="8159948"/>
            <a:ext cx="510302" cy="510302"/>
          </a:xfrm>
          <a:prstGeom prst="roundRect">
            <a:avLst>
              <a:gd name="adj" fmla="val 18669"/>
            </a:avLst>
          </a:prstGeom>
          <a:solidFill>
            <a:srgbClr val="FCE2CF"/>
          </a:solidFill>
          <a:ln w="7620">
            <a:solidFill>
              <a:srgbClr val="E2C8B5"/>
            </a:solidFill>
            <a:prstDash val="solid"/>
          </a:ln>
        </p:spPr>
      </p:sp>
      <p:sp>
        <p:nvSpPr>
          <p:cNvPr id="13" name="Text 10"/>
          <p:cNvSpPr/>
          <p:nvPr/>
        </p:nvSpPr>
        <p:spPr>
          <a:xfrm>
            <a:off x="956667" y="8244959"/>
            <a:ext cx="184428" cy="340281"/>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3</a:t>
            </a:r>
            <a:endParaRPr lang="en-US" sz="2650" dirty="0"/>
          </a:p>
        </p:txBody>
      </p:sp>
      <p:sp>
        <p:nvSpPr>
          <p:cNvPr id="14" name="Text 11"/>
          <p:cNvSpPr/>
          <p:nvPr/>
        </p:nvSpPr>
        <p:spPr>
          <a:xfrm>
            <a:off x="1530906" y="8159948"/>
            <a:ext cx="4795599" cy="354330"/>
          </a:xfrm>
          <a:prstGeom prst="rect">
            <a:avLst/>
          </a:prstGeom>
          <a:noFill/>
          <a:ln/>
        </p:spPr>
        <p:txBody>
          <a:bodyPr wrap="none" lIns="0" tIns="0" rIns="0" bIns="0" rtlCol="0" anchor="t"/>
          <a:lstStyle/>
          <a:p>
            <a:pPr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3. Hedeflerinizi Ölçülebilir Hale Getirin</a:t>
            </a:r>
            <a:endParaRPr lang="en-US" sz="2200" dirty="0"/>
          </a:p>
        </p:txBody>
      </p:sp>
      <p:sp>
        <p:nvSpPr>
          <p:cNvPr id="15" name="Text 12"/>
          <p:cNvSpPr/>
          <p:nvPr/>
        </p:nvSpPr>
        <p:spPr>
          <a:xfrm>
            <a:off x="1530906" y="8650367"/>
            <a:ext cx="5670947" cy="1088708"/>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Hedeflerinizi somut, ölçülebilir, ulaşılabilir, ilgili ve zamanlanmış hale getirin. Bu, ilerlemenizi izleyebilmeniz ve motive kalmanız için önemlidir.</a:t>
            </a:r>
            <a:endParaRPr lang="en-US" sz="1750" dirty="0"/>
          </a:p>
        </p:txBody>
      </p:sp>
      <p:sp>
        <p:nvSpPr>
          <p:cNvPr id="16" name="Shape 13"/>
          <p:cNvSpPr/>
          <p:nvPr/>
        </p:nvSpPr>
        <p:spPr>
          <a:xfrm>
            <a:off x="7428667" y="8159948"/>
            <a:ext cx="510302" cy="510302"/>
          </a:xfrm>
          <a:prstGeom prst="roundRect">
            <a:avLst>
              <a:gd name="adj" fmla="val 18669"/>
            </a:avLst>
          </a:prstGeom>
          <a:solidFill>
            <a:srgbClr val="FCE2CF"/>
          </a:solidFill>
          <a:ln w="7620">
            <a:solidFill>
              <a:srgbClr val="E2C8B5"/>
            </a:solidFill>
            <a:prstDash val="solid"/>
          </a:ln>
        </p:spPr>
      </p:sp>
      <p:sp>
        <p:nvSpPr>
          <p:cNvPr id="17" name="Text 14"/>
          <p:cNvSpPr/>
          <p:nvPr/>
        </p:nvSpPr>
        <p:spPr>
          <a:xfrm>
            <a:off x="7588210" y="8244959"/>
            <a:ext cx="191214" cy="340281"/>
          </a:xfrm>
          <a:prstGeom prst="rect">
            <a:avLst/>
          </a:prstGeom>
          <a:noFill/>
          <a:ln/>
        </p:spPr>
        <p:txBody>
          <a:bodyPr wrap="none" lIns="0" tIns="0" rIns="0" bIns="0" rtlCol="0" anchor="t"/>
          <a:lstStyle/>
          <a:p>
            <a:pPr algn="ctr" indent="0" marL="0">
              <a:lnSpc>
                <a:spcPts val="2650"/>
              </a:lnSpc>
              <a:buNone/>
            </a:pPr>
            <a:r>
              <a:rPr lang="en-US" sz="2650" spc="-80" kern="0" dirty="0">
                <a:solidFill>
                  <a:srgbClr val="2B2E3C"/>
                </a:solidFill>
                <a:latin typeface="Bitter Medium" pitchFamily="34" charset="0"/>
                <a:ea typeface="Bitter Medium" pitchFamily="34" charset="-122"/>
                <a:cs typeface="Bitter Medium" pitchFamily="34" charset="-120"/>
              </a:rPr>
              <a:t>4</a:t>
            </a:r>
            <a:endParaRPr lang="en-US" sz="2650" dirty="0"/>
          </a:p>
        </p:txBody>
      </p:sp>
      <p:sp>
        <p:nvSpPr>
          <p:cNvPr id="18" name="Text 15"/>
          <p:cNvSpPr/>
          <p:nvPr/>
        </p:nvSpPr>
        <p:spPr>
          <a:xfrm>
            <a:off x="8165783" y="8159948"/>
            <a:ext cx="4168259" cy="354330"/>
          </a:xfrm>
          <a:prstGeom prst="rect">
            <a:avLst/>
          </a:prstGeom>
          <a:noFill/>
          <a:ln/>
        </p:spPr>
        <p:txBody>
          <a:bodyPr wrap="none" lIns="0" tIns="0" rIns="0" bIns="0" rtlCol="0" anchor="t"/>
          <a:lstStyle/>
          <a:p>
            <a:pPr indent="0" marL="0">
              <a:lnSpc>
                <a:spcPts val="2750"/>
              </a:lnSpc>
              <a:buNone/>
            </a:pPr>
            <a:r>
              <a:rPr lang="en-US" sz="2200" spc="-67" kern="0" dirty="0">
                <a:solidFill>
                  <a:srgbClr val="2B2E3C"/>
                </a:solidFill>
                <a:latin typeface="Bitter Medium" pitchFamily="34" charset="0"/>
                <a:ea typeface="Bitter Medium" pitchFamily="34" charset="-122"/>
                <a:cs typeface="Bitter Medium" pitchFamily="34" charset="-120"/>
              </a:rPr>
              <a:t>4. Hedeflerinizi Yazılı Hale Getirin</a:t>
            </a:r>
            <a:endParaRPr lang="en-US" sz="2200" dirty="0"/>
          </a:p>
        </p:txBody>
      </p:sp>
      <p:sp>
        <p:nvSpPr>
          <p:cNvPr id="19" name="Text 16"/>
          <p:cNvSpPr/>
          <p:nvPr/>
        </p:nvSpPr>
        <p:spPr>
          <a:xfrm>
            <a:off x="8165783" y="8650367"/>
            <a:ext cx="5670947" cy="725805"/>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Hedeflerinizi yazdığınızda, onları görselleştirmeye ve odaklanmaya başlarsınız. Bu, başarı şansınızı artırır.</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3004304"/>
            <a:ext cx="11129724" cy="708779"/>
          </a:xfrm>
          <a:prstGeom prst="rect">
            <a:avLst/>
          </a:prstGeom>
          <a:noFill/>
          <a:ln/>
        </p:spPr>
        <p:txBody>
          <a:bodyPr wrap="none" lIns="0" tIns="0" rIns="0" bIns="0" rtlCol="0" anchor="t"/>
          <a:lstStyle/>
          <a:p>
            <a:pPr indent="0" marL="0">
              <a:lnSpc>
                <a:spcPts val="5550"/>
              </a:lnSpc>
              <a:buNone/>
            </a:pPr>
            <a:r>
              <a:rPr lang="en-US" sz="4450" spc="-134" kern="0" dirty="0">
                <a:solidFill>
                  <a:srgbClr val="2C3F42"/>
                </a:solidFill>
                <a:latin typeface="Bitter Medium" pitchFamily="34" charset="0"/>
                <a:ea typeface="Bitter Medium" pitchFamily="34" charset="-122"/>
                <a:cs typeface="Bitter Medium" pitchFamily="34" charset="-120"/>
              </a:rPr>
              <a:t>Çalışma Ortamına Uygunluğunuzu Düşünün</a:t>
            </a:r>
            <a:endParaRPr lang="en-US" sz="4450" dirty="0"/>
          </a:p>
        </p:txBody>
      </p:sp>
      <p:sp>
        <p:nvSpPr>
          <p:cNvPr id="3" name="Text 1"/>
          <p:cNvSpPr/>
          <p:nvPr/>
        </p:nvSpPr>
        <p:spPr>
          <a:xfrm>
            <a:off x="793790" y="4280059"/>
            <a:ext cx="2835235" cy="354330"/>
          </a:xfrm>
          <a:prstGeom prst="rect">
            <a:avLst/>
          </a:prstGeom>
          <a:noFill/>
          <a:ln/>
        </p:spPr>
        <p:txBody>
          <a:bodyPr wrap="none" lIns="0" tIns="0" rIns="0" bIns="0" rtlCol="0" anchor="t"/>
          <a:lstStyle/>
          <a:p>
            <a:pPr indent="0" marL="0">
              <a:lnSpc>
                <a:spcPts val="2750"/>
              </a:lnSpc>
              <a:buNone/>
            </a:pPr>
            <a:r>
              <a:rPr lang="en-US" sz="2200" spc="-67" kern="0" dirty="0">
                <a:solidFill>
                  <a:srgbClr val="2C3F42"/>
                </a:solidFill>
                <a:latin typeface="Bitter Medium" pitchFamily="34" charset="0"/>
                <a:ea typeface="Bitter Medium" pitchFamily="34" charset="-122"/>
                <a:cs typeface="Bitter Medium" pitchFamily="34" charset="-120"/>
              </a:rPr>
              <a:t>Fiziksel Ortam</a:t>
            </a:r>
            <a:endParaRPr lang="en-US" sz="2200" dirty="0"/>
          </a:p>
        </p:txBody>
      </p:sp>
      <p:sp>
        <p:nvSpPr>
          <p:cNvPr id="4" name="Text 2"/>
          <p:cNvSpPr/>
          <p:nvPr/>
        </p:nvSpPr>
        <p:spPr>
          <a:xfrm>
            <a:off x="793790" y="4861203"/>
            <a:ext cx="3978116" cy="2903220"/>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Çalışma ortamının fiziksel koşullarını göz önünde bulundurun. Kapalı bir ofiste veya açık bir alanda çalışmayı mı tercih edersiniz? Gürültüye karşı toleransınız nasıl? Sıcaklık ve aydınlatma koşulları sizin için önemli mi? Bu unsurlar çalışma verimliliğinizi ve genel refahınızı etkileyebilir.</a:t>
            </a:r>
            <a:endParaRPr lang="en-US" sz="1750" dirty="0"/>
          </a:p>
        </p:txBody>
      </p:sp>
      <p:sp>
        <p:nvSpPr>
          <p:cNvPr id="5" name="Text 3"/>
          <p:cNvSpPr/>
          <p:nvPr/>
        </p:nvSpPr>
        <p:spPr>
          <a:xfrm>
            <a:off x="5332928" y="4280059"/>
            <a:ext cx="2835235" cy="354330"/>
          </a:xfrm>
          <a:prstGeom prst="rect">
            <a:avLst/>
          </a:prstGeom>
          <a:noFill/>
          <a:ln/>
        </p:spPr>
        <p:txBody>
          <a:bodyPr wrap="none" lIns="0" tIns="0" rIns="0" bIns="0" rtlCol="0" anchor="t"/>
          <a:lstStyle/>
          <a:p>
            <a:pPr indent="0" marL="0">
              <a:lnSpc>
                <a:spcPts val="2750"/>
              </a:lnSpc>
              <a:buNone/>
            </a:pPr>
            <a:r>
              <a:rPr lang="en-US" sz="2200" spc="-67" kern="0" dirty="0">
                <a:solidFill>
                  <a:srgbClr val="2C3F42"/>
                </a:solidFill>
                <a:latin typeface="Bitter Medium" pitchFamily="34" charset="0"/>
                <a:ea typeface="Bitter Medium" pitchFamily="34" charset="-122"/>
                <a:cs typeface="Bitter Medium" pitchFamily="34" charset="-120"/>
              </a:rPr>
              <a:t>Sosyal Ortam</a:t>
            </a:r>
            <a:endParaRPr lang="en-US" sz="2200" dirty="0"/>
          </a:p>
        </p:txBody>
      </p:sp>
      <p:sp>
        <p:nvSpPr>
          <p:cNvPr id="6" name="Text 4"/>
          <p:cNvSpPr/>
          <p:nvPr/>
        </p:nvSpPr>
        <p:spPr>
          <a:xfrm>
            <a:off x="5332928" y="4861203"/>
            <a:ext cx="3978116" cy="2903220"/>
          </a:xfrm>
          <a:prstGeom prst="rect">
            <a:avLst/>
          </a:prstGeom>
          <a:noFill/>
          <a:ln/>
        </p:spPr>
        <p:txBody>
          <a:bodyPr wrap="square" lIns="0" tIns="0" rIns="0" bIns="0" rtlCol="0" anchor="t"/>
          <a:lstStyle/>
          <a:p>
            <a:pPr indent="0" marL="0">
              <a:lnSpc>
                <a:spcPts val="2850"/>
              </a:lnSpc>
              <a:buNone/>
            </a:pPr>
            <a:r>
              <a:rPr lang="en-US" sz="1750" spc="-36" kern="0" dirty="0">
                <a:solidFill>
                  <a:srgbClr val="2B2E3C"/>
                </a:solidFill>
                <a:latin typeface="Open Sans" pitchFamily="34" charset="0"/>
                <a:ea typeface="Open Sans" pitchFamily="34" charset="-122"/>
                <a:cs typeface="Open Sans" pitchFamily="34" charset="-120"/>
              </a:rPr>
              <a:t>Çalışma ortamının sosyal dinamiklerini düşünün. Takım çalışmasına yatkın mısınız yoksa bağımsız çalışmayı mı tercih edersiniz? Çalışma ortamı rekabetçi mi yoksa işbirlikçi mi? Bu faktörler çalışma deneyiminizi ve iş arkadaşlarınızla olan ilişkilerinizi etkileyebilir.</a:t>
            </a:r>
            <a:endParaRPr lang="en-US" sz="1750" dirty="0"/>
          </a:p>
        </p:txBody>
      </p:sp>
      <p:pic>
        <p:nvPicPr>
          <p:cNvPr id="7" name="Image 0" descr="preencoded.png">    </p:cNvPr>
          <p:cNvPicPr>
            <a:picLocks noChangeAspect="1"/>
          </p:cNvPicPr>
          <p:nvPr/>
        </p:nvPicPr>
        <p:blipFill>
          <a:blip r:embed="rId1"/>
          <a:stretch>
            <a:fillRect/>
          </a:stretch>
        </p:blipFill>
        <p:spPr>
          <a:xfrm>
            <a:off x="9872067" y="4308396"/>
            <a:ext cx="3978116" cy="26519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2024-12-06T07:36:25Z</dcterms:created>
  <dcterms:modified xsi:type="dcterms:W3CDTF">2024-12-06T07:36:25Z</dcterms:modified>
</cp:coreProperties>
</file>