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Kanit"/>
      <p:regular r:id="rId17"/>
    </p:embeddedFont>
    <p:embeddedFont>
      <p:font typeface="Kanit"/>
      <p:regular r:id="rId18"/>
    </p:embeddedFont>
    <p:embeddedFont>
      <p:font typeface="Kanit"/>
      <p:regular r:id="rId19"/>
    </p:embeddedFont>
    <p:embeddedFont>
      <p:font typeface="Kanit"/>
      <p:regular r:id="rId20"/>
    </p:embeddedFont>
    <p:embeddedFont>
      <p:font typeface="Martel Sans"/>
      <p:regular r:id="rId21"/>
    </p:embeddedFont>
    <p:embeddedFont>
      <p:font typeface="Martel Sans"/>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606987"/>
            <a:ext cx="7556421" cy="2934653"/>
          </a:xfrm>
          <a:prstGeom prst="rect">
            <a:avLst/>
          </a:prstGeom>
          <a:noFill/>
          <a:ln/>
        </p:spPr>
        <p:txBody>
          <a:bodyPr wrap="square" lIns="0" tIns="0" rIns="0" bIns="0" rtlCol="0" anchor="t"/>
          <a:lstStyle/>
          <a:p>
            <a:pPr indent="0" marL="0">
              <a:lnSpc>
                <a:spcPts val="7700"/>
              </a:lnSpc>
              <a:buNone/>
            </a:pPr>
            <a:r>
              <a:rPr lang="en-US" sz="6150" dirty="0">
                <a:solidFill>
                  <a:srgbClr val="272D45"/>
                </a:solidFill>
                <a:latin typeface="Kanit" pitchFamily="34" charset="0"/>
                <a:ea typeface="Kanit" pitchFamily="34" charset="-122"/>
                <a:cs typeface="Kanit" pitchFamily="34" charset="-120"/>
              </a:rPr>
              <a:t>Kişisel Gelişim Yolculuğunda Sabır ve Azim</a:t>
            </a:r>
            <a:endParaRPr lang="en-US" sz="6150" dirty="0"/>
          </a:p>
        </p:txBody>
      </p:sp>
      <p:sp>
        <p:nvSpPr>
          <p:cNvPr id="4" name="Text 1"/>
          <p:cNvSpPr/>
          <p:nvPr/>
        </p:nvSpPr>
        <p:spPr>
          <a:xfrm>
            <a:off x="793790" y="4881801"/>
            <a:ext cx="7556421" cy="1088708"/>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Kişisel gelişim, bireylerin potansiyellerini ortaya çıkarmak ve yaşamlarında olumlu değişimler yaratmak için sürekli bir yolculuktur. Bu yolculukta sabır ve azim olmazsa olmazdır.</a:t>
            </a:r>
            <a:endParaRPr lang="en-US" sz="1750" dirty="0"/>
          </a:p>
        </p:txBody>
      </p:sp>
      <p:sp>
        <p:nvSpPr>
          <p:cNvPr id="5" name="Shape 2"/>
          <p:cNvSpPr/>
          <p:nvPr/>
        </p:nvSpPr>
        <p:spPr>
          <a:xfrm>
            <a:off x="793790" y="6242566"/>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01410" y="6250186"/>
            <a:ext cx="347663" cy="347663"/>
          </a:xfrm>
          <a:prstGeom prst="rect">
            <a:avLst/>
          </a:prstGeom>
        </p:spPr>
      </p:pic>
      <p:sp>
        <p:nvSpPr>
          <p:cNvPr id="7" name="Text 3"/>
          <p:cNvSpPr/>
          <p:nvPr/>
        </p:nvSpPr>
        <p:spPr>
          <a:xfrm>
            <a:off x="1270040" y="6225659"/>
            <a:ext cx="2396490" cy="396835"/>
          </a:xfrm>
          <a:prstGeom prst="rect">
            <a:avLst/>
          </a:prstGeom>
          <a:noFill/>
          <a:ln/>
        </p:spPr>
        <p:txBody>
          <a:bodyPr wrap="none" lIns="0" tIns="0" rIns="0" bIns="0" rtlCol="0" anchor="t"/>
          <a:lstStyle/>
          <a:p>
            <a:pPr algn="l" indent="0" marL="0">
              <a:lnSpc>
                <a:spcPts val="3100"/>
              </a:lnSpc>
              <a:buNone/>
            </a:pPr>
            <a:r>
              <a:rPr lang="en-US" sz="2200" b="1" dirty="0">
                <a:solidFill>
                  <a:srgbClr val="2C3249"/>
                </a:solidFill>
                <a:latin typeface="Martel Sans" pitchFamily="34" charset="0"/>
                <a:ea typeface="Martel Sans" pitchFamily="34" charset="-122"/>
                <a:cs typeface="Martel Sans" pitchFamily="34" charset="-120"/>
              </a:rPr>
              <a:t>by Onur ULUSOY</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510076"/>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272D45"/>
                </a:solidFill>
                <a:latin typeface="Kanit" pitchFamily="34" charset="0"/>
                <a:ea typeface="Kanit" pitchFamily="34" charset="-122"/>
                <a:cs typeface="Kanit" pitchFamily="34" charset="-120"/>
              </a:rPr>
              <a:t>Sonuç: Sabır ve Azimle Daha İyi Bir Gelecek</a:t>
            </a:r>
            <a:endParaRPr lang="en-US" sz="4450" dirty="0"/>
          </a:p>
        </p:txBody>
      </p:sp>
      <p:sp>
        <p:nvSpPr>
          <p:cNvPr id="4" name="Text 1"/>
          <p:cNvSpPr/>
          <p:nvPr/>
        </p:nvSpPr>
        <p:spPr>
          <a:xfrm>
            <a:off x="6280190" y="4267795"/>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Kişisel gelişim yolculuğu, sabır, azim ve sürekli öğrenme gerektiren bir maraton gibidir. Engellerle karşılaşabilir ve zorluklarla boğuşabilirsiniz. Ancak pes etmeden ve hedeflerinizden vazgeçmeden devam ederseniz, daha iyi bir geleceğe doğru ilerleyebilirsiniz.</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12946" y="802719"/>
            <a:ext cx="5179457" cy="636508"/>
          </a:xfrm>
          <a:prstGeom prst="rect">
            <a:avLst/>
          </a:prstGeom>
          <a:noFill/>
          <a:ln/>
        </p:spPr>
        <p:txBody>
          <a:bodyPr wrap="none" lIns="0" tIns="0" rIns="0" bIns="0" rtlCol="0" anchor="t"/>
          <a:lstStyle/>
          <a:p>
            <a:pPr indent="0" marL="0">
              <a:lnSpc>
                <a:spcPts val="5000"/>
              </a:lnSpc>
              <a:buNone/>
            </a:pPr>
            <a:r>
              <a:rPr lang="en-US" sz="4000" dirty="0">
                <a:solidFill>
                  <a:srgbClr val="272D45"/>
                </a:solidFill>
                <a:latin typeface="Kanit" pitchFamily="34" charset="0"/>
                <a:ea typeface="Kanit" pitchFamily="34" charset="-122"/>
                <a:cs typeface="Kanit" pitchFamily="34" charset="-120"/>
              </a:rPr>
              <a:t>Kişisel Gelişimin Önemi</a:t>
            </a:r>
            <a:endParaRPr lang="en-US" sz="4000" dirty="0"/>
          </a:p>
        </p:txBody>
      </p:sp>
      <p:sp>
        <p:nvSpPr>
          <p:cNvPr id="4" name="Text 1"/>
          <p:cNvSpPr/>
          <p:nvPr/>
        </p:nvSpPr>
        <p:spPr>
          <a:xfrm>
            <a:off x="712946" y="1744742"/>
            <a:ext cx="7718108" cy="977622"/>
          </a:xfrm>
          <a:prstGeom prst="rect">
            <a:avLst/>
          </a:prstGeom>
          <a:noFill/>
          <a:ln/>
        </p:spPr>
        <p:txBody>
          <a:bodyPr wrap="squar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Kişisel gelişim, bireylerin kendilerini daha iyi tanımalarına, hedeflerine ulaşmalarına ve daha mutlu, sağlıklı ve başarılı yaşamlar sürmelerine yardımcı olur. Bu, sürekli öğrenme, büyüme ve kendini geliştirme sürecini içerir.</a:t>
            </a:r>
            <a:endParaRPr lang="en-US" sz="1600" dirty="0"/>
          </a:p>
        </p:txBody>
      </p:sp>
      <p:sp>
        <p:nvSpPr>
          <p:cNvPr id="5" name="Shape 2"/>
          <p:cNvSpPr/>
          <p:nvPr/>
        </p:nvSpPr>
        <p:spPr>
          <a:xfrm>
            <a:off x="712946" y="3180517"/>
            <a:ext cx="458272" cy="458272"/>
          </a:xfrm>
          <a:prstGeom prst="roundRect">
            <a:avLst>
              <a:gd name="adj" fmla="val 18669"/>
            </a:avLst>
          </a:prstGeom>
          <a:solidFill>
            <a:srgbClr val="DFECE9"/>
          </a:solidFill>
          <a:ln w="7620">
            <a:solidFill>
              <a:srgbClr val="C5D2CF"/>
            </a:solidFill>
            <a:prstDash val="solid"/>
          </a:ln>
        </p:spPr>
      </p:sp>
      <p:sp>
        <p:nvSpPr>
          <p:cNvPr id="6" name="Text 3"/>
          <p:cNvSpPr/>
          <p:nvPr/>
        </p:nvSpPr>
        <p:spPr>
          <a:xfrm>
            <a:off x="895588" y="3256836"/>
            <a:ext cx="92869" cy="305514"/>
          </a:xfrm>
          <a:prstGeom prst="rect">
            <a:avLst/>
          </a:prstGeom>
          <a:noFill/>
          <a:ln/>
        </p:spPr>
        <p:txBody>
          <a:bodyPr wrap="none" lIns="0" tIns="0" rIns="0" bIns="0" rtlCol="0" anchor="t"/>
          <a:lstStyle/>
          <a:p>
            <a:pPr algn="ctr" indent="0" marL="0">
              <a:lnSpc>
                <a:spcPts val="2400"/>
              </a:lnSpc>
              <a:buNone/>
            </a:pPr>
            <a:r>
              <a:rPr lang="en-US" sz="2400" dirty="0">
                <a:solidFill>
                  <a:srgbClr val="2C3249"/>
                </a:solidFill>
                <a:latin typeface="Kanit" pitchFamily="34" charset="0"/>
                <a:ea typeface="Kanit" pitchFamily="34" charset="-122"/>
                <a:cs typeface="Kanit" pitchFamily="34" charset="-120"/>
              </a:rPr>
              <a:t>1</a:t>
            </a:r>
            <a:endParaRPr lang="en-US" sz="2400" dirty="0"/>
          </a:p>
        </p:txBody>
      </p:sp>
      <p:sp>
        <p:nvSpPr>
          <p:cNvPr id="7" name="Text 4"/>
          <p:cNvSpPr/>
          <p:nvPr/>
        </p:nvSpPr>
        <p:spPr>
          <a:xfrm>
            <a:off x="1374815" y="3180517"/>
            <a:ext cx="2546152" cy="318254"/>
          </a:xfrm>
          <a:prstGeom prst="rect">
            <a:avLst/>
          </a:prstGeom>
          <a:noFill/>
          <a:ln/>
        </p:spPr>
        <p:txBody>
          <a:bodyPr wrap="none" lIns="0" tIns="0" rIns="0" bIns="0" rtlCol="0" anchor="t"/>
          <a:lstStyle/>
          <a:p>
            <a:pPr indent="0" marL="0">
              <a:lnSpc>
                <a:spcPts val="2500"/>
              </a:lnSpc>
              <a:buNone/>
            </a:pPr>
            <a:r>
              <a:rPr lang="en-US" sz="2000" dirty="0">
                <a:solidFill>
                  <a:srgbClr val="2C3249"/>
                </a:solidFill>
                <a:latin typeface="Kanit" pitchFamily="34" charset="0"/>
                <a:ea typeface="Kanit" pitchFamily="34" charset="-122"/>
                <a:cs typeface="Kanit" pitchFamily="34" charset="-120"/>
              </a:rPr>
              <a:t>Kişisel Doyum</a:t>
            </a:r>
            <a:endParaRPr lang="en-US" sz="2000" dirty="0"/>
          </a:p>
        </p:txBody>
      </p:sp>
      <p:sp>
        <p:nvSpPr>
          <p:cNvPr id="8" name="Text 5"/>
          <p:cNvSpPr/>
          <p:nvPr/>
        </p:nvSpPr>
        <p:spPr>
          <a:xfrm>
            <a:off x="1374815" y="3620929"/>
            <a:ext cx="3095387" cy="1303496"/>
          </a:xfrm>
          <a:prstGeom prst="rect">
            <a:avLst/>
          </a:prstGeom>
          <a:noFill/>
          <a:ln/>
        </p:spPr>
        <p:txBody>
          <a:bodyPr wrap="squar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Kendi yeteneklerinizi keşfederek ve potansiyelinizi gerçekleştirerek derin bir kişisel doyuma ulaşabilirsiniz.</a:t>
            </a:r>
            <a:endParaRPr lang="en-US" sz="1600" dirty="0"/>
          </a:p>
        </p:txBody>
      </p:sp>
      <p:sp>
        <p:nvSpPr>
          <p:cNvPr id="9" name="Shape 6"/>
          <p:cNvSpPr/>
          <p:nvPr/>
        </p:nvSpPr>
        <p:spPr>
          <a:xfrm>
            <a:off x="4673798" y="3180517"/>
            <a:ext cx="458272" cy="458272"/>
          </a:xfrm>
          <a:prstGeom prst="roundRect">
            <a:avLst>
              <a:gd name="adj" fmla="val 18669"/>
            </a:avLst>
          </a:prstGeom>
          <a:solidFill>
            <a:srgbClr val="DFECE9"/>
          </a:solidFill>
          <a:ln w="7620">
            <a:solidFill>
              <a:srgbClr val="C5D2CF"/>
            </a:solidFill>
            <a:prstDash val="solid"/>
          </a:ln>
        </p:spPr>
      </p:sp>
      <p:sp>
        <p:nvSpPr>
          <p:cNvPr id="10" name="Text 7"/>
          <p:cNvSpPr/>
          <p:nvPr/>
        </p:nvSpPr>
        <p:spPr>
          <a:xfrm>
            <a:off x="4825603" y="3256836"/>
            <a:ext cx="154543" cy="305514"/>
          </a:xfrm>
          <a:prstGeom prst="rect">
            <a:avLst/>
          </a:prstGeom>
          <a:noFill/>
          <a:ln/>
        </p:spPr>
        <p:txBody>
          <a:bodyPr wrap="none" lIns="0" tIns="0" rIns="0" bIns="0" rtlCol="0" anchor="t"/>
          <a:lstStyle/>
          <a:p>
            <a:pPr algn="ctr" indent="0" marL="0">
              <a:lnSpc>
                <a:spcPts val="2400"/>
              </a:lnSpc>
              <a:buNone/>
            </a:pPr>
            <a:r>
              <a:rPr lang="en-US" sz="2400" dirty="0">
                <a:solidFill>
                  <a:srgbClr val="2C3249"/>
                </a:solidFill>
                <a:latin typeface="Kanit" pitchFamily="34" charset="0"/>
                <a:ea typeface="Kanit" pitchFamily="34" charset="-122"/>
                <a:cs typeface="Kanit" pitchFamily="34" charset="-120"/>
              </a:rPr>
              <a:t>2</a:t>
            </a:r>
            <a:endParaRPr lang="en-US" sz="2400" dirty="0"/>
          </a:p>
        </p:txBody>
      </p:sp>
      <p:sp>
        <p:nvSpPr>
          <p:cNvPr id="11" name="Text 8"/>
          <p:cNvSpPr/>
          <p:nvPr/>
        </p:nvSpPr>
        <p:spPr>
          <a:xfrm>
            <a:off x="5335667" y="3180517"/>
            <a:ext cx="2546152" cy="318254"/>
          </a:xfrm>
          <a:prstGeom prst="rect">
            <a:avLst/>
          </a:prstGeom>
          <a:noFill/>
          <a:ln/>
        </p:spPr>
        <p:txBody>
          <a:bodyPr wrap="none" lIns="0" tIns="0" rIns="0" bIns="0" rtlCol="0" anchor="t"/>
          <a:lstStyle/>
          <a:p>
            <a:pPr indent="0" marL="0">
              <a:lnSpc>
                <a:spcPts val="2500"/>
              </a:lnSpc>
              <a:buNone/>
            </a:pPr>
            <a:r>
              <a:rPr lang="en-US" sz="2000" dirty="0">
                <a:solidFill>
                  <a:srgbClr val="2C3249"/>
                </a:solidFill>
                <a:latin typeface="Kanit" pitchFamily="34" charset="0"/>
                <a:ea typeface="Kanit" pitchFamily="34" charset="-122"/>
                <a:cs typeface="Kanit" pitchFamily="34" charset="-120"/>
              </a:rPr>
              <a:t>Kariyer Başarısı</a:t>
            </a:r>
            <a:endParaRPr lang="en-US" sz="2000" dirty="0"/>
          </a:p>
        </p:txBody>
      </p:sp>
      <p:sp>
        <p:nvSpPr>
          <p:cNvPr id="12" name="Text 9"/>
          <p:cNvSpPr/>
          <p:nvPr/>
        </p:nvSpPr>
        <p:spPr>
          <a:xfrm>
            <a:off x="5335667" y="3620929"/>
            <a:ext cx="3095387" cy="1629370"/>
          </a:xfrm>
          <a:prstGeom prst="rect">
            <a:avLst/>
          </a:prstGeom>
          <a:noFill/>
          <a:ln/>
        </p:spPr>
        <p:txBody>
          <a:bodyPr wrap="squar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Yeni beceriler öğrenerek ve kendinizi geliştirerek kariyerinizde ilerleyebilir ve daha iyi fırsatlar elde edebilirsiniz.</a:t>
            </a:r>
            <a:endParaRPr lang="en-US" sz="1600" dirty="0"/>
          </a:p>
        </p:txBody>
      </p:sp>
      <p:sp>
        <p:nvSpPr>
          <p:cNvPr id="13" name="Shape 10"/>
          <p:cNvSpPr/>
          <p:nvPr/>
        </p:nvSpPr>
        <p:spPr>
          <a:xfrm>
            <a:off x="712946" y="5682972"/>
            <a:ext cx="458272" cy="458272"/>
          </a:xfrm>
          <a:prstGeom prst="roundRect">
            <a:avLst>
              <a:gd name="adj" fmla="val 18669"/>
            </a:avLst>
          </a:prstGeom>
          <a:solidFill>
            <a:srgbClr val="DFECE9"/>
          </a:solidFill>
          <a:ln w="7620">
            <a:solidFill>
              <a:srgbClr val="C5D2CF"/>
            </a:solidFill>
            <a:prstDash val="solid"/>
          </a:ln>
        </p:spPr>
      </p:sp>
      <p:sp>
        <p:nvSpPr>
          <p:cNvPr id="14" name="Text 11"/>
          <p:cNvSpPr/>
          <p:nvPr/>
        </p:nvSpPr>
        <p:spPr>
          <a:xfrm>
            <a:off x="863560" y="5759291"/>
            <a:ext cx="157043" cy="305514"/>
          </a:xfrm>
          <a:prstGeom prst="rect">
            <a:avLst/>
          </a:prstGeom>
          <a:noFill/>
          <a:ln/>
        </p:spPr>
        <p:txBody>
          <a:bodyPr wrap="none" lIns="0" tIns="0" rIns="0" bIns="0" rtlCol="0" anchor="t"/>
          <a:lstStyle/>
          <a:p>
            <a:pPr algn="ctr" indent="0" marL="0">
              <a:lnSpc>
                <a:spcPts val="2400"/>
              </a:lnSpc>
              <a:buNone/>
            </a:pPr>
            <a:r>
              <a:rPr lang="en-US" sz="2400" dirty="0">
                <a:solidFill>
                  <a:srgbClr val="2C3249"/>
                </a:solidFill>
                <a:latin typeface="Kanit" pitchFamily="34" charset="0"/>
                <a:ea typeface="Kanit" pitchFamily="34" charset="-122"/>
                <a:cs typeface="Kanit" pitchFamily="34" charset="-120"/>
              </a:rPr>
              <a:t>3</a:t>
            </a:r>
            <a:endParaRPr lang="en-US" sz="2400" dirty="0"/>
          </a:p>
        </p:txBody>
      </p:sp>
      <p:sp>
        <p:nvSpPr>
          <p:cNvPr id="15" name="Text 12"/>
          <p:cNvSpPr/>
          <p:nvPr/>
        </p:nvSpPr>
        <p:spPr>
          <a:xfrm>
            <a:off x="1374815" y="5682972"/>
            <a:ext cx="2546152" cy="318254"/>
          </a:xfrm>
          <a:prstGeom prst="rect">
            <a:avLst/>
          </a:prstGeom>
          <a:noFill/>
          <a:ln/>
        </p:spPr>
        <p:txBody>
          <a:bodyPr wrap="none" lIns="0" tIns="0" rIns="0" bIns="0" rtlCol="0" anchor="t"/>
          <a:lstStyle/>
          <a:p>
            <a:pPr indent="0" marL="0">
              <a:lnSpc>
                <a:spcPts val="2500"/>
              </a:lnSpc>
              <a:buNone/>
            </a:pPr>
            <a:r>
              <a:rPr lang="en-US" sz="2000" dirty="0">
                <a:solidFill>
                  <a:srgbClr val="2C3249"/>
                </a:solidFill>
                <a:latin typeface="Kanit" pitchFamily="34" charset="0"/>
                <a:ea typeface="Kanit" pitchFamily="34" charset="-122"/>
                <a:cs typeface="Kanit" pitchFamily="34" charset="-120"/>
              </a:rPr>
              <a:t>İlişki Kalitesi</a:t>
            </a:r>
            <a:endParaRPr lang="en-US" sz="2000" dirty="0"/>
          </a:p>
        </p:txBody>
      </p:sp>
      <p:sp>
        <p:nvSpPr>
          <p:cNvPr id="16" name="Text 13"/>
          <p:cNvSpPr/>
          <p:nvPr/>
        </p:nvSpPr>
        <p:spPr>
          <a:xfrm>
            <a:off x="1374815" y="6123384"/>
            <a:ext cx="3095387" cy="1303496"/>
          </a:xfrm>
          <a:prstGeom prst="rect">
            <a:avLst/>
          </a:prstGeom>
          <a:noFill/>
          <a:ln/>
        </p:spPr>
        <p:txBody>
          <a:bodyPr wrap="squar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Kendinizi daha iyi anlamak ve duygusal zekânızı geliştirmek, ilişkilerinizi güçlendirmenize yardımcı olur.</a:t>
            </a:r>
            <a:endParaRPr lang="en-US" sz="1600" dirty="0"/>
          </a:p>
        </p:txBody>
      </p:sp>
      <p:sp>
        <p:nvSpPr>
          <p:cNvPr id="17" name="Shape 14"/>
          <p:cNvSpPr/>
          <p:nvPr/>
        </p:nvSpPr>
        <p:spPr>
          <a:xfrm>
            <a:off x="4673798" y="5682972"/>
            <a:ext cx="458272" cy="458272"/>
          </a:xfrm>
          <a:prstGeom prst="roundRect">
            <a:avLst>
              <a:gd name="adj" fmla="val 18669"/>
            </a:avLst>
          </a:prstGeom>
          <a:solidFill>
            <a:srgbClr val="DFECE9"/>
          </a:solidFill>
          <a:ln w="7620">
            <a:solidFill>
              <a:srgbClr val="C5D2CF"/>
            </a:solidFill>
            <a:prstDash val="solid"/>
          </a:ln>
        </p:spPr>
      </p:sp>
      <p:sp>
        <p:nvSpPr>
          <p:cNvPr id="18" name="Text 15"/>
          <p:cNvSpPr/>
          <p:nvPr/>
        </p:nvSpPr>
        <p:spPr>
          <a:xfrm>
            <a:off x="4820245" y="5759291"/>
            <a:ext cx="165259" cy="305514"/>
          </a:xfrm>
          <a:prstGeom prst="rect">
            <a:avLst/>
          </a:prstGeom>
          <a:noFill/>
          <a:ln/>
        </p:spPr>
        <p:txBody>
          <a:bodyPr wrap="none" lIns="0" tIns="0" rIns="0" bIns="0" rtlCol="0" anchor="t"/>
          <a:lstStyle/>
          <a:p>
            <a:pPr algn="ctr" indent="0" marL="0">
              <a:lnSpc>
                <a:spcPts val="2400"/>
              </a:lnSpc>
              <a:buNone/>
            </a:pPr>
            <a:r>
              <a:rPr lang="en-US" sz="2400" dirty="0">
                <a:solidFill>
                  <a:srgbClr val="2C3249"/>
                </a:solidFill>
                <a:latin typeface="Kanit" pitchFamily="34" charset="0"/>
                <a:ea typeface="Kanit" pitchFamily="34" charset="-122"/>
                <a:cs typeface="Kanit" pitchFamily="34" charset="-120"/>
              </a:rPr>
              <a:t>4</a:t>
            </a:r>
            <a:endParaRPr lang="en-US" sz="2400" dirty="0"/>
          </a:p>
        </p:txBody>
      </p:sp>
      <p:sp>
        <p:nvSpPr>
          <p:cNvPr id="19" name="Text 16"/>
          <p:cNvSpPr/>
          <p:nvPr/>
        </p:nvSpPr>
        <p:spPr>
          <a:xfrm>
            <a:off x="5335667" y="5682972"/>
            <a:ext cx="2546152" cy="318254"/>
          </a:xfrm>
          <a:prstGeom prst="rect">
            <a:avLst/>
          </a:prstGeom>
          <a:noFill/>
          <a:ln/>
        </p:spPr>
        <p:txBody>
          <a:bodyPr wrap="none" lIns="0" tIns="0" rIns="0" bIns="0" rtlCol="0" anchor="t"/>
          <a:lstStyle/>
          <a:p>
            <a:pPr indent="0" marL="0">
              <a:lnSpc>
                <a:spcPts val="2500"/>
              </a:lnSpc>
              <a:buNone/>
            </a:pPr>
            <a:r>
              <a:rPr lang="en-US" sz="2000" dirty="0">
                <a:solidFill>
                  <a:srgbClr val="2C3249"/>
                </a:solidFill>
                <a:latin typeface="Kanit" pitchFamily="34" charset="0"/>
                <a:ea typeface="Kanit" pitchFamily="34" charset="-122"/>
                <a:cs typeface="Kanit" pitchFamily="34" charset="-120"/>
              </a:rPr>
              <a:t>Genel İyi Olma</a:t>
            </a:r>
            <a:endParaRPr lang="en-US" sz="2000" dirty="0"/>
          </a:p>
        </p:txBody>
      </p:sp>
      <p:sp>
        <p:nvSpPr>
          <p:cNvPr id="20" name="Text 17"/>
          <p:cNvSpPr/>
          <p:nvPr/>
        </p:nvSpPr>
        <p:spPr>
          <a:xfrm>
            <a:off x="5335667" y="6123384"/>
            <a:ext cx="3095387" cy="977622"/>
          </a:xfrm>
          <a:prstGeom prst="rect">
            <a:avLst/>
          </a:prstGeom>
          <a:noFill/>
          <a:ln/>
        </p:spPr>
        <p:txBody>
          <a:bodyPr wrap="squar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Kişisel gelişim, öz güveninizi artırır, stresi azaltır ve genel ruh halinizi iyileştirir.</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992749"/>
            <a:ext cx="5670590"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pitchFamily="34" charset="0"/>
                <a:ea typeface="Kanit" pitchFamily="34" charset="-122"/>
                <a:cs typeface="Kanit" pitchFamily="34" charset="-120"/>
              </a:rPr>
              <a:t>Sabır ve Azmin Rolü</a:t>
            </a:r>
            <a:endParaRPr lang="en-US" sz="4450" dirty="0"/>
          </a:p>
        </p:txBody>
      </p:sp>
      <p:sp>
        <p:nvSpPr>
          <p:cNvPr id="3" name="Text 1"/>
          <p:cNvSpPr/>
          <p:nvPr/>
        </p:nvSpPr>
        <p:spPr>
          <a:xfrm>
            <a:off x="793790" y="3155156"/>
            <a:ext cx="13042821" cy="72580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Kişisel gelişim yolculuğu her zaman kolay değildir. Engellerle karşılaşabilir ve hevesinizi kaybedebilirsiniz. Ancak sabır ve azim, bu zorlukların üstesinden gelmenize yardımcı olur.</a:t>
            </a:r>
            <a:endParaRPr lang="en-US" sz="1750" dirty="0"/>
          </a:p>
        </p:txBody>
      </p:sp>
      <p:sp>
        <p:nvSpPr>
          <p:cNvPr id="4" name="Text 2"/>
          <p:cNvSpPr/>
          <p:nvPr/>
        </p:nvSpPr>
        <p:spPr>
          <a:xfrm>
            <a:off x="793790" y="4362926"/>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72D45"/>
                </a:solidFill>
                <a:latin typeface="Kanit" pitchFamily="34" charset="0"/>
                <a:ea typeface="Kanit" pitchFamily="34" charset="-122"/>
                <a:cs typeface="Kanit" pitchFamily="34" charset="-120"/>
              </a:rPr>
              <a:t>Sabır</a:t>
            </a:r>
            <a:endParaRPr lang="en-US" sz="2200" dirty="0"/>
          </a:p>
        </p:txBody>
      </p:sp>
      <p:sp>
        <p:nvSpPr>
          <p:cNvPr id="5" name="Text 3"/>
          <p:cNvSpPr/>
          <p:nvPr/>
        </p:nvSpPr>
        <p:spPr>
          <a:xfrm>
            <a:off x="793790" y="4944070"/>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Sabır, zor zamanlarda pes etmemenizi sağlar. Hedeflerinize ulaşmak için zaman ve çaba gerektiğini anlamak önemlidir.</a:t>
            </a:r>
            <a:endParaRPr lang="en-US" sz="1750" dirty="0"/>
          </a:p>
        </p:txBody>
      </p:sp>
      <p:sp>
        <p:nvSpPr>
          <p:cNvPr id="6" name="Text 4"/>
          <p:cNvSpPr/>
          <p:nvPr/>
        </p:nvSpPr>
        <p:spPr>
          <a:xfrm>
            <a:off x="7599521" y="4362926"/>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72D45"/>
                </a:solidFill>
                <a:latin typeface="Kanit" pitchFamily="34" charset="0"/>
                <a:ea typeface="Kanit" pitchFamily="34" charset="-122"/>
                <a:cs typeface="Kanit" pitchFamily="34" charset="-120"/>
              </a:rPr>
              <a:t>Azim</a:t>
            </a:r>
            <a:endParaRPr lang="en-US" sz="2200" dirty="0"/>
          </a:p>
        </p:txBody>
      </p:sp>
      <p:sp>
        <p:nvSpPr>
          <p:cNvPr id="7" name="Text 5"/>
          <p:cNvSpPr/>
          <p:nvPr/>
        </p:nvSpPr>
        <p:spPr>
          <a:xfrm>
            <a:off x="7599521" y="4944070"/>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Azim, zorluklarla karşılaştığınızda pes etmeden devam etmenizi sağlar. Hedeflerinizden vazgeçmemeniz ve engellerin sizi durdurmasına izin vermemeniz gerekir.</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386013"/>
          </a:xfrm>
          <a:prstGeom prst="rect">
            <a:avLst/>
          </a:prstGeom>
        </p:spPr>
      </p:pic>
      <p:sp>
        <p:nvSpPr>
          <p:cNvPr id="3" name="Text 0"/>
          <p:cNvSpPr/>
          <p:nvPr/>
        </p:nvSpPr>
        <p:spPr>
          <a:xfrm>
            <a:off x="668060" y="3064312"/>
            <a:ext cx="8764072" cy="596503"/>
          </a:xfrm>
          <a:prstGeom prst="rect">
            <a:avLst/>
          </a:prstGeom>
          <a:noFill/>
          <a:ln/>
        </p:spPr>
        <p:txBody>
          <a:bodyPr wrap="none" lIns="0" tIns="0" rIns="0" bIns="0" rtlCol="0" anchor="t"/>
          <a:lstStyle/>
          <a:p>
            <a:pPr indent="0" marL="0">
              <a:lnSpc>
                <a:spcPts val="4650"/>
              </a:lnSpc>
              <a:buNone/>
            </a:pPr>
            <a:r>
              <a:rPr lang="en-US" sz="3750" dirty="0">
                <a:solidFill>
                  <a:srgbClr val="272D45"/>
                </a:solidFill>
                <a:latin typeface="Kanit" pitchFamily="34" charset="0"/>
                <a:ea typeface="Kanit" pitchFamily="34" charset="-122"/>
                <a:cs typeface="Kanit" pitchFamily="34" charset="-120"/>
              </a:rPr>
              <a:t>Hedef Belirleme ve Yol Haritası Oluşturma</a:t>
            </a:r>
            <a:endParaRPr lang="en-US" sz="3750" dirty="0"/>
          </a:p>
        </p:txBody>
      </p:sp>
      <p:sp>
        <p:nvSpPr>
          <p:cNvPr id="4" name="Text 1"/>
          <p:cNvSpPr/>
          <p:nvPr/>
        </p:nvSpPr>
        <p:spPr>
          <a:xfrm>
            <a:off x="668060" y="3947041"/>
            <a:ext cx="13294281" cy="610553"/>
          </a:xfrm>
          <a:prstGeom prst="rect">
            <a:avLst/>
          </a:prstGeom>
          <a:noFill/>
          <a:ln/>
        </p:spPr>
        <p:txBody>
          <a:bodyPr wrap="square" lIns="0" tIns="0" rIns="0" bIns="0" rtlCol="0" anchor="t"/>
          <a:lstStyle/>
          <a:p>
            <a:pPr indent="0" marL="0">
              <a:lnSpc>
                <a:spcPts val="2400"/>
              </a:lnSpc>
              <a:buNone/>
            </a:pPr>
            <a:r>
              <a:rPr lang="en-US" sz="1500" dirty="0">
                <a:solidFill>
                  <a:srgbClr val="2C3249"/>
                </a:solidFill>
                <a:latin typeface="Martel Sans" pitchFamily="34" charset="0"/>
                <a:ea typeface="Martel Sans" pitchFamily="34" charset="-122"/>
                <a:cs typeface="Martel Sans" pitchFamily="34" charset="-120"/>
              </a:rPr>
              <a:t>Hedef belirleme, kişisel gelişim yolculuğunuza yön verir. Hedefleriniz, size ilerlemek için bir amaç ve yön verir. Yol haritası ise hedeflerinize ulaşmak için atacağınız adımları belirlemenize yardımcı olur.</a:t>
            </a:r>
            <a:endParaRPr lang="en-US" sz="1500" dirty="0"/>
          </a:p>
        </p:txBody>
      </p:sp>
      <p:sp>
        <p:nvSpPr>
          <p:cNvPr id="5" name="Shape 2"/>
          <p:cNvSpPr/>
          <p:nvPr/>
        </p:nvSpPr>
        <p:spPr>
          <a:xfrm>
            <a:off x="668060" y="5058489"/>
            <a:ext cx="13294281" cy="22860"/>
          </a:xfrm>
          <a:prstGeom prst="roundRect">
            <a:avLst>
              <a:gd name="adj" fmla="val 350704"/>
            </a:avLst>
          </a:prstGeom>
          <a:solidFill>
            <a:srgbClr val="C5D2CF"/>
          </a:solidFill>
          <a:ln/>
        </p:spPr>
      </p:sp>
      <p:sp>
        <p:nvSpPr>
          <p:cNvPr id="6" name="Shape 3"/>
          <p:cNvSpPr/>
          <p:nvPr/>
        </p:nvSpPr>
        <p:spPr>
          <a:xfrm>
            <a:off x="2808565" y="5058430"/>
            <a:ext cx="22860" cy="668060"/>
          </a:xfrm>
          <a:prstGeom prst="roundRect">
            <a:avLst>
              <a:gd name="adj" fmla="val 350704"/>
            </a:avLst>
          </a:prstGeom>
          <a:solidFill>
            <a:srgbClr val="C5D2CF"/>
          </a:solidFill>
          <a:ln/>
        </p:spPr>
      </p:sp>
      <p:sp>
        <p:nvSpPr>
          <p:cNvPr id="7" name="Shape 4"/>
          <p:cNvSpPr/>
          <p:nvPr/>
        </p:nvSpPr>
        <p:spPr>
          <a:xfrm>
            <a:off x="2605326" y="4843760"/>
            <a:ext cx="429458" cy="429458"/>
          </a:xfrm>
          <a:prstGeom prst="roundRect">
            <a:avLst>
              <a:gd name="adj" fmla="val 18668"/>
            </a:avLst>
          </a:prstGeom>
          <a:solidFill>
            <a:srgbClr val="DFECE9"/>
          </a:solidFill>
          <a:ln w="7620">
            <a:solidFill>
              <a:srgbClr val="C5D2CF"/>
            </a:solidFill>
            <a:prstDash val="solid"/>
          </a:ln>
        </p:spPr>
      </p:sp>
      <p:sp>
        <p:nvSpPr>
          <p:cNvPr id="8" name="Text 5"/>
          <p:cNvSpPr/>
          <p:nvPr/>
        </p:nvSpPr>
        <p:spPr>
          <a:xfrm>
            <a:off x="2776537" y="4915317"/>
            <a:ext cx="87035" cy="286345"/>
          </a:xfrm>
          <a:prstGeom prst="rect">
            <a:avLst/>
          </a:prstGeom>
          <a:noFill/>
          <a:ln/>
        </p:spPr>
        <p:txBody>
          <a:bodyPr wrap="none" lIns="0" tIns="0" rIns="0" bIns="0" rtlCol="0" anchor="t"/>
          <a:lstStyle/>
          <a:p>
            <a:pPr algn="ctr" indent="0" marL="0">
              <a:lnSpc>
                <a:spcPts val="2250"/>
              </a:lnSpc>
              <a:buNone/>
            </a:pPr>
            <a:r>
              <a:rPr lang="en-US" sz="2250" dirty="0">
                <a:solidFill>
                  <a:srgbClr val="2C3249"/>
                </a:solidFill>
                <a:latin typeface="Kanit" pitchFamily="34" charset="0"/>
                <a:ea typeface="Kanit" pitchFamily="34" charset="-122"/>
                <a:cs typeface="Kanit" pitchFamily="34" charset="-120"/>
              </a:rPr>
              <a:t>1</a:t>
            </a:r>
            <a:endParaRPr lang="en-US" sz="2250" dirty="0"/>
          </a:p>
        </p:txBody>
      </p:sp>
      <p:sp>
        <p:nvSpPr>
          <p:cNvPr id="9" name="Text 6"/>
          <p:cNvSpPr/>
          <p:nvPr/>
        </p:nvSpPr>
        <p:spPr>
          <a:xfrm>
            <a:off x="1627108" y="5917406"/>
            <a:ext cx="2386013" cy="298252"/>
          </a:xfrm>
          <a:prstGeom prst="rect">
            <a:avLst/>
          </a:prstGeom>
          <a:noFill/>
          <a:ln/>
        </p:spPr>
        <p:txBody>
          <a:bodyPr wrap="none" lIns="0" tIns="0" rIns="0" bIns="0" rtlCol="0" anchor="t"/>
          <a:lstStyle/>
          <a:p>
            <a:pPr algn="ctr" indent="0" marL="0">
              <a:lnSpc>
                <a:spcPts val="2300"/>
              </a:lnSpc>
              <a:buNone/>
            </a:pPr>
            <a:r>
              <a:rPr lang="en-US" sz="1850" dirty="0">
                <a:solidFill>
                  <a:srgbClr val="2C3249"/>
                </a:solidFill>
                <a:latin typeface="Kanit" pitchFamily="34" charset="0"/>
                <a:ea typeface="Kanit" pitchFamily="34" charset="-122"/>
                <a:cs typeface="Kanit" pitchFamily="34" charset="-120"/>
              </a:rPr>
              <a:t>Hedef Belirleme</a:t>
            </a:r>
            <a:endParaRPr lang="en-US" sz="1850" dirty="0"/>
          </a:p>
        </p:txBody>
      </p:sp>
      <p:sp>
        <p:nvSpPr>
          <p:cNvPr id="10" name="Text 7"/>
          <p:cNvSpPr/>
          <p:nvPr/>
        </p:nvSpPr>
        <p:spPr>
          <a:xfrm>
            <a:off x="858917" y="6330077"/>
            <a:ext cx="3922395" cy="915829"/>
          </a:xfrm>
          <a:prstGeom prst="rect">
            <a:avLst/>
          </a:prstGeom>
          <a:noFill/>
          <a:ln/>
        </p:spPr>
        <p:txBody>
          <a:bodyPr wrap="square" lIns="0" tIns="0" rIns="0" bIns="0" rtlCol="0" anchor="t"/>
          <a:lstStyle/>
          <a:p>
            <a:pPr algn="ctr" indent="0" marL="0">
              <a:lnSpc>
                <a:spcPts val="2400"/>
              </a:lnSpc>
              <a:buNone/>
            </a:pPr>
            <a:r>
              <a:rPr lang="en-US" sz="1500" dirty="0">
                <a:solidFill>
                  <a:srgbClr val="2C3249"/>
                </a:solidFill>
                <a:latin typeface="Martel Sans" pitchFamily="34" charset="0"/>
                <a:ea typeface="Martel Sans" pitchFamily="34" charset="-122"/>
                <a:cs typeface="Martel Sans" pitchFamily="34" charset="-120"/>
              </a:rPr>
              <a:t>Öncelikle, gerçekçi ve ölçülebilir hedefler belirleyin. Bu hedefler, sizin için anlamlı ve motive edici olmalıdır.</a:t>
            </a:r>
            <a:endParaRPr lang="en-US" sz="1500" dirty="0"/>
          </a:p>
        </p:txBody>
      </p:sp>
      <p:sp>
        <p:nvSpPr>
          <p:cNvPr id="11" name="Shape 8"/>
          <p:cNvSpPr/>
          <p:nvPr/>
        </p:nvSpPr>
        <p:spPr>
          <a:xfrm>
            <a:off x="7303532" y="5058430"/>
            <a:ext cx="22860" cy="668060"/>
          </a:xfrm>
          <a:prstGeom prst="roundRect">
            <a:avLst>
              <a:gd name="adj" fmla="val 350704"/>
            </a:avLst>
          </a:prstGeom>
          <a:solidFill>
            <a:srgbClr val="C5D2CF"/>
          </a:solidFill>
          <a:ln/>
        </p:spPr>
      </p:sp>
      <p:sp>
        <p:nvSpPr>
          <p:cNvPr id="12" name="Shape 9"/>
          <p:cNvSpPr/>
          <p:nvPr/>
        </p:nvSpPr>
        <p:spPr>
          <a:xfrm>
            <a:off x="7100292" y="4843760"/>
            <a:ext cx="429458" cy="429458"/>
          </a:xfrm>
          <a:prstGeom prst="roundRect">
            <a:avLst>
              <a:gd name="adj" fmla="val 18668"/>
            </a:avLst>
          </a:prstGeom>
          <a:solidFill>
            <a:srgbClr val="DFECE9"/>
          </a:solidFill>
          <a:ln w="7620">
            <a:solidFill>
              <a:srgbClr val="C5D2CF"/>
            </a:solidFill>
            <a:prstDash val="solid"/>
          </a:ln>
        </p:spPr>
      </p:sp>
      <p:sp>
        <p:nvSpPr>
          <p:cNvPr id="13" name="Text 10"/>
          <p:cNvSpPr/>
          <p:nvPr/>
        </p:nvSpPr>
        <p:spPr>
          <a:xfrm>
            <a:off x="7242572" y="4915317"/>
            <a:ext cx="144899" cy="286345"/>
          </a:xfrm>
          <a:prstGeom prst="rect">
            <a:avLst/>
          </a:prstGeom>
          <a:noFill/>
          <a:ln/>
        </p:spPr>
        <p:txBody>
          <a:bodyPr wrap="none" lIns="0" tIns="0" rIns="0" bIns="0" rtlCol="0" anchor="t"/>
          <a:lstStyle/>
          <a:p>
            <a:pPr algn="ctr" indent="0" marL="0">
              <a:lnSpc>
                <a:spcPts val="2250"/>
              </a:lnSpc>
              <a:buNone/>
            </a:pPr>
            <a:r>
              <a:rPr lang="en-US" sz="2250" dirty="0">
                <a:solidFill>
                  <a:srgbClr val="2C3249"/>
                </a:solidFill>
                <a:latin typeface="Kanit" pitchFamily="34" charset="0"/>
                <a:ea typeface="Kanit" pitchFamily="34" charset="-122"/>
                <a:cs typeface="Kanit" pitchFamily="34" charset="-120"/>
              </a:rPr>
              <a:t>2</a:t>
            </a:r>
            <a:endParaRPr lang="en-US" sz="2250" dirty="0"/>
          </a:p>
        </p:txBody>
      </p:sp>
      <p:sp>
        <p:nvSpPr>
          <p:cNvPr id="14" name="Text 11"/>
          <p:cNvSpPr/>
          <p:nvPr/>
        </p:nvSpPr>
        <p:spPr>
          <a:xfrm>
            <a:off x="6122075" y="5917406"/>
            <a:ext cx="2386013" cy="298252"/>
          </a:xfrm>
          <a:prstGeom prst="rect">
            <a:avLst/>
          </a:prstGeom>
          <a:noFill/>
          <a:ln/>
        </p:spPr>
        <p:txBody>
          <a:bodyPr wrap="none" lIns="0" tIns="0" rIns="0" bIns="0" rtlCol="0" anchor="t"/>
          <a:lstStyle/>
          <a:p>
            <a:pPr algn="ctr" indent="0" marL="0">
              <a:lnSpc>
                <a:spcPts val="2300"/>
              </a:lnSpc>
              <a:buNone/>
            </a:pPr>
            <a:r>
              <a:rPr lang="en-US" sz="1850" dirty="0">
                <a:solidFill>
                  <a:srgbClr val="2C3249"/>
                </a:solidFill>
                <a:latin typeface="Kanit" pitchFamily="34" charset="0"/>
                <a:ea typeface="Kanit" pitchFamily="34" charset="-122"/>
                <a:cs typeface="Kanit" pitchFamily="34" charset="-120"/>
              </a:rPr>
              <a:t>Yol Haritası Oluşturma</a:t>
            </a:r>
            <a:endParaRPr lang="en-US" sz="1850" dirty="0"/>
          </a:p>
        </p:txBody>
      </p:sp>
      <p:sp>
        <p:nvSpPr>
          <p:cNvPr id="15" name="Text 12"/>
          <p:cNvSpPr/>
          <p:nvPr/>
        </p:nvSpPr>
        <p:spPr>
          <a:xfrm>
            <a:off x="5353883" y="6330077"/>
            <a:ext cx="3922514" cy="915829"/>
          </a:xfrm>
          <a:prstGeom prst="rect">
            <a:avLst/>
          </a:prstGeom>
          <a:noFill/>
          <a:ln/>
        </p:spPr>
        <p:txBody>
          <a:bodyPr wrap="square" lIns="0" tIns="0" rIns="0" bIns="0" rtlCol="0" anchor="t"/>
          <a:lstStyle/>
          <a:p>
            <a:pPr algn="ctr" indent="0" marL="0">
              <a:lnSpc>
                <a:spcPts val="2400"/>
              </a:lnSpc>
              <a:buNone/>
            </a:pPr>
            <a:r>
              <a:rPr lang="en-US" sz="1500" dirty="0">
                <a:solidFill>
                  <a:srgbClr val="2C3249"/>
                </a:solidFill>
                <a:latin typeface="Martel Sans" pitchFamily="34" charset="0"/>
                <a:ea typeface="Martel Sans" pitchFamily="34" charset="-122"/>
                <a:cs typeface="Martel Sans" pitchFamily="34" charset="-120"/>
              </a:rPr>
              <a:t>Hedeflerinize ulaşmak için adım adım bir plan yapın. Her adım için somut görevler ve zaman dilimleri belirleyin.</a:t>
            </a:r>
            <a:endParaRPr lang="en-US" sz="1500" dirty="0"/>
          </a:p>
        </p:txBody>
      </p:sp>
      <p:sp>
        <p:nvSpPr>
          <p:cNvPr id="16" name="Shape 13"/>
          <p:cNvSpPr/>
          <p:nvPr/>
        </p:nvSpPr>
        <p:spPr>
          <a:xfrm>
            <a:off x="11798618" y="5058430"/>
            <a:ext cx="22860" cy="668060"/>
          </a:xfrm>
          <a:prstGeom prst="roundRect">
            <a:avLst>
              <a:gd name="adj" fmla="val 350704"/>
            </a:avLst>
          </a:prstGeom>
          <a:solidFill>
            <a:srgbClr val="C5D2CF"/>
          </a:solidFill>
          <a:ln/>
        </p:spPr>
      </p:sp>
      <p:sp>
        <p:nvSpPr>
          <p:cNvPr id="17" name="Shape 14"/>
          <p:cNvSpPr/>
          <p:nvPr/>
        </p:nvSpPr>
        <p:spPr>
          <a:xfrm>
            <a:off x="11595378" y="4843760"/>
            <a:ext cx="429458" cy="429458"/>
          </a:xfrm>
          <a:prstGeom prst="roundRect">
            <a:avLst>
              <a:gd name="adj" fmla="val 18668"/>
            </a:avLst>
          </a:prstGeom>
          <a:solidFill>
            <a:srgbClr val="DFECE9"/>
          </a:solidFill>
          <a:ln w="7620">
            <a:solidFill>
              <a:srgbClr val="C5D2CF"/>
            </a:solidFill>
            <a:prstDash val="solid"/>
          </a:ln>
        </p:spPr>
      </p:sp>
      <p:sp>
        <p:nvSpPr>
          <p:cNvPr id="18" name="Text 15"/>
          <p:cNvSpPr/>
          <p:nvPr/>
        </p:nvSpPr>
        <p:spPr>
          <a:xfrm>
            <a:off x="11736467" y="4915317"/>
            <a:ext cx="147161" cy="286345"/>
          </a:xfrm>
          <a:prstGeom prst="rect">
            <a:avLst/>
          </a:prstGeom>
          <a:noFill/>
          <a:ln/>
        </p:spPr>
        <p:txBody>
          <a:bodyPr wrap="none" lIns="0" tIns="0" rIns="0" bIns="0" rtlCol="0" anchor="t"/>
          <a:lstStyle/>
          <a:p>
            <a:pPr algn="ctr" indent="0" marL="0">
              <a:lnSpc>
                <a:spcPts val="2250"/>
              </a:lnSpc>
              <a:buNone/>
            </a:pPr>
            <a:r>
              <a:rPr lang="en-US" sz="2250" dirty="0">
                <a:solidFill>
                  <a:srgbClr val="2C3249"/>
                </a:solidFill>
                <a:latin typeface="Kanit" pitchFamily="34" charset="0"/>
                <a:ea typeface="Kanit" pitchFamily="34" charset="-122"/>
                <a:cs typeface="Kanit" pitchFamily="34" charset="-120"/>
              </a:rPr>
              <a:t>3</a:t>
            </a:r>
            <a:endParaRPr lang="en-US" sz="2250" dirty="0"/>
          </a:p>
        </p:txBody>
      </p:sp>
      <p:sp>
        <p:nvSpPr>
          <p:cNvPr id="19" name="Text 16"/>
          <p:cNvSpPr/>
          <p:nvPr/>
        </p:nvSpPr>
        <p:spPr>
          <a:xfrm>
            <a:off x="10617160" y="5917406"/>
            <a:ext cx="2386013" cy="298252"/>
          </a:xfrm>
          <a:prstGeom prst="rect">
            <a:avLst/>
          </a:prstGeom>
          <a:noFill/>
          <a:ln/>
        </p:spPr>
        <p:txBody>
          <a:bodyPr wrap="none" lIns="0" tIns="0" rIns="0" bIns="0" rtlCol="0" anchor="t"/>
          <a:lstStyle/>
          <a:p>
            <a:pPr algn="ctr" indent="0" marL="0">
              <a:lnSpc>
                <a:spcPts val="2300"/>
              </a:lnSpc>
              <a:buNone/>
            </a:pPr>
            <a:r>
              <a:rPr lang="en-US" sz="1850" dirty="0">
                <a:solidFill>
                  <a:srgbClr val="2C3249"/>
                </a:solidFill>
                <a:latin typeface="Kanit" pitchFamily="34" charset="0"/>
                <a:ea typeface="Kanit" pitchFamily="34" charset="-122"/>
                <a:cs typeface="Kanit" pitchFamily="34" charset="-120"/>
              </a:rPr>
              <a:t>İlerlemeyi Takip Etme</a:t>
            </a:r>
            <a:endParaRPr lang="en-US" sz="1850" dirty="0"/>
          </a:p>
        </p:txBody>
      </p:sp>
      <p:sp>
        <p:nvSpPr>
          <p:cNvPr id="20" name="Text 17"/>
          <p:cNvSpPr/>
          <p:nvPr/>
        </p:nvSpPr>
        <p:spPr>
          <a:xfrm>
            <a:off x="9848969" y="6330077"/>
            <a:ext cx="3922514" cy="1221105"/>
          </a:xfrm>
          <a:prstGeom prst="rect">
            <a:avLst/>
          </a:prstGeom>
          <a:noFill/>
          <a:ln/>
        </p:spPr>
        <p:txBody>
          <a:bodyPr wrap="square" lIns="0" tIns="0" rIns="0" bIns="0" rtlCol="0" anchor="t"/>
          <a:lstStyle/>
          <a:p>
            <a:pPr algn="ctr" indent="0" marL="0">
              <a:lnSpc>
                <a:spcPts val="2400"/>
              </a:lnSpc>
              <a:buNone/>
            </a:pPr>
            <a:r>
              <a:rPr lang="en-US" sz="1500" dirty="0">
                <a:solidFill>
                  <a:srgbClr val="2C3249"/>
                </a:solidFill>
                <a:latin typeface="Martel Sans" pitchFamily="34" charset="0"/>
                <a:ea typeface="Martel Sans" pitchFamily="34" charset="-122"/>
                <a:cs typeface="Martel Sans" pitchFamily="34" charset="-120"/>
              </a:rPr>
              <a:t>İlerlemenizi düzenli olarak takip edin ve gerekirse planınızı yeniden gözden geçirin. Motivasyonunuzu yüksek tutmak ve başarıya odaklanmak önemlidir.</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53269" y="525780"/>
            <a:ext cx="7810262" cy="1190863"/>
          </a:xfrm>
          <a:prstGeom prst="rect">
            <a:avLst/>
          </a:prstGeom>
          <a:noFill/>
          <a:ln/>
        </p:spPr>
        <p:txBody>
          <a:bodyPr wrap="square" lIns="0" tIns="0" rIns="0" bIns="0" rtlCol="0" anchor="t"/>
          <a:lstStyle/>
          <a:p>
            <a:pPr indent="0" marL="0">
              <a:lnSpc>
                <a:spcPts val="4650"/>
              </a:lnSpc>
              <a:buNone/>
            </a:pPr>
            <a:r>
              <a:rPr lang="en-US" sz="3750" dirty="0">
                <a:solidFill>
                  <a:srgbClr val="272D45"/>
                </a:solidFill>
                <a:latin typeface="Kanit" pitchFamily="34" charset="0"/>
                <a:ea typeface="Kanit" pitchFamily="34" charset="-122"/>
                <a:cs typeface="Kanit" pitchFamily="34" charset="-120"/>
              </a:rPr>
              <a:t>Engelleri Aşmak: Sabır ve Azmin Gücü</a:t>
            </a:r>
            <a:endParaRPr lang="en-US" sz="3750" dirty="0"/>
          </a:p>
        </p:txBody>
      </p:sp>
      <p:sp>
        <p:nvSpPr>
          <p:cNvPr id="4" name="Text 1"/>
          <p:cNvSpPr/>
          <p:nvPr/>
        </p:nvSpPr>
        <p:spPr>
          <a:xfrm>
            <a:off x="6153269" y="2002393"/>
            <a:ext cx="7810262" cy="914400"/>
          </a:xfrm>
          <a:prstGeom prst="rect">
            <a:avLst/>
          </a:prstGeom>
          <a:noFill/>
          <a:ln/>
        </p:spPr>
        <p:txBody>
          <a:bodyPr wrap="square" lIns="0" tIns="0" rIns="0" bIns="0" rtlCol="0" anchor="t"/>
          <a:lstStyle/>
          <a:p>
            <a:pPr indent="0" marL="0">
              <a:lnSpc>
                <a:spcPts val="2400"/>
              </a:lnSpc>
              <a:buNone/>
            </a:pPr>
            <a:r>
              <a:rPr lang="en-US" sz="1500" dirty="0">
                <a:solidFill>
                  <a:srgbClr val="2C3249"/>
                </a:solidFill>
                <a:latin typeface="Martel Sans" pitchFamily="34" charset="0"/>
                <a:ea typeface="Martel Sans" pitchFamily="34" charset="-122"/>
                <a:cs typeface="Martel Sans" pitchFamily="34" charset="-120"/>
              </a:rPr>
              <a:t>Kişisel gelişim yolculuğunda engellerle karşılaşmanız kaçınılmazdır. Bu engeller sizi yavaşlatabilir veya hatta yolunuzdan saptırabilir. Ancak sabır ve azim, bu zorlukların üstesinden gelmenize yardımcı olur.</a:t>
            </a:r>
            <a:endParaRPr lang="en-US" sz="1500" dirty="0"/>
          </a:p>
        </p:txBody>
      </p:sp>
      <p:pic>
        <p:nvPicPr>
          <p:cNvPr id="5" name="Image 1" descr="preencoded.png">    </p:cNvPr>
          <p:cNvPicPr>
            <a:picLocks noChangeAspect="1"/>
          </p:cNvPicPr>
          <p:nvPr/>
        </p:nvPicPr>
        <p:blipFill>
          <a:blip r:embed="rId2"/>
          <a:stretch>
            <a:fillRect/>
          </a:stretch>
        </p:blipFill>
        <p:spPr>
          <a:xfrm>
            <a:off x="6153269" y="3131106"/>
            <a:ext cx="952619" cy="1524238"/>
          </a:xfrm>
          <a:prstGeom prst="rect">
            <a:avLst/>
          </a:prstGeom>
        </p:spPr>
      </p:pic>
      <p:sp>
        <p:nvSpPr>
          <p:cNvPr id="6" name="Text 2"/>
          <p:cNvSpPr/>
          <p:nvPr/>
        </p:nvSpPr>
        <p:spPr>
          <a:xfrm>
            <a:off x="7391638" y="3321606"/>
            <a:ext cx="2381726" cy="297656"/>
          </a:xfrm>
          <a:prstGeom prst="rect">
            <a:avLst/>
          </a:prstGeom>
          <a:noFill/>
          <a:ln/>
        </p:spPr>
        <p:txBody>
          <a:bodyPr wrap="none" lIns="0" tIns="0" rIns="0" bIns="0" rtlCol="0" anchor="t"/>
          <a:lstStyle/>
          <a:p>
            <a:pPr algn="l" indent="0" marL="0">
              <a:lnSpc>
                <a:spcPts val="2300"/>
              </a:lnSpc>
              <a:buNone/>
            </a:pPr>
            <a:r>
              <a:rPr lang="en-US" sz="1850" dirty="0">
                <a:solidFill>
                  <a:srgbClr val="2C3249"/>
                </a:solidFill>
                <a:latin typeface="Kanit" pitchFamily="34" charset="0"/>
                <a:ea typeface="Kanit" pitchFamily="34" charset="-122"/>
                <a:cs typeface="Kanit" pitchFamily="34" charset="-120"/>
              </a:rPr>
              <a:t>Engelleri Kabul Etmek</a:t>
            </a:r>
            <a:endParaRPr lang="en-US" sz="1850" dirty="0"/>
          </a:p>
        </p:txBody>
      </p:sp>
      <p:sp>
        <p:nvSpPr>
          <p:cNvPr id="7" name="Text 3"/>
          <p:cNvSpPr/>
          <p:nvPr/>
        </p:nvSpPr>
        <p:spPr>
          <a:xfrm>
            <a:off x="7391638" y="3733562"/>
            <a:ext cx="6571893" cy="609600"/>
          </a:xfrm>
          <a:prstGeom prst="rect">
            <a:avLst/>
          </a:prstGeom>
          <a:noFill/>
          <a:ln/>
        </p:spPr>
        <p:txBody>
          <a:bodyPr wrap="square" lIns="0" tIns="0" rIns="0" bIns="0" rtlCol="0" anchor="t"/>
          <a:lstStyle/>
          <a:p>
            <a:pPr algn="l" indent="0" marL="0">
              <a:lnSpc>
                <a:spcPts val="2400"/>
              </a:lnSpc>
              <a:buNone/>
            </a:pPr>
            <a:r>
              <a:rPr lang="en-US" sz="1500" dirty="0">
                <a:solidFill>
                  <a:srgbClr val="2C3249"/>
                </a:solidFill>
                <a:latin typeface="Martel Sans" pitchFamily="34" charset="0"/>
                <a:ea typeface="Martel Sans" pitchFamily="34" charset="-122"/>
                <a:cs typeface="Martel Sans" pitchFamily="34" charset="-120"/>
              </a:rPr>
              <a:t>Engelleri birer fırsat olarak görün ve bunlardan ders çıkarmaya odaklanın.</a:t>
            </a:r>
            <a:endParaRPr lang="en-US" sz="1500" dirty="0"/>
          </a:p>
        </p:txBody>
      </p:sp>
      <p:pic>
        <p:nvPicPr>
          <p:cNvPr id="8" name="Image 2" descr="preencoded.png">    </p:cNvPr>
          <p:cNvPicPr>
            <a:picLocks noChangeAspect="1"/>
          </p:cNvPicPr>
          <p:nvPr/>
        </p:nvPicPr>
        <p:blipFill>
          <a:blip r:embed="rId3"/>
          <a:stretch>
            <a:fillRect/>
          </a:stretch>
        </p:blipFill>
        <p:spPr>
          <a:xfrm>
            <a:off x="6153269" y="4655344"/>
            <a:ext cx="952619" cy="1524238"/>
          </a:xfrm>
          <a:prstGeom prst="rect">
            <a:avLst/>
          </a:prstGeom>
        </p:spPr>
      </p:pic>
      <p:sp>
        <p:nvSpPr>
          <p:cNvPr id="9" name="Text 4"/>
          <p:cNvSpPr/>
          <p:nvPr/>
        </p:nvSpPr>
        <p:spPr>
          <a:xfrm>
            <a:off x="7391638" y="4845844"/>
            <a:ext cx="2418874" cy="297656"/>
          </a:xfrm>
          <a:prstGeom prst="rect">
            <a:avLst/>
          </a:prstGeom>
          <a:noFill/>
          <a:ln/>
        </p:spPr>
        <p:txBody>
          <a:bodyPr wrap="none" lIns="0" tIns="0" rIns="0" bIns="0" rtlCol="0" anchor="t"/>
          <a:lstStyle/>
          <a:p>
            <a:pPr algn="l" indent="0" marL="0">
              <a:lnSpc>
                <a:spcPts val="2300"/>
              </a:lnSpc>
              <a:buNone/>
            </a:pPr>
            <a:r>
              <a:rPr lang="en-US" sz="1850" dirty="0">
                <a:solidFill>
                  <a:srgbClr val="2C3249"/>
                </a:solidFill>
                <a:latin typeface="Kanit" pitchFamily="34" charset="0"/>
                <a:ea typeface="Kanit" pitchFamily="34" charset="-122"/>
                <a:cs typeface="Kanit" pitchFamily="34" charset="-120"/>
              </a:rPr>
              <a:t>Planı Gözden Geçirmek</a:t>
            </a:r>
            <a:endParaRPr lang="en-US" sz="1850" dirty="0"/>
          </a:p>
        </p:txBody>
      </p:sp>
      <p:sp>
        <p:nvSpPr>
          <p:cNvPr id="10" name="Text 5"/>
          <p:cNvSpPr/>
          <p:nvPr/>
        </p:nvSpPr>
        <p:spPr>
          <a:xfrm>
            <a:off x="7391638" y="5257800"/>
            <a:ext cx="6571893" cy="304800"/>
          </a:xfrm>
          <a:prstGeom prst="rect">
            <a:avLst/>
          </a:prstGeom>
          <a:noFill/>
          <a:ln/>
        </p:spPr>
        <p:txBody>
          <a:bodyPr wrap="none" lIns="0" tIns="0" rIns="0" bIns="0" rtlCol="0" anchor="t"/>
          <a:lstStyle/>
          <a:p>
            <a:pPr algn="l" indent="0" marL="0">
              <a:lnSpc>
                <a:spcPts val="2400"/>
              </a:lnSpc>
              <a:buNone/>
            </a:pPr>
            <a:r>
              <a:rPr lang="en-US" sz="1500" dirty="0">
                <a:solidFill>
                  <a:srgbClr val="2C3249"/>
                </a:solidFill>
                <a:latin typeface="Martel Sans" pitchFamily="34" charset="0"/>
                <a:ea typeface="Martel Sans" pitchFamily="34" charset="-122"/>
                <a:cs typeface="Martel Sans" pitchFamily="34" charset="-120"/>
              </a:rPr>
              <a:t>Gerekirse planınızı yeniden gözden geçirin ve yeni stratejiler geliştirin.</a:t>
            </a:r>
            <a:endParaRPr lang="en-US" sz="1500" dirty="0"/>
          </a:p>
        </p:txBody>
      </p:sp>
      <p:pic>
        <p:nvPicPr>
          <p:cNvPr id="11" name="Image 3" descr="preencoded.png">    </p:cNvPr>
          <p:cNvPicPr>
            <a:picLocks noChangeAspect="1"/>
          </p:cNvPicPr>
          <p:nvPr/>
        </p:nvPicPr>
        <p:blipFill>
          <a:blip r:embed="rId4"/>
          <a:stretch>
            <a:fillRect/>
          </a:stretch>
        </p:blipFill>
        <p:spPr>
          <a:xfrm>
            <a:off x="6153269" y="6179582"/>
            <a:ext cx="952619" cy="1524238"/>
          </a:xfrm>
          <a:prstGeom prst="rect">
            <a:avLst/>
          </a:prstGeom>
        </p:spPr>
      </p:pic>
      <p:sp>
        <p:nvSpPr>
          <p:cNvPr id="12" name="Text 6"/>
          <p:cNvSpPr/>
          <p:nvPr/>
        </p:nvSpPr>
        <p:spPr>
          <a:xfrm>
            <a:off x="7391638" y="6370082"/>
            <a:ext cx="2381726" cy="297656"/>
          </a:xfrm>
          <a:prstGeom prst="rect">
            <a:avLst/>
          </a:prstGeom>
          <a:noFill/>
          <a:ln/>
        </p:spPr>
        <p:txBody>
          <a:bodyPr wrap="none" lIns="0" tIns="0" rIns="0" bIns="0" rtlCol="0" anchor="t"/>
          <a:lstStyle/>
          <a:p>
            <a:pPr algn="l" indent="0" marL="0">
              <a:lnSpc>
                <a:spcPts val="2300"/>
              </a:lnSpc>
              <a:buNone/>
            </a:pPr>
            <a:r>
              <a:rPr lang="en-US" sz="1850" dirty="0">
                <a:solidFill>
                  <a:srgbClr val="2C3249"/>
                </a:solidFill>
                <a:latin typeface="Kanit" pitchFamily="34" charset="0"/>
                <a:ea typeface="Kanit" pitchFamily="34" charset="-122"/>
                <a:cs typeface="Kanit" pitchFamily="34" charset="-120"/>
              </a:rPr>
              <a:t>Vazgeçmemek</a:t>
            </a:r>
            <a:endParaRPr lang="en-US" sz="1850" dirty="0"/>
          </a:p>
        </p:txBody>
      </p:sp>
      <p:sp>
        <p:nvSpPr>
          <p:cNvPr id="13" name="Text 7"/>
          <p:cNvSpPr/>
          <p:nvPr/>
        </p:nvSpPr>
        <p:spPr>
          <a:xfrm>
            <a:off x="7391638" y="6782038"/>
            <a:ext cx="6571893" cy="609600"/>
          </a:xfrm>
          <a:prstGeom prst="rect">
            <a:avLst/>
          </a:prstGeom>
          <a:noFill/>
          <a:ln/>
        </p:spPr>
        <p:txBody>
          <a:bodyPr wrap="square" lIns="0" tIns="0" rIns="0" bIns="0" rtlCol="0" anchor="t"/>
          <a:lstStyle/>
          <a:p>
            <a:pPr algn="l" indent="0" marL="0">
              <a:lnSpc>
                <a:spcPts val="2400"/>
              </a:lnSpc>
              <a:buNone/>
            </a:pPr>
            <a:r>
              <a:rPr lang="en-US" sz="1500" dirty="0">
                <a:solidFill>
                  <a:srgbClr val="2C3249"/>
                </a:solidFill>
                <a:latin typeface="Martel Sans" pitchFamily="34" charset="0"/>
                <a:ea typeface="Martel Sans" pitchFamily="34" charset="-122"/>
                <a:cs typeface="Martel Sans" pitchFamily="34" charset="-120"/>
              </a:rPr>
              <a:t>Hedeflerinizden vazgeçmeyin ve zorlukların üstesinden gelmek için azminizi kullanın.</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736413"/>
          </a:xfrm>
          <a:prstGeom prst="rect">
            <a:avLst/>
          </a:prstGeom>
        </p:spPr>
      </p:pic>
      <p:sp>
        <p:nvSpPr>
          <p:cNvPr id="3" name="Text 0"/>
          <p:cNvSpPr/>
          <p:nvPr/>
        </p:nvSpPr>
        <p:spPr>
          <a:xfrm>
            <a:off x="766167" y="3514844"/>
            <a:ext cx="8336280" cy="684133"/>
          </a:xfrm>
          <a:prstGeom prst="rect">
            <a:avLst/>
          </a:prstGeom>
          <a:noFill/>
          <a:ln/>
        </p:spPr>
        <p:txBody>
          <a:bodyPr wrap="none" lIns="0" tIns="0" rIns="0" bIns="0" rtlCol="0" anchor="t"/>
          <a:lstStyle/>
          <a:p>
            <a:pPr indent="0" marL="0">
              <a:lnSpc>
                <a:spcPts val="5350"/>
              </a:lnSpc>
              <a:buNone/>
            </a:pPr>
            <a:r>
              <a:rPr lang="en-US" sz="4300" dirty="0">
                <a:solidFill>
                  <a:srgbClr val="272D45"/>
                </a:solidFill>
                <a:latin typeface="Kanit" pitchFamily="34" charset="0"/>
                <a:ea typeface="Kanit" pitchFamily="34" charset="-122"/>
                <a:cs typeface="Kanit" pitchFamily="34" charset="-120"/>
              </a:rPr>
              <a:t>Başarı Hikayelerinden İlham Almak</a:t>
            </a:r>
            <a:endParaRPr lang="en-US" sz="4300" dirty="0"/>
          </a:p>
        </p:txBody>
      </p:sp>
      <p:sp>
        <p:nvSpPr>
          <p:cNvPr id="4" name="Text 1"/>
          <p:cNvSpPr/>
          <p:nvPr/>
        </p:nvSpPr>
        <p:spPr>
          <a:xfrm>
            <a:off x="766167" y="4527352"/>
            <a:ext cx="13098066" cy="700564"/>
          </a:xfrm>
          <a:prstGeom prst="rect">
            <a:avLst/>
          </a:prstGeom>
          <a:noFill/>
          <a:ln/>
        </p:spPr>
        <p:txBody>
          <a:bodyPr wrap="square" lIns="0" tIns="0" rIns="0" bIns="0" rtlCol="0" anchor="t"/>
          <a:lstStyle/>
          <a:p>
            <a:pPr indent="0" marL="0">
              <a:lnSpc>
                <a:spcPts val="2750"/>
              </a:lnSpc>
              <a:buNone/>
            </a:pPr>
            <a:r>
              <a:rPr lang="en-US" sz="1700" dirty="0">
                <a:solidFill>
                  <a:srgbClr val="2C3249"/>
                </a:solidFill>
                <a:latin typeface="Martel Sans" pitchFamily="34" charset="0"/>
                <a:ea typeface="Martel Sans" pitchFamily="34" charset="-122"/>
                <a:cs typeface="Martel Sans" pitchFamily="34" charset="-120"/>
              </a:rPr>
              <a:t>Başarılı insanların hikayeleri, sizi motive edebilir ve yolculuğunuzda size ilham verebilir. Başkalarının zorlukların üstesinden nasıl geldiğini ve hedeflerine nasıl ulaştığını öğrenmek, size umut ve cesaret verebilir.</a:t>
            </a:r>
            <a:endParaRPr lang="en-US" sz="1700" dirty="0"/>
          </a:p>
        </p:txBody>
      </p:sp>
      <p:sp>
        <p:nvSpPr>
          <p:cNvPr id="5" name="Shape 2"/>
          <p:cNvSpPr/>
          <p:nvPr/>
        </p:nvSpPr>
        <p:spPr>
          <a:xfrm>
            <a:off x="766167" y="5474137"/>
            <a:ext cx="4220170" cy="1977033"/>
          </a:xfrm>
          <a:prstGeom prst="roundRect">
            <a:avLst>
              <a:gd name="adj" fmla="val 4651"/>
            </a:avLst>
          </a:prstGeom>
          <a:solidFill>
            <a:srgbClr val="DFECE9"/>
          </a:solidFill>
          <a:ln w="7620">
            <a:solidFill>
              <a:srgbClr val="C5D2CF"/>
            </a:solidFill>
            <a:prstDash val="solid"/>
          </a:ln>
        </p:spPr>
      </p:sp>
      <p:sp>
        <p:nvSpPr>
          <p:cNvPr id="6" name="Text 3"/>
          <p:cNvSpPr/>
          <p:nvPr/>
        </p:nvSpPr>
        <p:spPr>
          <a:xfrm>
            <a:off x="992624" y="5700593"/>
            <a:ext cx="2736413" cy="341948"/>
          </a:xfrm>
          <a:prstGeom prst="rect">
            <a:avLst/>
          </a:prstGeom>
          <a:noFill/>
          <a:ln/>
        </p:spPr>
        <p:txBody>
          <a:bodyPr wrap="none" lIns="0" tIns="0" rIns="0" bIns="0" rtlCol="0" anchor="t"/>
          <a:lstStyle/>
          <a:p>
            <a:pPr indent="0" marL="0">
              <a:lnSpc>
                <a:spcPts val="2650"/>
              </a:lnSpc>
              <a:buNone/>
            </a:pPr>
            <a:r>
              <a:rPr lang="en-US" sz="2150" dirty="0">
                <a:solidFill>
                  <a:srgbClr val="2C3249"/>
                </a:solidFill>
                <a:latin typeface="Kanit" pitchFamily="34" charset="0"/>
                <a:ea typeface="Kanit" pitchFamily="34" charset="-122"/>
                <a:cs typeface="Kanit" pitchFamily="34" charset="-120"/>
              </a:rPr>
              <a:t>Kitaplar</a:t>
            </a:r>
            <a:endParaRPr lang="en-US" sz="2150" dirty="0"/>
          </a:p>
        </p:txBody>
      </p:sp>
      <p:sp>
        <p:nvSpPr>
          <p:cNvPr id="7" name="Text 4"/>
          <p:cNvSpPr/>
          <p:nvPr/>
        </p:nvSpPr>
        <p:spPr>
          <a:xfrm>
            <a:off x="992624" y="6173867"/>
            <a:ext cx="3767257" cy="1050846"/>
          </a:xfrm>
          <a:prstGeom prst="rect">
            <a:avLst/>
          </a:prstGeom>
          <a:noFill/>
          <a:ln/>
        </p:spPr>
        <p:txBody>
          <a:bodyPr wrap="square" lIns="0" tIns="0" rIns="0" bIns="0" rtlCol="0" anchor="t"/>
          <a:lstStyle/>
          <a:p>
            <a:pPr indent="0" marL="0">
              <a:lnSpc>
                <a:spcPts val="2750"/>
              </a:lnSpc>
              <a:buNone/>
            </a:pPr>
            <a:r>
              <a:rPr lang="en-US" sz="1700" dirty="0">
                <a:solidFill>
                  <a:srgbClr val="2C3249"/>
                </a:solidFill>
                <a:latin typeface="Martel Sans" pitchFamily="34" charset="0"/>
                <a:ea typeface="Martel Sans" pitchFamily="34" charset="-122"/>
                <a:cs typeface="Martel Sans" pitchFamily="34" charset="-120"/>
              </a:rPr>
              <a:t>Başarılı insanların otobiyografilerini okuyarak deneyimlerinden ders çıkarabilirsiniz.</a:t>
            </a:r>
            <a:endParaRPr lang="en-US" sz="1700" dirty="0"/>
          </a:p>
        </p:txBody>
      </p:sp>
      <p:sp>
        <p:nvSpPr>
          <p:cNvPr id="8" name="Shape 5"/>
          <p:cNvSpPr/>
          <p:nvPr/>
        </p:nvSpPr>
        <p:spPr>
          <a:xfrm>
            <a:off x="5205174" y="5474137"/>
            <a:ext cx="4220170" cy="1977033"/>
          </a:xfrm>
          <a:prstGeom prst="roundRect">
            <a:avLst>
              <a:gd name="adj" fmla="val 4651"/>
            </a:avLst>
          </a:prstGeom>
          <a:solidFill>
            <a:srgbClr val="DFECE9"/>
          </a:solidFill>
          <a:ln w="7620">
            <a:solidFill>
              <a:srgbClr val="C5D2CF"/>
            </a:solidFill>
            <a:prstDash val="solid"/>
          </a:ln>
        </p:spPr>
      </p:sp>
      <p:sp>
        <p:nvSpPr>
          <p:cNvPr id="9" name="Text 6"/>
          <p:cNvSpPr/>
          <p:nvPr/>
        </p:nvSpPr>
        <p:spPr>
          <a:xfrm>
            <a:off x="5431631" y="5700593"/>
            <a:ext cx="2736413" cy="341948"/>
          </a:xfrm>
          <a:prstGeom prst="rect">
            <a:avLst/>
          </a:prstGeom>
          <a:noFill/>
          <a:ln/>
        </p:spPr>
        <p:txBody>
          <a:bodyPr wrap="none" lIns="0" tIns="0" rIns="0" bIns="0" rtlCol="0" anchor="t"/>
          <a:lstStyle/>
          <a:p>
            <a:pPr indent="0" marL="0">
              <a:lnSpc>
                <a:spcPts val="2650"/>
              </a:lnSpc>
              <a:buNone/>
            </a:pPr>
            <a:r>
              <a:rPr lang="en-US" sz="2150" dirty="0">
                <a:solidFill>
                  <a:srgbClr val="2C3249"/>
                </a:solidFill>
                <a:latin typeface="Kanit" pitchFamily="34" charset="0"/>
                <a:ea typeface="Kanit" pitchFamily="34" charset="-122"/>
                <a:cs typeface="Kanit" pitchFamily="34" charset="-120"/>
              </a:rPr>
              <a:t>Belgeseller</a:t>
            </a:r>
            <a:endParaRPr lang="en-US" sz="2150" dirty="0"/>
          </a:p>
        </p:txBody>
      </p:sp>
      <p:sp>
        <p:nvSpPr>
          <p:cNvPr id="10" name="Text 7"/>
          <p:cNvSpPr/>
          <p:nvPr/>
        </p:nvSpPr>
        <p:spPr>
          <a:xfrm>
            <a:off x="5431631" y="6173867"/>
            <a:ext cx="3767257" cy="1050846"/>
          </a:xfrm>
          <a:prstGeom prst="rect">
            <a:avLst/>
          </a:prstGeom>
          <a:noFill/>
          <a:ln/>
        </p:spPr>
        <p:txBody>
          <a:bodyPr wrap="square" lIns="0" tIns="0" rIns="0" bIns="0" rtlCol="0" anchor="t"/>
          <a:lstStyle/>
          <a:p>
            <a:pPr indent="0" marL="0">
              <a:lnSpc>
                <a:spcPts val="2750"/>
              </a:lnSpc>
              <a:buNone/>
            </a:pPr>
            <a:r>
              <a:rPr lang="en-US" sz="1700" dirty="0">
                <a:solidFill>
                  <a:srgbClr val="2C3249"/>
                </a:solidFill>
                <a:latin typeface="Martel Sans" pitchFamily="34" charset="0"/>
                <a:ea typeface="Martel Sans" pitchFamily="34" charset="-122"/>
                <a:cs typeface="Martel Sans" pitchFamily="34" charset="-120"/>
              </a:rPr>
              <a:t>Başarılı girişimciler, sanatçılar ve sporcular hakkında belgeseller izleyerek ilham alabilirsiniz.</a:t>
            </a:r>
            <a:endParaRPr lang="en-US" sz="1700" dirty="0"/>
          </a:p>
        </p:txBody>
      </p:sp>
      <p:sp>
        <p:nvSpPr>
          <p:cNvPr id="11" name="Shape 8"/>
          <p:cNvSpPr/>
          <p:nvPr/>
        </p:nvSpPr>
        <p:spPr>
          <a:xfrm>
            <a:off x="9644182" y="5474137"/>
            <a:ext cx="4220170" cy="1977033"/>
          </a:xfrm>
          <a:prstGeom prst="roundRect">
            <a:avLst>
              <a:gd name="adj" fmla="val 4651"/>
            </a:avLst>
          </a:prstGeom>
          <a:solidFill>
            <a:srgbClr val="DFECE9"/>
          </a:solidFill>
          <a:ln w="7620">
            <a:solidFill>
              <a:srgbClr val="C5D2CF"/>
            </a:solidFill>
            <a:prstDash val="solid"/>
          </a:ln>
        </p:spPr>
      </p:sp>
      <p:sp>
        <p:nvSpPr>
          <p:cNvPr id="12" name="Text 9"/>
          <p:cNvSpPr/>
          <p:nvPr/>
        </p:nvSpPr>
        <p:spPr>
          <a:xfrm>
            <a:off x="9870638" y="5700593"/>
            <a:ext cx="2952036" cy="341948"/>
          </a:xfrm>
          <a:prstGeom prst="rect">
            <a:avLst/>
          </a:prstGeom>
          <a:noFill/>
          <a:ln/>
        </p:spPr>
        <p:txBody>
          <a:bodyPr wrap="none" lIns="0" tIns="0" rIns="0" bIns="0" rtlCol="0" anchor="t"/>
          <a:lstStyle/>
          <a:p>
            <a:pPr indent="0" marL="0">
              <a:lnSpc>
                <a:spcPts val="2650"/>
              </a:lnSpc>
              <a:buNone/>
            </a:pPr>
            <a:r>
              <a:rPr lang="en-US" sz="2150" dirty="0">
                <a:solidFill>
                  <a:srgbClr val="2C3249"/>
                </a:solidFill>
                <a:latin typeface="Kanit" pitchFamily="34" charset="0"/>
                <a:ea typeface="Kanit" pitchFamily="34" charset="-122"/>
                <a:cs typeface="Kanit" pitchFamily="34" charset="-120"/>
              </a:rPr>
              <a:t>Motivasyon Konuşmaları</a:t>
            </a:r>
            <a:endParaRPr lang="en-US" sz="2150" dirty="0"/>
          </a:p>
        </p:txBody>
      </p:sp>
      <p:sp>
        <p:nvSpPr>
          <p:cNvPr id="13" name="Text 10"/>
          <p:cNvSpPr/>
          <p:nvPr/>
        </p:nvSpPr>
        <p:spPr>
          <a:xfrm>
            <a:off x="9870638" y="6173867"/>
            <a:ext cx="3767257" cy="1050846"/>
          </a:xfrm>
          <a:prstGeom prst="rect">
            <a:avLst/>
          </a:prstGeom>
          <a:noFill/>
          <a:ln/>
        </p:spPr>
        <p:txBody>
          <a:bodyPr wrap="square" lIns="0" tIns="0" rIns="0" bIns="0" rtlCol="0" anchor="t"/>
          <a:lstStyle/>
          <a:p>
            <a:pPr indent="0" marL="0">
              <a:lnSpc>
                <a:spcPts val="2750"/>
              </a:lnSpc>
              <a:buNone/>
            </a:pPr>
            <a:r>
              <a:rPr lang="en-US" sz="1700" dirty="0">
                <a:solidFill>
                  <a:srgbClr val="2C3249"/>
                </a:solidFill>
                <a:latin typeface="Martel Sans" pitchFamily="34" charset="0"/>
                <a:ea typeface="Martel Sans" pitchFamily="34" charset="-122"/>
                <a:cs typeface="Martel Sans" pitchFamily="34" charset="-120"/>
              </a:rPr>
              <a:t>Başarıya odaklanmış motivasyon konuşmaları izleyerek kendinizi daha güçlü hissedebilirsiniz.</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80773" y="854512"/>
            <a:ext cx="6976229" cy="619958"/>
          </a:xfrm>
          <a:prstGeom prst="rect">
            <a:avLst/>
          </a:prstGeom>
          <a:noFill/>
          <a:ln/>
        </p:spPr>
        <p:txBody>
          <a:bodyPr wrap="none" lIns="0" tIns="0" rIns="0" bIns="0" rtlCol="0" anchor="t"/>
          <a:lstStyle/>
          <a:p>
            <a:pPr indent="0" marL="0">
              <a:lnSpc>
                <a:spcPts val="4850"/>
              </a:lnSpc>
              <a:buNone/>
            </a:pPr>
            <a:r>
              <a:rPr lang="en-US" sz="3900" dirty="0">
                <a:solidFill>
                  <a:srgbClr val="272D45"/>
                </a:solidFill>
                <a:latin typeface="Kanit" pitchFamily="34" charset="0"/>
                <a:ea typeface="Kanit" pitchFamily="34" charset="-122"/>
                <a:cs typeface="Kanit" pitchFamily="34" charset="-120"/>
              </a:rPr>
              <a:t>Kendini Motive Etme Yöntemleri</a:t>
            </a:r>
            <a:endParaRPr lang="en-US" sz="3900" dirty="0"/>
          </a:p>
        </p:txBody>
      </p:sp>
      <p:sp>
        <p:nvSpPr>
          <p:cNvPr id="4" name="Text 1"/>
          <p:cNvSpPr/>
          <p:nvPr/>
        </p:nvSpPr>
        <p:spPr>
          <a:xfrm>
            <a:off x="6180773" y="1772007"/>
            <a:ext cx="7755255" cy="634603"/>
          </a:xfrm>
          <a:prstGeom prst="rect">
            <a:avLst/>
          </a:prstGeom>
          <a:noFill/>
          <a:ln/>
        </p:spPr>
        <p:txBody>
          <a:bodyPr wrap="square" lIns="0" tIns="0" rIns="0" bIns="0" rtlCol="0" anchor="t"/>
          <a:lstStyle/>
          <a:p>
            <a:pPr indent="0" marL="0">
              <a:lnSpc>
                <a:spcPts val="2450"/>
              </a:lnSpc>
              <a:buNone/>
            </a:pPr>
            <a:r>
              <a:rPr lang="en-US" sz="1550" dirty="0">
                <a:solidFill>
                  <a:srgbClr val="2C3249"/>
                </a:solidFill>
                <a:latin typeface="Martel Sans" pitchFamily="34" charset="0"/>
                <a:ea typeface="Martel Sans" pitchFamily="34" charset="-122"/>
                <a:cs typeface="Martel Sans" pitchFamily="34" charset="-120"/>
              </a:rPr>
              <a:t>Kişisel gelişim yolculuğunda motivasyonunuzu yüksek tutmak önemlidir. Kendinizi motive etmek için çeşitli yöntemler kullanabilirsiniz.</a:t>
            </a:r>
            <a:endParaRPr lang="en-US" sz="1550" dirty="0"/>
          </a:p>
        </p:txBody>
      </p:sp>
      <p:pic>
        <p:nvPicPr>
          <p:cNvPr id="5" name="Image 1" descr="preencoded.png">    </p:cNvPr>
          <p:cNvPicPr>
            <a:picLocks noChangeAspect="1"/>
          </p:cNvPicPr>
          <p:nvPr/>
        </p:nvPicPr>
        <p:blipFill>
          <a:blip r:embed="rId2"/>
          <a:stretch>
            <a:fillRect/>
          </a:stretch>
        </p:blipFill>
        <p:spPr>
          <a:xfrm>
            <a:off x="6180773" y="2629733"/>
            <a:ext cx="495895" cy="495895"/>
          </a:xfrm>
          <a:prstGeom prst="rect">
            <a:avLst/>
          </a:prstGeom>
        </p:spPr>
      </p:pic>
      <p:sp>
        <p:nvSpPr>
          <p:cNvPr id="6" name="Text 2"/>
          <p:cNvSpPr/>
          <p:nvPr/>
        </p:nvSpPr>
        <p:spPr>
          <a:xfrm>
            <a:off x="6180773" y="3323987"/>
            <a:ext cx="2479953" cy="309920"/>
          </a:xfrm>
          <a:prstGeom prst="rect">
            <a:avLst/>
          </a:prstGeom>
          <a:noFill/>
          <a:ln/>
        </p:spPr>
        <p:txBody>
          <a:bodyPr wrap="none" lIns="0" tIns="0" rIns="0" bIns="0" rtlCol="0" anchor="t"/>
          <a:lstStyle/>
          <a:p>
            <a:pPr algn="l" indent="0" marL="0">
              <a:lnSpc>
                <a:spcPts val="2400"/>
              </a:lnSpc>
              <a:buNone/>
            </a:pPr>
            <a:r>
              <a:rPr lang="en-US" sz="1950" dirty="0">
                <a:solidFill>
                  <a:srgbClr val="2C3249"/>
                </a:solidFill>
                <a:latin typeface="Kanit" pitchFamily="34" charset="0"/>
                <a:ea typeface="Kanit" pitchFamily="34" charset="-122"/>
                <a:cs typeface="Kanit" pitchFamily="34" charset="-120"/>
              </a:rPr>
              <a:t>Kısa Vadeli Hedefler</a:t>
            </a:r>
            <a:endParaRPr lang="en-US" sz="1950" dirty="0"/>
          </a:p>
        </p:txBody>
      </p:sp>
      <p:sp>
        <p:nvSpPr>
          <p:cNvPr id="7" name="Text 3"/>
          <p:cNvSpPr/>
          <p:nvPr/>
        </p:nvSpPr>
        <p:spPr>
          <a:xfrm>
            <a:off x="6180773" y="3752850"/>
            <a:ext cx="3728799" cy="634603"/>
          </a:xfrm>
          <a:prstGeom prst="rect">
            <a:avLst/>
          </a:prstGeom>
          <a:noFill/>
          <a:ln/>
        </p:spPr>
        <p:txBody>
          <a:bodyPr wrap="square" lIns="0" tIns="0" rIns="0" bIns="0" rtlCol="0" anchor="t"/>
          <a:lstStyle/>
          <a:p>
            <a:pPr algn="l" indent="0" marL="0">
              <a:lnSpc>
                <a:spcPts val="2450"/>
              </a:lnSpc>
              <a:buNone/>
            </a:pPr>
            <a:r>
              <a:rPr lang="en-US" sz="1550" dirty="0">
                <a:solidFill>
                  <a:srgbClr val="2C3249"/>
                </a:solidFill>
                <a:latin typeface="Martel Sans" pitchFamily="34" charset="0"/>
                <a:ea typeface="Martel Sans" pitchFamily="34" charset="-122"/>
                <a:cs typeface="Martel Sans" pitchFamily="34" charset="-120"/>
              </a:rPr>
              <a:t>Büyük hedeflerinizi daha küçük ve daha yönetilebilir parçalara ayırın.</a:t>
            </a:r>
            <a:endParaRPr lang="en-US" sz="1550" dirty="0"/>
          </a:p>
        </p:txBody>
      </p:sp>
      <p:pic>
        <p:nvPicPr>
          <p:cNvPr id="8" name="Image 2" descr="preencoded.png">    </p:cNvPr>
          <p:cNvPicPr>
            <a:picLocks noChangeAspect="1"/>
          </p:cNvPicPr>
          <p:nvPr/>
        </p:nvPicPr>
        <p:blipFill>
          <a:blip r:embed="rId3"/>
          <a:stretch>
            <a:fillRect/>
          </a:stretch>
        </p:blipFill>
        <p:spPr>
          <a:xfrm>
            <a:off x="10207109" y="2629733"/>
            <a:ext cx="495895" cy="495895"/>
          </a:xfrm>
          <a:prstGeom prst="rect">
            <a:avLst/>
          </a:prstGeom>
        </p:spPr>
      </p:pic>
      <p:sp>
        <p:nvSpPr>
          <p:cNvPr id="9" name="Text 4"/>
          <p:cNvSpPr/>
          <p:nvPr/>
        </p:nvSpPr>
        <p:spPr>
          <a:xfrm>
            <a:off x="10207109" y="3323987"/>
            <a:ext cx="2479953" cy="309920"/>
          </a:xfrm>
          <a:prstGeom prst="rect">
            <a:avLst/>
          </a:prstGeom>
          <a:noFill/>
          <a:ln/>
        </p:spPr>
        <p:txBody>
          <a:bodyPr wrap="none" lIns="0" tIns="0" rIns="0" bIns="0" rtlCol="0" anchor="t"/>
          <a:lstStyle/>
          <a:p>
            <a:pPr algn="l" indent="0" marL="0">
              <a:lnSpc>
                <a:spcPts val="2400"/>
              </a:lnSpc>
              <a:buNone/>
            </a:pPr>
            <a:r>
              <a:rPr lang="en-US" sz="1950" dirty="0">
                <a:solidFill>
                  <a:srgbClr val="2C3249"/>
                </a:solidFill>
                <a:latin typeface="Kanit" pitchFamily="34" charset="0"/>
                <a:ea typeface="Kanit" pitchFamily="34" charset="-122"/>
                <a:cs typeface="Kanit" pitchFamily="34" charset="-120"/>
              </a:rPr>
              <a:t>Ödüllendirme</a:t>
            </a:r>
            <a:endParaRPr lang="en-US" sz="1950" dirty="0"/>
          </a:p>
        </p:txBody>
      </p:sp>
      <p:sp>
        <p:nvSpPr>
          <p:cNvPr id="10" name="Text 5"/>
          <p:cNvSpPr/>
          <p:nvPr/>
        </p:nvSpPr>
        <p:spPr>
          <a:xfrm>
            <a:off x="10207109" y="3752850"/>
            <a:ext cx="3728918" cy="951905"/>
          </a:xfrm>
          <a:prstGeom prst="rect">
            <a:avLst/>
          </a:prstGeom>
          <a:noFill/>
          <a:ln/>
        </p:spPr>
        <p:txBody>
          <a:bodyPr wrap="square" lIns="0" tIns="0" rIns="0" bIns="0" rtlCol="0" anchor="t"/>
          <a:lstStyle/>
          <a:p>
            <a:pPr algn="l" indent="0" marL="0">
              <a:lnSpc>
                <a:spcPts val="2450"/>
              </a:lnSpc>
              <a:buNone/>
            </a:pPr>
            <a:r>
              <a:rPr lang="en-US" sz="1550" dirty="0">
                <a:solidFill>
                  <a:srgbClr val="2C3249"/>
                </a:solidFill>
                <a:latin typeface="Martel Sans" pitchFamily="34" charset="0"/>
                <a:ea typeface="Martel Sans" pitchFamily="34" charset="-122"/>
                <a:cs typeface="Martel Sans" pitchFamily="34" charset="-120"/>
              </a:rPr>
              <a:t>Kendinizi başarılarınız için ödüllendirerek motivasyonunuzu yüksek tutun.</a:t>
            </a:r>
            <a:endParaRPr lang="en-US" sz="1550" dirty="0"/>
          </a:p>
        </p:txBody>
      </p:sp>
      <p:pic>
        <p:nvPicPr>
          <p:cNvPr id="11" name="Image 3" descr="preencoded.png">    </p:cNvPr>
          <p:cNvPicPr>
            <a:picLocks noChangeAspect="1"/>
          </p:cNvPicPr>
          <p:nvPr/>
        </p:nvPicPr>
        <p:blipFill>
          <a:blip r:embed="rId4"/>
          <a:stretch>
            <a:fillRect/>
          </a:stretch>
        </p:blipFill>
        <p:spPr>
          <a:xfrm>
            <a:off x="6180773" y="5299948"/>
            <a:ext cx="495895" cy="495895"/>
          </a:xfrm>
          <a:prstGeom prst="rect">
            <a:avLst/>
          </a:prstGeom>
        </p:spPr>
      </p:pic>
      <p:sp>
        <p:nvSpPr>
          <p:cNvPr id="12" name="Text 6"/>
          <p:cNvSpPr/>
          <p:nvPr/>
        </p:nvSpPr>
        <p:spPr>
          <a:xfrm>
            <a:off x="6180773" y="5994202"/>
            <a:ext cx="2479953" cy="309920"/>
          </a:xfrm>
          <a:prstGeom prst="rect">
            <a:avLst/>
          </a:prstGeom>
          <a:noFill/>
          <a:ln/>
        </p:spPr>
        <p:txBody>
          <a:bodyPr wrap="none" lIns="0" tIns="0" rIns="0" bIns="0" rtlCol="0" anchor="t"/>
          <a:lstStyle/>
          <a:p>
            <a:pPr algn="l" indent="0" marL="0">
              <a:lnSpc>
                <a:spcPts val="2400"/>
              </a:lnSpc>
              <a:buNone/>
            </a:pPr>
            <a:r>
              <a:rPr lang="en-US" sz="1950" dirty="0">
                <a:solidFill>
                  <a:srgbClr val="2C3249"/>
                </a:solidFill>
                <a:latin typeface="Kanit" pitchFamily="34" charset="0"/>
                <a:ea typeface="Kanit" pitchFamily="34" charset="-122"/>
                <a:cs typeface="Kanit" pitchFamily="34" charset="-120"/>
              </a:rPr>
              <a:t>Zaman Yönetimi</a:t>
            </a:r>
            <a:endParaRPr lang="en-US" sz="1950" dirty="0"/>
          </a:p>
        </p:txBody>
      </p:sp>
      <p:sp>
        <p:nvSpPr>
          <p:cNvPr id="13" name="Text 7"/>
          <p:cNvSpPr/>
          <p:nvPr/>
        </p:nvSpPr>
        <p:spPr>
          <a:xfrm>
            <a:off x="6180773" y="6423065"/>
            <a:ext cx="3728799" cy="951905"/>
          </a:xfrm>
          <a:prstGeom prst="rect">
            <a:avLst/>
          </a:prstGeom>
          <a:noFill/>
          <a:ln/>
        </p:spPr>
        <p:txBody>
          <a:bodyPr wrap="square" lIns="0" tIns="0" rIns="0" bIns="0" rtlCol="0" anchor="t"/>
          <a:lstStyle/>
          <a:p>
            <a:pPr algn="l" indent="0" marL="0">
              <a:lnSpc>
                <a:spcPts val="2450"/>
              </a:lnSpc>
              <a:buNone/>
            </a:pPr>
            <a:r>
              <a:rPr lang="en-US" sz="1550" dirty="0">
                <a:solidFill>
                  <a:srgbClr val="2C3249"/>
                </a:solidFill>
                <a:latin typeface="Martel Sans" pitchFamily="34" charset="0"/>
                <a:ea typeface="Martel Sans" pitchFamily="34" charset="-122"/>
                <a:cs typeface="Martel Sans" pitchFamily="34" charset="-120"/>
              </a:rPr>
              <a:t>Zamanınızı etkili bir şekilde yönetmek ve hedeflerinize ulaşmak için düzenli bir program oluşturun.</a:t>
            </a:r>
            <a:endParaRPr lang="en-US" sz="1550" dirty="0"/>
          </a:p>
        </p:txBody>
      </p:sp>
      <p:pic>
        <p:nvPicPr>
          <p:cNvPr id="14" name="Image 4" descr="preencoded.png">    </p:cNvPr>
          <p:cNvPicPr>
            <a:picLocks noChangeAspect="1"/>
          </p:cNvPicPr>
          <p:nvPr/>
        </p:nvPicPr>
        <p:blipFill>
          <a:blip r:embed="rId5"/>
          <a:stretch>
            <a:fillRect/>
          </a:stretch>
        </p:blipFill>
        <p:spPr>
          <a:xfrm>
            <a:off x="10207109" y="5299948"/>
            <a:ext cx="495895" cy="495895"/>
          </a:xfrm>
          <a:prstGeom prst="rect">
            <a:avLst/>
          </a:prstGeom>
        </p:spPr>
      </p:pic>
      <p:sp>
        <p:nvSpPr>
          <p:cNvPr id="15" name="Text 8"/>
          <p:cNvSpPr/>
          <p:nvPr/>
        </p:nvSpPr>
        <p:spPr>
          <a:xfrm>
            <a:off x="10207109" y="5994202"/>
            <a:ext cx="2694384" cy="309920"/>
          </a:xfrm>
          <a:prstGeom prst="rect">
            <a:avLst/>
          </a:prstGeom>
          <a:noFill/>
          <a:ln/>
        </p:spPr>
        <p:txBody>
          <a:bodyPr wrap="none" lIns="0" tIns="0" rIns="0" bIns="0" rtlCol="0" anchor="t"/>
          <a:lstStyle/>
          <a:p>
            <a:pPr algn="l" indent="0" marL="0">
              <a:lnSpc>
                <a:spcPts val="2400"/>
              </a:lnSpc>
              <a:buNone/>
            </a:pPr>
            <a:r>
              <a:rPr lang="en-US" sz="1950" dirty="0">
                <a:solidFill>
                  <a:srgbClr val="2C3249"/>
                </a:solidFill>
                <a:latin typeface="Kanit" pitchFamily="34" charset="0"/>
                <a:ea typeface="Kanit" pitchFamily="34" charset="-122"/>
                <a:cs typeface="Kanit" pitchFamily="34" charset="-120"/>
              </a:rPr>
              <a:t>İlerlemeyi Görselleştirme</a:t>
            </a:r>
            <a:endParaRPr lang="en-US" sz="1950" dirty="0"/>
          </a:p>
        </p:txBody>
      </p:sp>
      <p:sp>
        <p:nvSpPr>
          <p:cNvPr id="16" name="Text 9"/>
          <p:cNvSpPr/>
          <p:nvPr/>
        </p:nvSpPr>
        <p:spPr>
          <a:xfrm>
            <a:off x="10207109" y="6423065"/>
            <a:ext cx="3728918" cy="951905"/>
          </a:xfrm>
          <a:prstGeom prst="rect">
            <a:avLst/>
          </a:prstGeom>
          <a:noFill/>
          <a:ln/>
        </p:spPr>
        <p:txBody>
          <a:bodyPr wrap="square" lIns="0" tIns="0" rIns="0" bIns="0" rtlCol="0" anchor="t"/>
          <a:lstStyle/>
          <a:p>
            <a:pPr algn="l" indent="0" marL="0">
              <a:lnSpc>
                <a:spcPts val="2450"/>
              </a:lnSpc>
              <a:buNone/>
            </a:pPr>
            <a:r>
              <a:rPr lang="en-US" sz="1550" dirty="0">
                <a:solidFill>
                  <a:srgbClr val="2C3249"/>
                </a:solidFill>
                <a:latin typeface="Martel Sans" pitchFamily="34" charset="0"/>
                <a:ea typeface="Martel Sans" pitchFamily="34" charset="-122"/>
                <a:cs typeface="Martel Sans" pitchFamily="34" charset="-120"/>
              </a:rPr>
              <a:t>İlerlemenizi takip etmek ve motivasyonunuzu yüksek tutmak için bir ilerleme tablosu kullanın.</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543175"/>
          </a:xfrm>
          <a:prstGeom prst="rect">
            <a:avLst/>
          </a:prstGeom>
        </p:spPr>
      </p:pic>
      <p:sp>
        <p:nvSpPr>
          <p:cNvPr id="3" name="Text 0"/>
          <p:cNvSpPr/>
          <p:nvPr/>
        </p:nvSpPr>
        <p:spPr>
          <a:xfrm>
            <a:off x="711994" y="3265527"/>
            <a:ext cx="5655112" cy="635794"/>
          </a:xfrm>
          <a:prstGeom prst="rect">
            <a:avLst/>
          </a:prstGeom>
          <a:noFill/>
          <a:ln/>
        </p:spPr>
        <p:txBody>
          <a:bodyPr wrap="none" lIns="0" tIns="0" rIns="0" bIns="0" rtlCol="0" anchor="t"/>
          <a:lstStyle/>
          <a:p>
            <a:pPr indent="0" marL="0">
              <a:lnSpc>
                <a:spcPts val="5000"/>
              </a:lnSpc>
              <a:buNone/>
            </a:pPr>
            <a:r>
              <a:rPr lang="en-US" sz="4000" dirty="0">
                <a:solidFill>
                  <a:srgbClr val="272D45"/>
                </a:solidFill>
                <a:latin typeface="Kanit" pitchFamily="34" charset="0"/>
                <a:ea typeface="Kanit" pitchFamily="34" charset="-122"/>
                <a:cs typeface="Kanit" pitchFamily="34" charset="-120"/>
              </a:rPr>
              <a:t>Başarısızlıkla Başa Çıkma</a:t>
            </a:r>
            <a:endParaRPr lang="en-US" sz="4000" dirty="0"/>
          </a:p>
        </p:txBody>
      </p:sp>
      <p:sp>
        <p:nvSpPr>
          <p:cNvPr id="4" name="Text 1"/>
          <p:cNvSpPr/>
          <p:nvPr/>
        </p:nvSpPr>
        <p:spPr>
          <a:xfrm>
            <a:off x="711994" y="4206478"/>
            <a:ext cx="13206412" cy="651034"/>
          </a:xfrm>
          <a:prstGeom prst="rect">
            <a:avLst/>
          </a:prstGeom>
          <a:noFill/>
          <a:ln/>
        </p:spPr>
        <p:txBody>
          <a:bodyPr wrap="squar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Kişisel gelişim yolculuğunda başarısızlıklar kaçınılmazdır. Hatalar yapmak, öğrenmek ve büyümek için bir fırsattır. Önemli olan, başarısızlıkları kabullenmek, ders çıkarmak ve tekrar denemektir.</a:t>
            </a:r>
            <a:endParaRPr lang="en-US" sz="1600" dirty="0"/>
          </a:p>
        </p:txBody>
      </p:sp>
      <p:sp>
        <p:nvSpPr>
          <p:cNvPr id="5" name="Shape 2"/>
          <p:cNvSpPr/>
          <p:nvPr/>
        </p:nvSpPr>
        <p:spPr>
          <a:xfrm>
            <a:off x="711994" y="5086350"/>
            <a:ext cx="13206412" cy="2420779"/>
          </a:xfrm>
          <a:prstGeom prst="roundRect">
            <a:avLst>
              <a:gd name="adj" fmla="val 3530"/>
            </a:avLst>
          </a:prstGeom>
          <a:noFill/>
          <a:ln w="7620">
            <a:solidFill>
              <a:srgbClr val="000000">
                <a:alpha val="8000"/>
              </a:srgbClr>
            </a:solidFill>
            <a:prstDash val="solid"/>
          </a:ln>
        </p:spPr>
      </p:sp>
      <p:sp>
        <p:nvSpPr>
          <p:cNvPr id="6" name="Shape 3"/>
          <p:cNvSpPr/>
          <p:nvPr/>
        </p:nvSpPr>
        <p:spPr>
          <a:xfrm>
            <a:off x="719614" y="5093970"/>
            <a:ext cx="13191173" cy="584835"/>
          </a:xfrm>
          <a:prstGeom prst="rect">
            <a:avLst/>
          </a:prstGeom>
          <a:solidFill>
            <a:srgbClr val="FFFFFF">
              <a:alpha val="4000"/>
            </a:srgbClr>
          </a:solidFill>
          <a:ln/>
        </p:spPr>
      </p:sp>
      <p:sp>
        <p:nvSpPr>
          <p:cNvPr id="7" name="Text 4"/>
          <p:cNvSpPr/>
          <p:nvPr/>
        </p:nvSpPr>
        <p:spPr>
          <a:xfrm>
            <a:off x="922972" y="5223629"/>
            <a:ext cx="6185059" cy="325517"/>
          </a:xfrm>
          <a:prstGeom prst="rect">
            <a:avLst/>
          </a:prstGeom>
          <a:noFill/>
          <a:ln/>
        </p:spPr>
        <p:txBody>
          <a:bodyPr wrap="non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Başarısızlıkları Kabul Etmek</a:t>
            </a:r>
            <a:endParaRPr lang="en-US" sz="1600" dirty="0"/>
          </a:p>
        </p:txBody>
      </p:sp>
      <p:sp>
        <p:nvSpPr>
          <p:cNvPr id="8" name="Text 5"/>
          <p:cNvSpPr/>
          <p:nvPr/>
        </p:nvSpPr>
        <p:spPr>
          <a:xfrm>
            <a:off x="7522369" y="5223629"/>
            <a:ext cx="6185059" cy="325517"/>
          </a:xfrm>
          <a:prstGeom prst="rect">
            <a:avLst/>
          </a:prstGeom>
          <a:noFill/>
          <a:ln/>
        </p:spPr>
        <p:txBody>
          <a:bodyPr wrap="non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Hatalarınızı kabullenmek ve onlardan ders çıkarmak önemlidir.</a:t>
            </a:r>
            <a:endParaRPr lang="en-US" sz="1600" dirty="0"/>
          </a:p>
        </p:txBody>
      </p:sp>
      <p:sp>
        <p:nvSpPr>
          <p:cNvPr id="9" name="Shape 6"/>
          <p:cNvSpPr/>
          <p:nvPr/>
        </p:nvSpPr>
        <p:spPr>
          <a:xfrm>
            <a:off x="719614" y="5678805"/>
            <a:ext cx="13191173" cy="910352"/>
          </a:xfrm>
          <a:prstGeom prst="rect">
            <a:avLst/>
          </a:prstGeom>
          <a:solidFill>
            <a:srgbClr val="000000">
              <a:alpha val="4000"/>
            </a:srgbClr>
          </a:solidFill>
          <a:ln/>
        </p:spPr>
      </p:sp>
      <p:sp>
        <p:nvSpPr>
          <p:cNvPr id="10" name="Text 7"/>
          <p:cNvSpPr/>
          <p:nvPr/>
        </p:nvSpPr>
        <p:spPr>
          <a:xfrm>
            <a:off x="922972" y="5808464"/>
            <a:ext cx="6185059" cy="325517"/>
          </a:xfrm>
          <a:prstGeom prst="rect">
            <a:avLst/>
          </a:prstGeom>
          <a:noFill/>
          <a:ln/>
        </p:spPr>
        <p:txBody>
          <a:bodyPr wrap="non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Ders Çıkarmak</a:t>
            </a:r>
            <a:endParaRPr lang="en-US" sz="1600" dirty="0"/>
          </a:p>
        </p:txBody>
      </p:sp>
      <p:sp>
        <p:nvSpPr>
          <p:cNvPr id="11" name="Text 8"/>
          <p:cNvSpPr/>
          <p:nvPr/>
        </p:nvSpPr>
        <p:spPr>
          <a:xfrm>
            <a:off x="7522369" y="5808464"/>
            <a:ext cx="6185059" cy="651034"/>
          </a:xfrm>
          <a:prstGeom prst="rect">
            <a:avLst/>
          </a:prstGeom>
          <a:noFill/>
          <a:ln/>
        </p:spPr>
        <p:txBody>
          <a:bodyPr wrap="squar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Başarısızlıklarınızdan ne öğrendiğinizi analiz edin ve bir sonraki sefer daha iyi yapmanız için stratejiler geliştirin.</a:t>
            </a:r>
            <a:endParaRPr lang="en-US" sz="1600" dirty="0"/>
          </a:p>
        </p:txBody>
      </p:sp>
      <p:sp>
        <p:nvSpPr>
          <p:cNvPr id="12" name="Shape 9"/>
          <p:cNvSpPr/>
          <p:nvPr/>
        </p:nvSpPr>
        <p:spPr>
          <a:xfrm>
            <a:off x="719614" y="6589157"/>
            <a:ext cx="13191173" cy="910352"/>
          </a:xfrm>
          <a:prstGeom prst="rect">
            <a:avLst/>
          </a:prstGeom>
          <a:solidFill>
            <a:srgbClr val="FFFFFF">
              <a:alpha val="4000"/>
            </a:srgbClr>
          </a:solidFill>
          <a:ln/>
        </p:spPr>
      </p:sp>
      <p:sp>
        <p:nvSpPr>
          <p:cNvPr id="13" name="Text 10"/>
          <p:cNvSpPr/>
          <p:nvPr/>
        </p:nvSpPr>
        <p:spPr>
          <a:xfrm>
            <a:off x="922972" y="6718816"/>
            <a:ext cx="6185059" cy="325517"/>
          </a:xfrm>
          <a:prstGeom prst="rect">
            <a:avLst/>
          </a:prstGeom>
          <a:noFill/>
          <a:ln/>
        </p:spPr>
        <p:txBody>
          <a:bodyPr wrap="non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Tekrar Denemek</a:t>
            </a:r>
            <a:endParaRPr lang="en-US" sz="1600" dirty="0"/>
          </a:p>
        </p:txBody>
      </p:sp>
      <p:sp>
        <p:nvSpPr>
          <p:cNvPr id="14" name="Text 11"/>
          <p:cNvSpPr/>
          <p:nvPr/>
        </p:nvSpPr>
        <p:spPr>
          <a:xfrm>
            <a:off x="7522369" y="6718816"/>
            <a:ext cx="6185059" cy="651034"/>
          </a:xfrm>
          <a:prstGeom prst="rect">
            <a:avLst/>
          </a:prstGeom>
          <a:noFill/>
          <a:ln/>
        </p:spPr>
        <p:txBody>
          <a:bodyPr wrap="squar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Başarısızlıklar sizi yıldırmamalıdır. Hedeflerinize ulaşana kadar tekrar deneyin ve pes etmeyin.</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27234" y="736163"/>
            <a:ext cx="6020872" cy="649248"/>
          </a:xfrm>
          <a:prstGeom prst="rect">
            <a:avLst/>
          </a:prstGeom>
          <a:noFill/>
          <a:ln/>
        </p:spPr>
        <p:txBody>
          <a:bodyPr wrap="none" lIns="0" tIns="0" rIns="0" bIns="0" rtlCol="0" anchor="t"/>
          <a:lstStyle/>
          <a:p>
            <a:pPr indent="0" marL="0">
              <a:lnSpc>
                <a:spcPts val="5100"/>
              </a:lnSpc>
              <a:buNone/>
            </a:pPr>
            <a:r>
              <a:rPr lang="en-US" sz="4050" dirty="0">
                <a:solidFill>
                  <a:srgbClr val="272D45"/>
                </a:solidFill>
                <a:latin typeface="Kanit" pitchFamily="34" charset="0"/>
                <a:ea typeface="Kanit" pitchFamily="34" charset="-122"/>
                <a:cs typeface="Kanit" pitchFamily="34" charset="-120"/>
              </a:rPr>
              <a:t>Yaşam Dengesini Korumak</a:t>
            </a:r>
            <a:endParaRPr lang="en-US" sz="4050" dirty="0"/>
          </a:p>
        </p:txBody>
      </p:sp>
      <p:sp>
        <p:nvSpPr>
          <p:cNvPr id="4" name="Text 1"/>
          <p:cNvSpPr/>
          <p:nvPr/>
        </p:nvSpPr>
        <p:spPr>
          <a:xfrm>
            <a:off x="727234" y="1696998"/>
            <a:ext cx="7689533" cy="997268"/>
          </a:xfrm>
          <a:prstGeom prst="rect">
            <a:avLst/>
          </a:prstGeom>
          <a:noFill/>
          <a:ln/>
        </p:spPr>
        <p:txBody>
          <a:bodyPr wrap="square" lIns="0" tIns="0" rIns="0" bIns="0" rtlCol="0" anchor="t"/>
          <a:lstStyle/>
          <a:p>
            <a:pPr indent="0" marL="0">
              <a:lnSpc>
                <a:spcPts val="2600"/>
              </a:lnSpc>
              <a:buNone/>
            </a:pPr>
            <a:r>
              <a:rPr lang="en-US" sz="1600" dirty="0">
                <a:solidFill>
                  <a:srgbClr val="2C3249"/>
                </a:solidFill>
                <a:latin typeface="Martel Sans" pitchFamily="34" charset="0"/>
                <a:ea typeface="Martel Sans" pitchFamily="34" charset="-122"/>
                <a:cs typeface="Martel Sans" pitchFamily="34" charset="-120"/>
              </a:rPr>
              <a:t>Kişisel gelişim yolculuğu, tüm enerjinizi bu alana odaklamanız gerektiği anlamına gelmez. Yaşamınızın diğer alanlarını da ihmal etmemek ve dengeyi korumak önemlidir.</a:t>
            </a:r>
            <a:endParaRPr lang="en-US" sz="1600" dirty="0"/>
          </a:p>
        </p:txBody>
      </p:sp>
      <p:sp>
        <p:nvSpPr>
          <p:cNvPr id="5" name="Shape 2"/>
          <p:cNvSpPr/>
          <p:nvPr/>
        </p:nvSpPr>
        <p:spPr>
          <a:xfrm>
            <a:off x="727234" y="3161705"/>
            <a:ext cx="467439" cy="467439"/>
          </a:xfrm>
          <a:prstGeom prst="roundRect">
            <a:avLst>
              <a:gd name="adj" fmla="val 18669"/>
            </a:avLst>
          </a:prstGeom>
          <a:solidFill>
            <a:srgbClr val="DFECE9"/>
          </a:solidFill>
          <a:ln w="7620">
            <a:solidFill>
              <a:srgbClr val="C5D2CF"/>
            </a:solidFill>
            <a:prstDash val="solid"/>
          </a:ln>
        </p:spPr>
      </p:sp>
      <p:sp>
        <p:nvSpPr>
          <p:cNvPr id="6" name="Text 3"/>
          <p:cNvSpPr/>
          <p:nvPr/>
        </p:nvSpPr>
        <p:spPr>
          <a:xfrm>
            <a:off x="913567" y="3239572"/>
            <a:ext cx="94774" cy="311706"/>
          </a:xfrm>
          <a:prstGeom prst="rect">
            <a:avLst/>
          </a:prstGeom>
          <a:noFill/>
          <a:ln/>
        </p:spPr>
        <p:txBody>
          <a:bodyPr wrap="none" lIns="0" tIns="0" rIns="0" bIns="0" rtlCol="0" anchor="t"/>
          <a:lstStyle/>
          <a:p>
            <a:pPr algn="ctr" indent="0" marL="0">
              <a:lnSpc>
                <a:spcPts val="2450"/>
              </a:lnSpc>
              <a:buNone/>
            </a:pPr>
            <a:r>
              <a:rPr lang="en-US" sz="2450" dirty="0">
                <a:solidFill>
                  <a:srgbClr val="2C3249"/>
                </a:solidFill>
                <a:latin typeface="Kanit" pitchFamily="34" charset="0"/>
                <a:ea typeface="Kanit" pitchFamily="34" charset="-122"/>
                <a:cs typeface="Kanit" pitchFamily="34" charset="-120"/>
              </a:rPr>
              <a:t>1</a:t>
            </a:r>
            <a:endParaRPr lang="en-US" sz="2450" dirty="0"/>
          </a:p>
        </p:txBody>
      </p:sp>
      <p:sp>
        <p:nvSpPr>
          <p:cNvPr id="7" name="Text 4"/>
          <p:cNvSpPr/>
          <p:nvPr/>
        </p:nvSpPr>
        <p:spPr>
          <a:xfrm>
            <a:off x="1402437" y="3161705"/>
            <a:ext cx="2597229" cy="324564"/>
          </a:xfrm>
          <a:prstGeom prst="rect">
            <a:avLst/>
          </a:prstGeom>
          <a:noFill/>
          <a:ln/>
        </p:spPr>
        <p:txBody>
          <a:bodyPr wrap="none" lIns="0" tIns="0" rIns="0" bIns="0" rtlCol="0" anchor="t"/>
          <a:lstStyle/>
          <a:p>
            <a:pPr indent="0" marL="0">
              <a:lnSpc>
                <a:spcPts val="2550"/>
              </a:lnSpc>
              <a:buNone/>
            </a:pPr>
            <a:r>
              <a:rPr lang="en-US" sz="2000" dirty="0">
                <a:solidFill>
                  <a:srgbClr val="2C3249"/>
                </a:solidFill>
                <a:latin typeface="Kanit" pitchFamily="34" charset="0"/>
                <a:ea typeface="Kanit" pitchFamily="34" charset="-122"/>
                <a:cs typeface="Kanit" pitchFamily="34" charset="-120"/>
              </a:rPr>
              <a:t>Sağlık</a:t>
            </a:r>
            <a:endParaRPr lang="en-US" sz="2000" dirty="0"/>
          </a:p>
        </p:txBody>
      </p:sp>
      <p:sp>
        <p:nvSpPr>
          <p:cNvPr id="8" name="Text 5"/>
          <p:cNvSpPr/>
          <p:nvPr/>
        </p:nvSpPr>
        <p:spPr>
          <a:xfrm>
            <a:off x="1402437" y="3610928"/>
            <a:ext cx="3065740" cy="1329690"/>
          </a:xfrm>
          <a:prstGeom prst="rect">
            <a:avLst/>
          </a:prstGeom>
          <a:noFill/>
          <a:ln/>
        </p:spPr>
        <p:txBody>
          <a:bodyPr wrap="square" lIns="0" tIns="0" rIns="0" bIns="0" rtlCol="0" anchor="t"/>
          <a:lstStyle/>
          <a:p>
            <a:pPr indent="0" marL="0">
              <a:lnSpc>
                <a:spcPts val="2600"/>
              </a:lnSpc>
              <a:buNone/>
            </a:pPr>
            <a:r>
              <a:rPr lang="en-US" sz="1600" dirty="0">
                <a:solidFill>
                  <a:srgbClr val="2C3249"/>
                </a:solidFill>
                <a:latin typeface="Martel Sans" pitchFamily="34" charset="0"/>
                <a:ea typeface="Martel Sans" pitchFamily="34" charset="-122"/>
                <a:cs typeface="Martel Sans" pitchFamily="34" charset="-120"/>
              </a:rPr>
              <a:t>Yeterince uyuyun, sağlıklı beslenin ve düzenli egzersiz yapın. Fiziksel ve ruhsal sağlığınızı ihmal etmeyin.</a:t>
            </a:r>
            <a:endParaRPr lang="en-US" sz="1600" dirty="0"/>
          </a:p>
        </p:txBody>
      </p:sp>
      <p:sp>
        <p:nvSpPr>
          <p:cNvPr id="9" name="Shape 6"/>
          <p:cNvSpPr/>
          <p:nvPr/>
        </p:nvSpPr>
        <p:spPr>
          <a:xfrm>
            <a:off x="4675942" y="3161705"/>
            <a:ext cx="467439" cy="467439"/>
          </a:xfrm>
          <a:prstGeom prst="roundRect">
            <a:avLst>
              <a:gd name="adj" fmla="val 18669"/>
            </a:avLst>
          </a:prstGeom>
          <a:solidFill>
            <a:srgbClr val="DFECE9"/>
          </a:solidFill>
          <a:ln w="7620">
            <a:solidFill>
              <a:srgbClr val="C5D2CF"/>
            </a:solidFill>
            <a:prstDash val="solid"/>
          </a:ln>
        </p:spPr>
      </p:sp>
      <p:sp>
        <p:nvSpPr>
          <p:cNvPr id="10" name="Text 7"/>
          <p:cNvSpPr/>
          <p:nvPr/>
        </p:nvSpPr>
        <p:spPr>
          <a:xfrm>
            <a:off x="4830723" y="3239572"/>
            <a:ext cx="157758" cy="311706"/>
          </a:xfrm>
          <a:prstGeom prst="rect">
            <a:avLst/>
          </a:prstGeom>
          <a:noFill/>
          <a:ln/>
        </p:spPr>
        <p:txBody>
          <a:bodyPr wrap="none" lIns="0" tIns="0" rIns="0" bIns="0" rtlCol="0" anchor="t"/>
          <a:lstStyle/>
          <a:p>
            <a:pPr algn="ctr" indent="0" marL="0">
              <a:lnSpc>
                <a:spcPts val="2450"/>
              </a:lnSpc>
              <a:buNone/>
            </a:pPr>
            <a:r>
              <a:rPr lang="en-US" sz="2450" dirty="0">
                <a:solidFill>
                  <a:srgbClr val="2C3249"/>
                </a:solidFill>
                <a:latin typeface="Kanit" pitchFamily="34" charset="0"/>
                <a:ea typeface="Kanit" pitchFamily="34" charset="-122"/>
                <a:cs typeface="Kanit" pitchFamily="34" charset="-120"/>
              </a:rPr>
              <a:t>2</a:t>
            </a:r>
            <a:endParaRPr lang="en-US" sz="2450" dirty="0"/>
          </a:p>
        </p:txBody>
      </p:sp>
      <p:sp>
        <p:nvSpPr>
          <p:cNvPr id="11" name="Text 8"/>
          <p:cNvSpPr/>
          <p:nvPr/>
        </p:nvSpPr>
        <p:spPr>
          <a:xfrm>
            <a:off x="5351145" y="3161705"/>
            <a:ext cx="2597229" cy="324564"/>
          </a:xfrm>
          <a:prstGeom prst="rect">
            <a:avLst/>
          </a:prstGeom>
          <a:noFill/>
          <a:ln/>
        </p:spPr>
        <p:txBody>
          <a:bodyPr wrap="none" lIns="0" tIns="0" rIns="0" bIns="0" rtlCol="0" anchor="t"/>
          <a:lstStyle/>
          <a:p>
            <a:pPr indent="0" marL="0">
              <a:lnSpc>
                <a:spcPts val="2550"/>
              </a:lnSpc>
              <a:buNone/>
            </a:pPr>
            <a:r>
              <a:rPr lang="en-US" sz="2000" dirty="0">
                <a:solidFill>
                  <a:srgbClr val="2C3249"/>
                </a:solidFill>
                <a:latin typeface="Kanit" pitchFamily="34" charset="0"/>
                <a:ea typeface="Kanit" pitchFamily="34" charset="-122"/>
                <a:cs typeface="Kanit" pitchFamily="34" charset="-120"/>
              </a:rPr>
              <a:t>İlişkiler</a:t>
            </a:r>
            <a:endParaRPr lang="en-US" sz="2000" dirty="0"/>
          </a:p>
        </p:txBody>
      </p:sp>
      <p:sp>
        <p:nvSpPr>
          <p:cNvPr id="12" name="Text 9"/>
          <p:cNvSpPr/>
          <p:nvPr/>
        </p:nvSpPr>
        <p:spPr>
          <a:xfrm>
            <a:off x="5351145" y="3610928"/>
            <a:ext cx="3065740" cy="1329690"/>
          </a:xfrm>
          <a:prstGeom prst="rect">
            <a:avLst/>
          </a:prstGeom>
          <a:noFill/>
          <a:ln/>
        </p:spPr>
        <p:txBody>
          <a:bodyPr wrap="square" lIns="0" tIns="0" rIns="0" bIns="0" rtlCol="0" anchor="t"/>
          <a:lstStyle/>
          <a:p>
            <a:pPr indent="0" marL="0">
              <a:lnSpc>
                <a:spcPts val="2600"/>
              </a:lnSpc>
              <a:buNone/>
            </a:pPr>
            <a:r>
              <a:rPr lang="en-US" sz="1600" dirty="0">
                <a:solidFill>
                  <a:srgbClr val="2C3249"/>
                </a:solidFill>
                <a:latin typeface="Martel Sans" pitchFamily="34" charset="0"/>
                <a:ea typeface="Martel Sans" pitchFamily="34" charset="-122"/>
                <a:cs typeface="Martel Sans" pitchFamily="34" charset="-120"/>
              </a:rPr>
              <a:t>Aileniz, arkadaşlarınız ve sevdiklerinizle vakit geçirin. İlişkilerinizin güçlü olmasına özen gösterin.</a:t>
            </a:r>
            <a:endParaRPr lang="en-US" sz="1600" dirty="0"/>
          </a:p>
        </p:txBody>
      </p:sp>
      <p:sp>
        <p:nvSpPr>
          <p:cNvPr id="13" name="Shape 10"/>
          <p:cNvSpPr/>
          <p:nvPr/>
        </p:nvSpPr>
        <p:spPr>
          <a:xfrm>
            <a:off x="727234" y="5382101"/>
            <a:ext cx="467439" cy="467439"/>
          </a:xfrm>
          <a:prstGeom prst="roundRect">
            <a:avLst>
              <a:gd name="adj" fmla="val 18669"/>
            </a:avLst>
          </a:prstGeom>
          <a:solidFill>
            <a:srgbClr val="DFECE9"/>
          </a:solidFill>
          <a:ln w="7620">
            <a:solidFill>
              <a:srgbClr val="C5D2CF"/>
            </a:solidFill>
            <a:prstDash val="solid"/>
          </a:ln>
        </p:spPr>
      </p:sp>
      <p:sp>
        <p:nvSpPr>
          <p:cNvPr id="14" name="Text 11"/>
          <p:cNvSpPr/>
          <p:nvPr/>
        </p:nvSpPr>
        <p:spPr>
          <a:xfrm>
            <a:off x="880824" y="5459968"/>
            <a:ext cx="160258" cy="311706"/>
          </a:xfrm>
          <a:prstGeom prst="rect">
            <a:avLst/>
          </a:prstGeom>
          <a:noFill/>
          <a:ln/>
        </p:spPr>
        <p:txBody>
          <a:bodyPr wrap="none" lIns="0" tIns="0" rIns="0" bIns="0" rtlCol="0" anchor="t"/>
          <a:lstStyle/>
          <a:p>
            <a:pPr algn="ctr" indent="0" marL="0">
              <a:lnSpc>
                <a:spcPts val="2450"/>
              </a:lnSpc>
              <a:buNone/>
            </a:pPr>
            <a:r>
              <a:rPr lang="en-US" sz="2450" dirty="0">
                <a:solidFill>
                  <a:srgbClr val="2C3249"/>
                </a:solidFill>
                <a:latin typeface="Kanit" pitchFamily="34" charset="0"/>
                <a:ea typeface="Kanit" pitchFamily="34" charset="-122"/>
                <a:cs typeface="Kanit" pitchFamily="34" charset="-120"/>
              </a:rPr>
              <a:t>3</a:t>
            </a:r>
            <a:endParaRPr lang="en-US" sz="2450" dirty="0"/>
          </a:p>
        </p:txBody>
      </p:sp>
      <p:sp>
        <p:nvSpPr>
          <p:cNvPr id="15" name="Text 12"/>
          <p:cNvSpPr/>
          <p:nvPr/>
        </p:nvSpPr>
        <p:spPr>
          <a:xfrm>
            <a:off x="1402437" y="5382101"/>
            <a:ext cx="2597229" cy="324564"/>
          </a:xfrm>
          <a:prstGeom prst="rect">
            <a:avLst/>
          </a:prstGeom>
          <a:noFill/>
          <a:ln/>
        </p:spPr>
        <p:txBody>
          <a:bodyPr wrap="none" lIns="0" tIns="0" rIns="0" bIns="0" rtlCol="0" anchor="t"/>
          <a:lstStyle/>
          <a:p>
            <a:pPr indent="0" marL="0">
              <a:lnSpc>
                <a:spcPts val="2550"/>
              </a:lnSpc>
              <a:buNone/>
            </a:pPr>
            <a:r>
              <a:rPr lang="en-US" sz="2000" dirty="0">
                <a:solidFill>
                  <a:srgbClr val="2C3249"/>
                </a:solidFill>
                <a:latin typeface="Kanit" pitchFamily="34" charset="0"/>
                <a:ea typeface="Kanit" pitchFamily="34" charset="-122"/>
                <a:cs typeface="Kanit" pitchFamily="34" charset="-120"/>
              </a:rPr>
              <a:t>Hobiler</a:t>
            </a:r>
            <a:endParaRPr lang="en-US" sz="2000" dirty="0"/>
          </a:p>
        </p:txBody>
      </p:sp>
      <p:sp>
        <p:nvSpPr>
          <p:cNvPr id="16" name="Text 13"/>
          <p:cNvSpPr/>
          <p:nvPr/>
        </p:nvSpPr>
        <p:spPr>
          <a:xfrm>
            <a:off x="1402437" y="5831324"/>
            <a:ext cx="3065740" cy="1662113"/>
          </a:xfrm>
          <a:prstGeom prst="rect">
            <a:avLst/>
          </a:prstGeom>
          <a:noFill/>
          <a:ln/>
        </p:spPr>
        <p:txBody>
          <a:bodyPr wrap="square" lIns="0" tIns="0" rIns="0" bIns="0" rtlCol="0" anchor="t"/>
          <a:lstStyle/>
          <a:p>
            <a:pPr indent="0" marL="0">
              <a:lnSpc>
                <a:spcPts val="2600"/>
              </a:lnSpc>
              <a:buNone/>
            </a:pPr>
            <a:r>
              <a:rPr lang="en-US" sz="1600" dirty="0">
                <a:solidFill>
                  <a:srgbClr val="2C3249"/>
                </a:solidFill>
                <a:latin typeface="Martel Sans" pitchFamily="34" charset="0"/>
                <a:ea typeface="Martel Sans" pitchFamily="34" charset="-122"/>
                <a:cs typeface="Martel Sans" pitchFamily="34" charset="-120"/>
              </a:rPr>
              <a:t>İlgi alanlarınızla uğraşın ve keyif aldığınız şeyleri yapın. Bu, sizi motive etmenize ve stresinizi azaltmanıza yardımcı olur.</a:t>
            </a:r>
            <a:endParaRPr lang="en-US" sz="1600" dirty="0"/>
          </a:p>
        </p:txBody>
      </p:sp>
      <p:sp>
        <p:nvSpPr>
          <p:cNvPr id="17" name="Shape 14"/>
          <p:cNvSpPr/>
          <p:nvPr/>
        </p:nvSpPr>
        <p:spPr>
          <a:xfrm>
            <a:off x="4675942" y="5382101"/>
            <a:ext cx="467439" cy="467439"/>
          </a:xfrm>
          <a:prstGeom prst="roundRect">
            <a:avLst>
              <a:gd name="adj" fmla="val 18669"/>
            </a:avLst>
          </a:prstGeom>
          <a:solidFill>
            <a:srgbClr val="DFECE9"/>
          </a:solidFill>
          <a:ln w="7620">
            <a:solidFill>
              <a:srgbClr val="C5D2CF"/>
            </a:solidFill>
            <a:prstDash val="solid"/>
          </a:ln>
        </p:spPr>
      </p:sp>
      <p:sp>
        <p:nvSpPr>
          <p:cNvPr id="18" name="Text 15"/>
          <p:cNvSpPr/>
          <p:nvPr/>
        </p:nvSpPr>
        <p:spPr>
          <a:xfrm>
            <a:off x="4825365" y="5459968"/>
            <a:ext cx="168593" cy="311706"/>
          </a:xfrm>
          <a:prstGeom prst="rect">
            <a:avLst/>
          </a:prstGeom>
          <a:noFill/>
          <a:ln/>
        </p:spPr>
        <p:txBody>
          <a:bodyPr wrap="none" lIns="0" tIns="0" rIns="0" bIns="0" rtlCol="0" anchor="t"/>
          <a:lstStyle/>
          <a:p>
            <a:pPr algn="ctr" indent="0" marL="0">
              <a:lnSpc>
                <a:spcPts val="2450"/>
              </a:lnSpc>
              <a:buNone/>
            </a:pPr>
            <a:r>
              <a:rPr lang="en-US" sz="2450" dirty="0">
                <a:solidFill>
                  <a:srgbClr val="2C3249"/>
                </a:solidFill>
                <a:latin typeface="Kanit" pitchFamily="34" charset="0"/>
                <a:ea typeface="Kanit" pitchFamily="34" charset="-122"/>
                <a:cs typeface="Kanit" pitchFamily="34" charset="-120"/>
              </a:rPr>
              <a:t>4</a:t>
            </a:r>
            <a:endParaRPr lang="en-US" sz="2450" dirty="0"/>
          </a:p>
        </p:txBody>
      </p:sp>
      <p:sp>
        <p:nvSpPr>
          <p:cNvPr id="19" name="Text 16"/>
          <p:cNvSpPr/>
          <p:nvPr/>
        </p:nvSpPr>
        <p:spPr>
          <a:xfrm>
            <a:off x="5351145" y="5382101"/>
            <a:ext cx="2597229" cy="324564"/>
          </a:xfrm>
          <a:prstGeom prst="rect">
            <a:avLst/>
          </a:prstGeom>
          <a:noFill/>
          <a:ln/>
        </p:spPr>
        <p:txBody>
          <a:bodyPr wrap="none" lIns="0" tIns="0" rIns="0" bIns="0" rtlCol="0" anchor="t"/>
          <a:lstStyle/>
          <a:p>
            <a:pPr indent="0" marL="0">
              <a:lnSpc>
                <a:spcPts val="2550"/>
              </a:lnSpc>
              <a:buNone/>
            </a:pPr>
            <a:r>
              <a:rPr lang="en-US" sz="2000" dirty="0">
                <a:solidFill>
                  <a:srgbClr val="2C3249"/>
                </a:solidFill>
                <a:latin typeface="Kanit" pitchFamily="34" charset="0"/>
                <a:ea typeface="Kanit" pitchFamily="34" charset="-122"/>
                <a:cs typeface="Kanit" pitchFamily="34" charset="-120"/>
              </a:rPr>
              <a:t>Dinlenme</a:t>
            </a:r>
            <a:endParaRPr lang="en-US" sz="2000" dirty="0"/>
          </a:p>
        </p:txBody>
      </p:sp>
      <p:sp>
        <p:nvSpPr>
          <p:cNvPr id="20" name="Text 17"/>
          <p:cNvSpPr/>
          <p:nvPr/>
        </p:nvSpPr>
        <p:spPr>
          <a:xfrm>
            <a:off x="5351145" y="5831324"/>
            <a:ext cx="3065740" cy="1329690"/>
          </a:xfrm>
          <a:prstGeom prst="rect">
            <a:avLst/>
          </a:prstGeom>
          <a:noFill/>
          <a:ln/>
        </p:spPr>
        <p:txBody>
          <a:bodyPr wrap="square" lIns="0" tIns="0" rIns="0" bIns="0" rtlCol="0" anchor="t"/>
          <a:lstStyle/>
          <a:p>
            <a:pPr indent="0" marL="0">
              <a:lnSpc>
                <a:spcPts val="2600"/>
              </a:lnSpc>
              <a:buNone/>
            </a:pPr>
            <a:r>
              <a:rPr lang="en-US" sz="1600" dirty="0">
                <a:solidFill>
                  <a:srgbClr val="2C3249"/>
                </a:solidFill>
                <a:latin typeface="Martel Sans" pitchFamily="34" charset="0"/>
                <a:ea typeface="Martel Sans" pitchFamily="34" charset="-122"/>
                <a:cs typeface="Martel Sans" pitchFamily="34" charset="-120"/>
              </a:rPr>
              <a:t>Yeterince dinlenin ve kendinize zaman ayırın. Stresli hissettiğinizde, kısa bir mola verin ve kendinize iyi bakın.</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2024-09-18T09:40:55Z</dcterms:created>
  <dcterms:modified xsi:type="dcterms:W3CDTF">2024-09-18T09:40:55Z</dcterms:modified>
</cp:coreProperties>
</file>