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lexandria" panose="020B0604020202020204" charset="-78"/>
      <p:regular r:id="rId13"/>
    </p:embeddedFont>
    <p:embeddedFont>
      <p:font typeface="Nobile" panose="020B0604020202020204" charset="0"/>
      <p:regular r:id="rId14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4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96095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İlkokul Rehberlik Servisi Tanıtımı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39269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İlkokul Rehberlik Servisi, öğrencilerin akademik, sosyal ve duygusal gelişimlerini desteklemek için çeşitli hizmetler sunan önemli bir birimdir.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75345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76107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736550"/>
            <a:ext cx="246804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Onur ULUSOY</a:t>
            </a:r>
            <a:endParaRPr lang="tr-TR" sz="2200" b="1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dirty="0" err="1"/>
              <a:t>Destek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Uzmanpdr.com.tr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dirty="0"/>
              <a:t>@üniversitepdr </a:t>
            </a:r>
            <a:r>
              <a:rPr lang="en-US" sz="2200" dirty="0" err="1"/>
              <a:t>instagram</a:t>
            </a:r>
            <a:r>
              <a:rPr lang="en-US" sz="2200" dirty="0"/>
              <a:t> </a:t>
            </a:r>
            <a:r>
              <a:rPr lang="en-US" sz="2200" dirty="0" err="1"/>
              <a:t>hesaplarını</a:t>
            </a:r>
            <a:r>
              <a:rPr lang="en-US" sz="2200" dirty="0"/>
              <a:t> </a:t>
            </a:r>
            <a:r>
              <a:rPr lang="en-US" sz="2200" dirty="0" err="1"/>
              <a:t>ekleyip</a:t>
            </a:r>
            <a:r>
              <a:rPr lang="en-US" sz="2200" dirty="0"/>
              <a:t>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dirty="0" err="1"/>
              <a:t>yorum</a:t>
            </a:r>
            <a:r>
              <a:rPr lang="en-US" sz="2200" dirty="0"/>
              <a:t> </a:t>
            </a:r>
            <a:r>
              <a:rPr lang="en-US" sz="2200" dirty="0" err="1"/>
              <a:t>yazarsanız</a:t>
            </a:r>
            <a:r>
              <a:rPr lang="en-US" sz="2200" dirty="0"/>
              <a:t> </a:t>
            </a:r>
            <a:r>
              <a:rPr lang="en-US" sz="2200" dirty="0" err="1"/>
              <a:t>sevinirim</a:t>
            </a:r>
            <a:r>
              <a:rPr lang="en-US" sz="2200" dirty="0"/>
              <a:t>.</a:t>
            </a:r>
          </a:p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103921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Rehberlik Servisinin Başarı Hikayeleri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Rehberlik Servisi, öğrencilerin akademik, sosyal ve duygusal gelişimlerini destekleyerek birçok başarı hikayesine imza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atmıştır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tr-TR" sz="1750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tr-TR" sz="1750" dirty="0">
              <a:solidFill>
                <a:srgbClr val="404155"/>
              </a:solidFill>
              <a:latin typeface="Nobile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err="1"/>
              <a:t>Destek</a:t>
            </a:r>
            <a:r>
              <a:rPr lang="en-US" sz="1750" dirty="0"/>
              <a:t> </a:t>
            </a:r>
            <a:r>
              <a:rPr lang="en-US" sz="1750" dirty="0" err="1"/>
              <a:t>için</a:t>
            </a:r>
            <a:r>
              <a:rPr lang="en-US" sz="1750" dirty="0"/>
              <a:t> Uzmanpdr.com.tr </a:t>
            </a:r>
            <a:r>
              <a:rPr lang="en-US" sz="1750" dirty="0" err="1"/>
              <a:t>ve</a:t>
            </a:r>
            <a:r>
              <a:rPr lang="en-US" sz="1750" dirty="0"/>
              <a:t>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/>
              <a:t>@üniversitepdr </a:t>
            </a:r>
            <a:r>
              <a:rPr lang="en-US" sz="1750" dirty="0" err="1"/>
              <a:t>instagram</a:t>
            </a:r>
            <a:r>
              <a:rPr lang="en-US" sz="1750" dirty="0"/>
              <a:t> </a:t>
            </a:r>
            <a:r>
              <a:rPr lang="en-US" sz="1750" dirty="0" err="1"/>
              <a:t>hesaplarını</a:t>
            </a:r>
            <a:r>
              <a:rPr lang="en-US" sz="1750" dirty="0"/>
              <a:t> </a:t>
            </a:r>
            <a:r>
              <a:rPr lang="en-US" sz="1750" dirty="0" err="1"/>
              <a:t>ekleyip</a:t>
            </a:r>
            <a:r>
              <a:rPr lang="en-US" sz="1750" dirty="0"/>
              <a:t>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err="1"/>
              <a:t>yorum</a:t>
            </a:r>
            <a:r>
              <a:rPr lang="en-US" sz="1750" dirty="0"/>
              <a:t> </a:t>
            </a:r>
            <a:r>
              <a:rPr lang="en-US" sz="1750" dirty="0" err="1"/>
              <a:t>yazarsanız</a:t>
            </a:r>
            <a:r>
              <a:rPr lang="en-US" sz="1750" dirty="0"/>
              <a:t> </a:t>
            </a:r>
            <a:r>
              <a:rPr lang="en-US" sz="1750" dirty="0" err="1"/>
              <a:t>sevinirim</a:t>
            </a:r>
            <a:r>
              <a:rPr lang="en-US" sz="1750" dirty="0"/>
              <a:t>.</a:t>
            </a:r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0660" y="1085612"/>
            <a:ext cx="7108269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Rehberlik Servisinin Amacı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0660" y="2069068"/>
            <a:ext cx="3721418" cy="2260997"/>
          </a:xfrm>
          <a:prstGeom prst="roundRect">
            <a:avLst>
              <a:gd name="adj" fmla="val 395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6450925" y="2289334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Öğrenci Gelişimi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450925" y="2749153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Öğrencilerin akademik, sosyal ve duygusal gelişimlerini desteklemek ve potansiyellerini ortaya çıkarmak.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4723" y="2069068"/>
            <a:ext cx="3721418" cy="2260997"/>
          </a:xfrm>
          <a:prstGeom prst="roundRect">
            <a:avLst>
              <a:gd name="adj" fmla="val 395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5"/>
          <p:cNvSpPr/>
          <p:nvPr/>
        </p:nvSpPr>
        <p:spPr>
          <a:xfrm>
            <a:off x="10384988" y="2289334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Eğitim Süreci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384988" y="2749153"/>
            <a:ext cx="328088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Eğitim ve öğretim sürecini öğrenciler için daha verimli ve etkili hale getirmek.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0660" y="4542711"/>
            <a:ext cx="3721418" cy="2601158"/>
          </a:xfrm>
          <a:prstGeom prst="roundRect">
            <a:avLst>
              <a:gd name="adj" fmla="val 343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8"/>
          <p:cNvSpPr/>
          <p:nvPr/>
        </p:nvSpPr>
        <p:spPr>
          <a:xfrm>
            <a:off x="6450925" y="4762976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Uyumsal Davranış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450925" y="5222796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Öğrencilerin okul ortamına uyum sağlamalarını ve olumlu sosyal davranışlar geliştirmelerini sağlamak.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0164723" y="4542711"/>
            <a:ext cx="3721418" cy="2601158"/>
          </a:xfrm>
          <a:prstGeom prst="roundRect">
            <a:avLst>
              <a:gd name="adj" fmla="val 343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10384988" y="4762976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Çocuk Hakları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0384988" y="5222796"/>
            <a:ext cx="3280886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Çocuk haklarına saygı göstermek ve öğrencilerin güvenli ve destekleyici bir ortamda eğitim görmelerini sağlamak.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18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241" y="3430429"/>
            <a:ext cx="8199477" cy="702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Rehberlik Servisinin Görevleri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7241" y="4723686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977027" y="4807982"/>
            <a:ext cx="126563" cy="337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18285" y="4723686"/>
            <a:ext cx="2908102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Bireysel Danışmanlık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18285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Öğrencilerin bireysel ihtiyaçlarına göre danışmanlık hizmeti sunmak.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7714" y="4723686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7582019" y="4807982"/>
            <a:ext cx="197406" cy="337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58758" y="4723686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Grup Çalışmaları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58758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Sosyal beceri geliştirme, problem çözme, iletişim gibi konularda grup çalışmaları düzenlemek.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87241" y="6407587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940951" y="6491883"/>
            <a:ext cx="198715" cy="337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18285" y="6407587"/>
            <a:ext cx="2960132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Ebeveyn Görüşmeleri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18285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Ebeveynlerle iş birliği içinde çalışmak ve öğrenciler hakkında bilgi paylaşımı yapmak.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427714" y="6407587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4"/>
          <p:cNvSpPr/>
          <p:nvPr/>
        </p:nvSpPr>
        <p:spPr>
          <a:xfrm>
            <a:off x="7579995" y="6491883"/>
            <a:ext cx="201454" cy="337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8158758" y="6407587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Öğretmen Desteği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158758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Öğretmenlere eğitim ve kaynak sağlamak ve öğrencilerin akademik gelişimlerini desteklemek.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87088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Rehberlik Servisinin Hizmetleri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Akademik Destek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 başarısını artırmak için akademik danışmanlık, test ve sınav hazırlığı gibi hizmetler.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Kişisel Gelişim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Öğrencilerin öz farkındalıklarını artırmak, hedef belirleme, karar verme, problem çözme gibi konularda destek sağlamak.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35656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Sosyal - Duygusal Gelişim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Arkadaşlık ilişkilerini geliştirmek, iletişim becerilerini artırmak, duygusal düzenleme ve stres yönetimi gibi konularda rehberlik sağlamak.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9257" y="584835"/>
            <a:ext cx="10122575" cy="642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Rehberlik Servisinin Çalışma Prensipleri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303770" y="1638181"/>
            <a:ext cx="22860" cy="5446514"/>
          </a:xfrm>
          <a:prstGeom prst="roundRect">
            <a:avLst>
              <a:gd name="adj" fmla="val 377623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Shape 2"/>
          <p:cNvSpPr/>
          <p:nvPr/>
        </p:nvSpPr>
        <p:spPr>
          <a:xfrm>
            <a:off x="6387584" y="2089190"/>
            <a:ext cx="719257" cy="22860"/>
          </a:xfrm>
          <a:prstGeom prst="roundRect">
            <a:avLst>
              <a:gd name="adj" fmla="val 377623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Shape 3"/>
          <p:cNvSpPr/>
          <p:nvPr/>
        </p:nvSpPr>
        <p:spPr>
          <a:xfrm>
            <a:off x="7083981" y="1869400"/>
            <a:ext cx="462439" cy="462439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 4"/>
          <p:cNvSpPr/>
          <p:nvPr/>
        </p:nvSpPr>
        <p:spPr>
          <a:xfrm>
            <a:off x="7257336" y="1946434"/>
            <a:ext cx="115610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267313" y="1843683"/>
            <a:ext cx="2917508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Çocuk Odaklı Yaklaşım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19257" y="2288024"/>
            <a:ext cx="5465564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 ihtiyaçları ve gelişimlerini önceliklendirmek ve onlara destekleyici bir ortam sağlamak.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523559" y="3116818"/>
            <a:ext cx="719257" cy="22860"/>
          </a:xfrm>
          <a:prstGeom prst="roundRect">
            <a:avLst>
              <a:gd name="adj" fmla="val 377623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0" name="Shape 8"/>
          <p:cNvSpPr/>
          <p:nvPr/>
        </p:nvSpPr>
        <p:spPr>
          <a:xfrm>
            <a:off x="7083981" y="2897029"/>
            <a:ext cx="462439" cy="462439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7225070" y="2974062"/>
            <a:ext cx="180261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8445579" y="2871311"/>
            <a:ext cx="2569131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Bilimsel Yaklaşım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8445579" y="3315653"/>
            <a:ext cx="5465564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Gelişmiş psikolojik ve eğitimsel kuramları ve yöntemleri kullanarak hizmet sunmak.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387584" y="4041696"/>
            <a:ext cx="719257" cy="22860"/>
          </a:xfrm>
          <a:prstGeom prst="roundRect">
            <a:avLst>
              <a:gd name="adj" fmla="val 377623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5" name="Shape 13"/>
          <p:cNvSpPr/>
          <p:nvPr/>
        </p:nvSpPr>
        <p:spPr>
          <a:xfrm>
            <a:off x="7083981" y="3821906"/>
            <a:ext cx="462439" cy="462439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7224355" y="3898940"/>
            <a:ext cx="181570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3615690" y="3796189"/>
            <a:ext cx="2569131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İş Birliği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19257" y="4240530"/>
            <a:ext cx="5465564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Öğrenciler, ebeveynler, öğretmenler ve diğer ilgili kurumlarla etkili iletişim kurarak iş birliği yapmak.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523559" y="4966573"/>
            <a:ext cx="719257" cy="22860"/>
          </a:xfrm>
          <a:prstGeom prst="roundRect">
            <a:avLst>
              <a:gd name="adj" fmla="val 377623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0" name="Shape 18"/>
          <p:cNvSpPr/>
          <p:nvPr/>
        </p:nvSpPr>
        <p:spPr>
          <a:xfrm>
            <a:off x="7083981" y="4746784"/>
            <a:ext cx="462439" cy="462439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Text 19"/>
          <p:cNvSpPr/>
          <p:nvPr/>
        </p:nvSpPr>
        <p:spPr>
          <a:xfrm>
            <a:off x="7223165" y="4823817"/>
            <a:ext cx="184071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8445579" y="4721066"/>
            <a:ext cx="2569131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Gizlilik ve Etik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8445579" y="5165408"/>
            <a:ext cx="5465564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 bilgileri ve görüşmeleri gizli tutmak ve etik prensiplere bağlı kalarak hizmet sunmak.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387584" y="5891451"/>
            <a:ext cx="719257" cy="22860"/>
          </a:xfrm>
          <a:prstGeom prst="roundRect">
            <a:avLst>
              <a:gd name="adj" fmla="val 377623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5" name="Shape 23"/>
          <p:cNvSpPr/>
          <p:nvPr/>
        </p:nvSpPr>
        <p:spPr>
          <a:xfrm>
            <a:off x="7083981" y="5671661"/>
            <a:ext cx="462439" cy="462439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6" name="Text 24"/>
          <p:cNvSpPr/>
          <p:nvPr/>
        </p:nvSpPr>
        <p:spPr>
          <a:xfrm>
            <a:off x="7219950" y="5748695"/>
            <a:ext cx="190500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5</a:t>
            </a:r>
            <a:endParaRPr lang="en-US" sz="2400" dirty="0"/>
          </a:p>
        </p:txBody>
      </p:sp>
      <p:sp>
        <p:nvSpPr>
          <p:cNvPr id="27" name="Text 25"/>
          <p:cNvSpPr/>
          <p:nvPr/>
        </p:nvSpPr>
        <p:spPr>
          <a:xfrm>
            <a:off x="2880003" y="5645944"/>
            <a:ext cx="3304818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Değerlendirme ve Gelişim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719257" y="6090285"/>
            <a:ext cx="5465564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Sunulan hizmetleri düzenli olarak değerlendirmek ve ihtiyaçlara göre iyileştirmeler yapmak.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19257" y="7315914"/>
            <a:ext cx="13191887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Rehberlik Servisi, etik prensiplere bağlı kalarak ve bilimsel yöntemler kullanarak çalışır.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2720"/>
            <a:ext cx="71768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Rehberlik Servisinin Ekibi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11660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59078"/>
            <a:ext cx="29250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Rehber Öğretmenler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Psikoloji veya eğitim alanında uzmanlaşmış öğretmenler.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711660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Psikolog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Çocuk ve ergen psikolojisi alanında uzmanlaşmış bir psikolog.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711660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Sosyal Çalışmacı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Sosyal hizmetler alanında uzmanlaşmış bir sosyal çalışmacı.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10433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Öğrencilerin Rehberlik Servisinden Yararlanması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02" y="2325291"/>
            <a:ext cx="553164" cy="553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60902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Akademik Destek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6260902" y="3578066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Öğrenme güçlükleri, ders seçimi, üniversite hazırlığı gibi konularda rehberlik almak.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254" y="2325291"/>
            <a:ext cx="553164" cy="5531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4254" y="3099673"/>
            <a:ext cx="3278624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Sosyal Beceri Geliştirme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10224254" y="3578066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Arkadaşlık ilişkileri, iletişim becerileri, grup çalışmaları gibi konularda destek almak.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902" y="5304115"/>
            <a:ext cx="553164" cy="5531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60902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Duygusal Gelişim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6260902" y="6556891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Stres yönetimi, duygusal düzenleme, özgüven ve öz saygı gibi konularda rehberlik almak.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4254" y="5304115"/>
            <a:ext cx="553164" cy="55316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4254" y="6078498"/>
            <a:ext cx="3361611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Problem Çözme Becerisi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10224254" y="6556891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Kişisel veya okul ile ilgili problemlerini çözmek için rehberlik almak.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536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049" y="3359468"/>
            <a:ext cx="12058531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Velilerin Rehberlik Servisinden Yararlanması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771049" y="4378285"/>
            <a:ext cx="13088303" cy="3248025"/>
          </a:xfrm>
          <a:prstGeom prst="roundRect">
            <a:avLst>
              <a:gd name="adj" fmla="val 284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Shape 2"/>
          <p:cNvSpPr/>
          <p:nvPr/>
        </p:nvSpPr>
        <p:spPr>
          <a:xfrm>
            <a:off x="778669" y="4385905"/>
            <a:ext cx="13073063" cy="6319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6" name="Text 3"/>
          <p:cNvSpPr/>
          <p:nvPr/>
        </p:nvSpPr>
        <p:spPr>
          <a:xfrm>
            <a:off x="998934" y="4525685"/>
            <a:ext cx="6092190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Çocuk Gelişimi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539276" y="4525685"/>
            <a:ext cx="6092190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Çocuklarının gelişimini desteklemek için bilgi almak.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78669" y="5017889"/>
            <a:ext cx="13073063" cy="98440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998934" y="5157668"/>
            <a:ext cx="6092190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Eğitim Süreci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539276" y="5157668"/>
            <a:ext cx="609219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Eğitim süreci hakkında bilgi almak ve çocuklarının eğitimlerine destek olmak.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778669" y="6002298"/>
            <a:ext cx="13073063" cy="6319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998934" y="6142077"/>
            <a:ext cx="6092190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Problem Çözme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539276" y="6142077"/>
            <a:ext cx="6092190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Çocukları ile ilgili sorunları çözmek için rehberlik almak.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778669" y="6634282"/>
            <a:ext cx="13073063" cy="98440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5" name="Text 12"/>
          <p:cNvSpPr/>
          <p:nvPr/>
        </p:nvSpPr>
        <p:spPr>
          <a:xfrm>
            <a:off x="998934" y="6774061"/>
            <a:ext cx="6092190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İletişim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7539276" y="6774061"/>
            <a:ext cx="609219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Öğretmenler ve okul yönetimi ile iletişim kurmak için bir köprü görevi görmek.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53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Öğretmenlerin Rehberlik Servisinden Yararlanması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382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985123" y="3023235"/>
            <a:ext cx="1276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Eğitim ve Destek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428643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 davranışları, öğrenme güçlükleri, özel eğitim gibi konularda eğitim ve destek almak.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382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4841081" y="3023235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İletişim ve İş Birliği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428643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Rehber öğretmenlerle iletişim kurarak öğrencilerin ihtiyaçları hakkında bilgi paylaşmak.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948690" y="5447228"/>
            <a:ext cx="20038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Kaynaklar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5263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Öğrenci gelişimini desteklemek için rehberlik servisi kaynaklarından yararlanmak.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5467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4"/>
          <p:cNvSpPr/>
          <p:nvPr/>
        </p:nvSpPr>
        <p:spPr>
          <a:xfrm>
            <a:off x="4839057" y="5447228"/>
            <a:ext cx="20312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22583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Profesyonel Gelişim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22583" y="585263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Profesyonel gelişim fırsatlarından yararlanarak bilgi ve becerilerini geliştirmek.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Özel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Alexandria</vt:lpstr>
      <vt:lpstr>Nobile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Onur ulusoy</cp:lastModifiedBy>
  <cp:revision>2</cp:revision>
  <dcterms:created xsi:type="dcterms:W3CDTF">2024-09-13T08:55:20Z</dcterms:created>
  <dcterms:modified xsi:type="dcterms:W3CDTF">2024-09-13T08:56:27Z</dcterms:modified>
</cp:coreProperties>
</file>