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Nunito"/>
      <p:regular r:id="rId17"/>
    </p:embeddedFont>
    <p:embeddedFont>
      <p:font typeface="Nunito"/>
      <p:regular r:id="rId18"/>
    </p:embeddedFont>
    <p:embeddedFont>
      <p:font typeface="Nunito"/>
      <p:regular r:id="rId19"/>
    </p:embeddedFont>
    <p:embeddedFont>
      <p:font typeface="Nunito"/>
      <p:regular r:id="rId20"/>
    </p:embeddedFont>
    <p:embeddedFont>
      <p:font typeface="Nunito"/>
      <p:regular r:id="rId21"/>
    </p:embeddedFont>
    <p:embeddedFont>
      <p:font typeface="Nunito"/>
      <p:regular r:id="rId22"/>
    </p:embeddedFont>
    <p:embeddedFont>
      <p:font typeface="Nunito"/>
      <p:regular r:id="rId23"/>
    </p:embeddedFont>
    <p:embeddedFont>
      <p:font typeface="Nunito"/>
      <p:regular r:id="rId24"/>
    </p:embeddedFont>
    <p:embeddedFont>
      <p:font typeface="PT Sans"/>
      <p:regular r:id="rId25"/>
    </p:embeddedFont>
    <p:embeddedFont>
      <p:font typeface="PT Sans"/>
      <p:regular r:id="rId26"/>
    </p:embeddedFont>
    <p:embeddedFont>
      <p:font typeface="PT Sans"/>
      <p:regular r:id="rId27"/>
    </p:embeddedFont>
    <p:embeddedFont>
      <p:font typeface="PT Sans"/>
      <p:regular r:id="rId28"/>
    </p:embeddedFont>
    <p:embeddedFont>
      <p:font typeface="PT Sans"/>
      <p:regular r:id="rId29"/>
    </p:embeddedFont>
    <p:embeddedFont>
      <p:font typeface="PT Sans"/>
      <p:regular r:id="rId3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 Id="rId23" Type="http://schemas.openxmlformats.org/officeDocument/2006/relationships/font" Target="fonts/font7.fntdata"/><Relationship Id="rId24" Type="http://schemas.openxmlformats.org/officeDocument/2006/relationships/font" Target="fonts/font8.fntdata"/><Relationship Id="rId25" Type="http://schemas.openxmlformats.org/officeDocument/2006/relationships/font" Target="fonts/font9.fntdata"/><Relationship Id="rId26" Type="http://schemas.openxmlformats.org/officeDocument/2006/relationships/font" Target="fonts/font10.fntdata"/><Relationship Id="rId27" Type="http://schemas.openxmlformats.org/officeDocument/2006/relationships/font" Target="fonts/font11.fntdata"/><Relationship Id="rId28" Type="http://schemas.openxmlformats.org/officeDocument/2006/relationships/font" Target="fonts/font12.fntdata"/><Relationship Id="rId29" Type="http://schemas.openxmlformats.org/officeDocument/2006/relationships/font" Target="fonts/font13.fntdata"/><Relationship Id="rId30" Type="http://schemas.openxmlformats.org/officeDocument/2006/relationships/font" Target="fonts/font14.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3F3FF">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slideLayout" Target="../slideLayouts/slideLayout7.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853684"/>
            <a:ext cx="7468553" cy="1943100"/>
          </a:xfrm>
          <a:prstGeom prst="rect">
            <a:avLst/>
          </a:prstGeom>
          <a:noFill/>
          <a:ln/>
        </p:spPr>
        <p:txBody>
          <a:bodyPr wrap="square" lIns="0" tIns="0" rIns="0" bIns="0" rtlCol="0" anchor="t"/>
          <a:lstStyle/>
          <a:p>
            <a:pPr indent="0" marL="0">
              <a:lnSpc>
                <a:spcPts val="7650"/>
              </a:lnSpc>
              <a:buNone/>
            </a:pPr>
            <a:r>
              <a:rPr lang="en-US" sz="6100" dirty="0">
                <a:solidFill>
                  <a:srgbClr val="00002E"/>
                </a:solidFill>
                <a:latin typeface="Nunito" pitchFamily="34" charset="0"/>
                <a:ea typeface="Nunito" pitchFamily="34" charset="-122"/>
                <a:cs typeface="Nunito" pitchFamily="34" charset="-120"/>
              </a:rPr>
              <a:t>Etkili Zaman Yönetimi Teknikleri</a:t>
            </a:r>
            <a:endParaRPr lang="en-US" sz="6100" dirty="0"/>
          </a:p>
        </p:txBody>
      </p:sp>
      <p:sp>
        <p:nvSpPr>
          <p:cNvPr id="4" name="Text 1"/>
          <p:cNvSpPr/>
          <p:nvPr/>
        </p:nvSpPr>
        <p:spPr>
          <a:xfrm>
            <a:off x="837724" y="4155757"/>
            <a:ext cx="7468553" cy="1532096"/>
          </a:xfrm>
          <a:prstGeom prst="rect">
            <a:avLst/>
          </a:prstGeom>
          <a:noFill/>
          <a:ln/>
        </p:spPr>
        <p:txBody>
          <a:bodyPr wrap="squar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Zaman yönetimi, her bireyin işini, okulunu ve kişisel yaşamını daha verimli ve etkili hale getirmek için temel bir beceridir. Bu teknikler, zamanı daha iyi planlamak, öncelikleri belirlemek ve odaklanmayı artırmak için pratik yöntemler sunar.</a:t>
            </a:r>
            <a:endParaRPr lang="en-US" sz="1850" dirty="0"/>
          </a:p>
        </p:txBody>
      </p:sp>
      <p:sp>
        <p:nvSpPr>
          <p:cNvPr id="5" name="Shape 2"/>
          <p:cNvSpPr/>
          <p:nvPr/>
        </p:nvSpPr>
        <p:spPr>
          <a:xfrm>
            <a:off x="837724" y="5974913"/>
            <a:ext cx="382905" cy="382905"/>
          </a:xfrm>
          <a:prstGeom prst="roundRect">
            <a:avLst>
              <a:gd name="adj" fmla="val 23878209"/>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845344" y="5982533"/>
            <a:ext cx="367665" cy="367665"/>
          </a:xfrm>
          <a:prstGeom prst="rect">
            <a:avLst/>
          </a:prstGeom>
        </p:spPr>
      </p:pic>
      <p:sp>
        <p:nvSpPr>
          <p:cNvPr id="7" name="Text 3"/>
          <p:cNvSpPr/>
          <p:nvPr/>
        </p:nvSpPr>
        <p:spPr>
          <a:xfrm>
            <a:off x="1340287" y="5957054"/>
            <a:ext cx="2116098" cy="418862"/>
          </a:xfrm>
          <a:prstGeom prst="rect">
            <a:avLst/>
          </a:prstGeom>
          <a:noFill/>
          <a:ln/>
        </p:spPr>
        <p:txBody>
          <a:bodyPr wrap="none" lIns="0" tIns="0" rIns="0" bIns="0" rtlCol="0" anchor="t"/>
          <a:lstStyle/>
          <a:p>
            <a:pPr algn="l" indent="0" marL="0">
              <a:lnSpc>
                <a:spcPts val="3250"/>
              </a:lnSpc>
              <a:buNone/>
            </a:pPr>
            <a:r>
              <a:rPr lang="en-US" sz="2350" b="1" dirty="0">
                <a:solidFill>
                  <a:srgbClr val="00002E"/>
                </a:solidFill>
                <a:latin typeface="PT Sans" pitchFamily="34" charset="0"/>
                <a:ea typeface="PT Sans" pitchFamily="34" charset="-122"/>
                <a:cs typeface="PT Sans" pitchFamily="34" charset="-120"/>
              </a:rPr>
              <a:t>by Onur ULUSOY</a:t>
            </a:r>
            <a:endParaRPr lang="en-US" sz="2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032153"/>
            <a:ext cx="5632490" cy="704017"/>
          </a:xfrm>
          <a:prstGeom prst="rect">
            <a:avLst/>
          </a:prstGeom>
          <a:noFill/>
          <a:ln/>
        </p:spPr>
        <p:txBody>
          <a:bodyPr wrap="none" lIns="0" tIns="0" rIns="0" bIns="0" rtlCol="0" anchor="t"/>
          <a:lstStyle/>
          <a:p>
            <a:pPr indent="0" marL="0">
              <a:lnSpc>
                <a:spcPts val="5500"/>
              </a:lnSpc>
              <a:buNone/>
            </a:pPr>
            <a:r>
              <a:rPr lang="en-US" sz="4400" dirty="0">
                <a:solidFill>
                  <a:srgbClr val="00002E"/>
                </a:solidFill>
                <a:latin typeface="Nunito" pitchFamily="34" charset="0"/>
                <a:ea typeface="Nunito" pitchFamily="34" charset="-122"/>
                <a:cs typeface="Nunito" pitchFamily="34" charset="-120"/>
              </a:rPr>
              <a:t>Stres Yönetimi</a:t>
            </a:r>
            <a:endParaRPr lang="en-US" sz="4400" dirty="0"/>
          </a:p>
        </p:txBody>
      </p:sp>
      <p:sp>
        <p:nvSpPr>
          <p:cNvPr id="4" name="Text 1"/>
          <p:cNvSpPr/>
          <p:nvPr/>
        </p:nvSpPr>
        <p:spPr>
          <a:xfrm>
            <a:off x="837724" y="2095143"/>
            <a:ext cx="7468553" cy="1149072"/>
          </a:xfrm>
          <a:prstGeom prst="rect">
            <a:avLst/>
          </a:prstGeom>
          <a:noFill/>
          <a:ln/>
        </p:spPr>
        <p:txBody>
          <a:bodyPr wrap="squar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Zaman yönetimi, stres seviyelerini azaltmaya yardımcı olabilir. Stres, odaklanmayı ve üretkenliği etkiler. Stres yönetimi teknikleri kullanmak önemlidir.</a:t>
            </a:r>
            <a:endParaRPr lang="en-US" sz="1850" dirty="0"/>
          </a:p>
        </p:txBody>
      </p:sp>
      <p:sp>
        <p:nvSpPr>
          <p:cNvPr id="5" name="Shape 2"/>
          <p:cNvSpPr/>
          <p:nvPr/>
        </p:nvSpPr>
        <p:spPr>
          <a:xfrm>
            <a:off x="837724" y="3782616"/>
            <a:ext cx="538520" cy="538520"/>
          </a:xfrm>
          <a:prstGeom prst="roundRect">
            <a:avLst>
              <a:gd name="adj" fmla="val 66677"/>
            </a:avLst>
          </a:prstGeom>
          <a:solidFill>
            <a:srgbClr val="F3F3FF"/>
          </a:solidFill>
          <a:ln w="22860">
            <a:solidFill>
              <a:srgbClr val="2D4DF2"/>
            </a:solidFill>
            <a:prstDash val="solid"/>
          </a:ln>
        </p:spPr>
      </p:sp>
      <p:sp>
        <p:nvSpPr>
          <p:cNvPr id="6" name="Text 3"/>
          <p:cNvSpPr/>
          <p:nvPr/>
        </p:nvSpPr>
        <p:spPr>
          <a:xfrm>
            <a:off x="1005602" y="3882866"/>
            <a:ext cx="202763" cy="337899"/>
          </a:xfrm>
          <a:prstGeom prst="rect">
            <a:avLst/>
          </a:prstGeom>
          <a:noFill/>
          <a:ln/>
        </p:spPr>
        <p:txBody>
          <a:bodyPr wrap="none" lIns="0" tIns="0" rIns="0" bIns="0" rtlCol="0" anchor="t"/>
          <a:lstStyle/>
          <a:p>
            <a:pPr algn="ctr" indent="0" marL="0">
              <a:lnSpc>
                <a:spcPts val="2650"/>
              </a:lnSpc>
              <a:buNone/>
            </a:pPr>
            <a:r>
              <a:rPr lang="en-US" sz="2650" dirty="0">
                <a:solidFill>
                  <a:srgbClr val="00002E"/>
                </a:solidFill>
                <a:latin typeface="Nunito" pitchFamily="34" charset="0"/>
                <a:ea typeface="Nunito" pitchFamily="34" charset="-122"/>
                <a:cs typeface="Nunito" pitchFamily="34" charset="-120"/>
              </a:rPr>
              <a:t>1</a:t>
            </a:r>
            <a:endParaRPr lang="en-US" sz="2650" dirty="0"/>
          </a:p>
        </p:txBody>
      </p:sp>
      <p:sp>
        <p:nvSpPr>
          <p:cNvPr id="7" name="Text 4"/>
          <p:cNvSpPr/>
          <p:nvPr/>
        </p:nvSpPr>
        <p:spPr>
          <a:xfrm>
            <a:off x="1615559" y="3782616"/>
            <a:ext cx="2816185" cy="351949"/>
          </a:xfrm>
          <a:prstGeom prst="rect">
            <a:avLst/>
          </a:prstGeom>
          <a:noFill/>
          <a:ln/>
        </p:spPr>
        <p:txBody>
          <a:bodyPr wrap="none" lIns="0" tIns="0" rIns="0" bIns="0" rtlCol="0" anchor="t"/>
          <a:lstStyle/>
          <a:p>
            <a:pPr indent="0" marL="0">
              <a:lnSpc>
                <a:spcPts val="2750"/>
              </a:lnSpc>
              <a:buNone/>
            </a:pPr>
            <a:r>
              <a:rPr lang="en-US" sz="2200" dirty="0">
                <a:solidFill>
                  <a:srgbClr val="00002E"/>
                </a:solidFill>
                <a:latin typeface="Nunito" pitchFamily="34" charset="0"/>
                <a:ea typeface="Nunito" pitchFamily="34" charset="-122"/>
                <a:cs typeface="Nunito" pitchFamily="34" charset="-120"/>
              </a:rPr>
              <a:t>Nefes Teknikleri</a:t>
            </a:r>
            <a:endParaRPr lang="en-US" sz="2200" dirty="0"/>
          </a:p>
        </p:txBody>
      </p:sp>
      <p:sp>
        <p:nvSpPr>
          <p:cNvPr id="8" name="Text 5"/>
          <p:cNvSpPr/>
          <p:nvPr/>
        </p:nvSpPr>
        <p:spPr>
          <a:xfrm>
            <a:off x="1615559" y="4278154"/>
            <a:ext cx="2836783" cy="1532096"/>
          </a:xfrm>
          <a:prstGeom prst="rect">
            <a:avLst/>
          </a:prstGeom>
          <a:noFill/>
          <a:ln/>
        </p:spPr>
        <p:txBody>
          <a:bodyPr wrap="squar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Derin nefes alıp verme egzersizleri, vücudunuzu sakinleştirmeye yardımcı olur.</a:t>
            </a:r>
            <a:endParaRPr lang="en-US" sz="1850" dirty="0"/>
          </a:p>
        </p:txBody>
      </p:sp>
      <p:sp>
        <p:nvSpPr>
          <p:cNvPr id="9" name="Shape 6"/>
          <p:cNvSpPr/>
          <p:nvPr/>
        </p:nvSpPr>
        <p:spPr>
          <a:xfrm>
            <a:off x="4691658" y="3782616"/>
            <a:ext cx="538520" cy="538520"/>
          </a:xfrm>
          <a:prstGeom prst="roundRect">
            <a:avLst>
              <a:gd name="adj" fmla="val 66677"/>
            </a:avLst>
          </a:prstGeom>
          <a:solidFill>
            <a:srgbClr val="F3F3FF"/>
          </a:solidFill>
          <a:ln w="22860">
            <a:solidFill>
              <a:srgbClr val="018CE1"/>
            </a:solidFill>
            <a:prstDash val="solid"/>
          </a:ln>
        </p:spPr>
      </p:sp>
      <p:sp>
        <p:nvSpPr>
          <p:cNvPr id="10" name="Text 7"/>
          <p:cNvSpPr/>
          <p:nvPr/>
        </p:nvSpPr>
        <p:spPr>
          <a:xfrm>
            <a:off x="4859536" y="3882866"/>
            <a:ext cx="202763" cy="337899"/>
          </a:xfrm>
          <a:prstGeom prst="rect">
            <a:avLst/>
          </a:prstGeom>
          <a:noFill/>
          <a:ln/>
        </p:spPr>
        <p:txBody>
          <a:bodyPr wrap="none" lIns="0" tIns="0" rIns="0" bIns="0" rtlCol="0" anchor="t"/>
          <a:lstStyle/>
          <a:p>
            <a:pPr algn="ctr" indent="0" marL="0">
              <a:lnSpc>
                <a:spcPts val="2650"/>
              </a:lnSpc>
              <a:buNone/>
            </a:pPr>
            <a:r>
              <a:rPr lang="en-US" sz="2650" dirty="0">
                <a:solidFill>
                  <a:srgbClr val="00002E"/>
                </a:solidFill>
                <a:latin typeface="Nunito" pitchFamily="34" charset="0"/>
                <a:ea typeface="Nunito" pitchFamily="34" charset="-122"/>
                <a:cs typeface="Nunito" pitchFamily="34" charset="-120"/>
              </a:rPr>
              <a:t>2</a:t>
            </a:r>
            <a:endParaRPr lang="en-US" sz="2650" dirty="0"/>
          </a:p>
        </p:txBody>
      </p:sp>
      <p:sp>
        <p:nvSpPr>
          <p:cNvPr id="11" name="Text 8"/>
          <p:cNvSpPr/>
          <p:nvPr/>
        </p:nvSpPr>
        <p:spPr>
          <a:xfrm>
            <a:off x="5469493" y="3782616"/>
            <a:ext cx="2816185" cy="351949"/>
          </a:xfrm>
          <a:prstGeom prst="rect">
            <a:avLst/>
          </a:prstGeom>
          <a:noFill/>
          <a:ln/>
        </p:spPr>
        <p:txBody>
          <a:bodyPr wrap="none" lIns="0" tIns="0" rIns="0" bIns="0" rtlCol="0" anchor="t"/>
          <a:lstStyle/>
          <a:p>
            <a:pPr indent="0" marL="0">
              <a:lnSpc>
                <a:spcPts val="2750"/>
              </a:lnSpc>
              <a:buNone/>
            </a:pPr>
            <a:r>
              <a:rPr lang="en-US" sz="2200" dirty="0">
                <a:solidFill>
                  <a:srgbClr val="00002E"/>
                </a:solidFill>
                <a:latin typeface="Nunito" pitchFamily="34" charset="0"/>
                <a:ea typeface="Nunito" pitchFamily="34" charset="-122"/>
                <a:cs typeface="Nunito" pitchFamily="34" charset="-120"/>
              </a:rPr>
              <a:t>Egzersiz</a:t>
            </a:r>
            <a:endParaRPr lang="en-US" sz="2200" dirty="0"/>
          </a:p>
        </p:txBody>
      </p:sp>
      <p:sp>
        <p:nvSpPr>
          <p:cNvPr id="12" name="Text 9"/>
          <p:cNvSpPr/>
          <p:nvPr/>
        </p:nvSpPr>
        <p:spPr>
          <a:xfrm>
            <a:off x="5469493" y="4278154"/>
            <a:ext cx="2836783" cy="1149072"/>
          </a:xfrm>
          <a:prstGeom prst="rect">
            <a:avLst/>
          </a:prstGeom>
          <a:noFill/>
          <a:ln/>
        </p:spPr>
        <p:txBody>
          <a:bodyPr wrap="squar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Düzenli egzersiz, stresi azaltmaya ve ruh halinizi iyileştirmeye yardımcı olur.</a:t>
            </a:r>
            <a:endParaRPr lang="en-US" sz="1850" dirty="0"/>
          </a:p>
        </p:txBody>
      </p:sp>
      <p:sp>
        <p:nvSpPr>
          <p:cNvPr id="13" name="Shape 10"/>
          <p:cNvSpPr/>
          <p:nvPr/>
        </p:nvSpPr>
        <p:spPr>
          <a:xfrm>
            <a:off x="837724" y="6318766"/>
            <a:ext cx="538520" cy="538520"/>
          </a:xfrm>
          <a:prstGeom prst="roundRect">
            <a:avLst>
              <a:gd name="adj" fmla="val 66677"/>
            </a:avLst>
          </a:prstGeom>
          <a:solidFill>
            <a:srgbClr val="F3F3FF"/>
          </a:solidFill>
          <a:ln w="22860">
            <a:solidFill>
              <a:srgbClr val="DA33BF"/>
            </a:solidFill>
            <a:prstDash val="solid"/>
          </a:ln>
        </p:spPr>
      </p:sp>
      <p:sp>
        <p:nvSpPr>
          <p:cNvPr id="14" name="Text 11"/>
          <p:cNvSpPr/>
          <p:nvPr/>
        </p:nvSpPr>
        <p:spPr>
          <a:xfrm>
            <a:off x="1005602" y="6419017"/>
            <a:ext cx="202763" cy="337899"/>
          </a:xfrm>
          <a:prstGeom prst="rect">
            <a:avLst/>
          </a:prstGeom>
          <a:noFill/>
          <a:ln/>
        </p:spPr>
        <p:txBody>
          <a:bodyPr wrap="none" lIns="0" tIns="0" rIns="0" bIns="0" rtlCol="0" anchor="t"/>
          <a:lstStyle/>
          <a:p>
            <a:pPr algn="ctr" indent="0" marL="0">
              <a:lnSpc>
                <a:spcPts val="2650"/>
              </a:lnSpc>
              <a:buNone/>
            </a:pPr>
            <a:r>
              <a:rPr lang="en-US" sz="2650" dirty="0">
                <a:solidFill>
                  <a:srgbClr val="00002E"/>
                </a:solidFill>
                <a:latin typeface="Nunito" pitchFamily="34" charset="0"/>
                <a:ea typeface="Nunito" pitchFamily="34" charset="-122"/>
                <a:cs typeface="Nunito" pitchFamily="34" charset="-120"/>
              </a:rPr>
              <a:t>3</a:t>
            </a:r>
            <a:endParaRPr lang="en-US" sz="2650" dirty="0"/>
          </a:p>
        </p:txBody>
      </p:sp>
      <p:sp>
        <p:nvSpPr>
          <p:cNvPr id="15" name="Text 12"/>
          <p:cNvSpPr/>
          <p:nvPr/>
        </p:nvSpPr>
        <p:spPr>
          <a:xfrm>
            <a:off x="1615559" y="6318766"/>
            <a:ext cx="2816185" cy="351949"/>
          </a:xfrm>
          <a:prstGeom prst="rect">
            <a:avLst/>
          </a:prstGeom>
          <a:noFill/>
          <a:ln/>
        </p:spPr>
        <p:txBody>
          <a:bodyPr wrap="none" lIns="0" tIns="0" rIns="0" bIns="0" rtlCol="0" anchor="t"/>
          <a:lstStyle/>
          <a:p>
            <a:pPr indent="0" marL="0">
              <a:lnSpc>
                <a:spcPts val="2750"/>
              </a:lnSpc>
              <a:buNone/>
            </a:pPr>
            <a:r>
              <a:rPr lang="en-US" sz="2200" dirty="0">
                <a:solidFill>
                  <a:srgbClr val="00002E"/>
                </a:solidFill>
                <a:latin typeface="Nunito" pitchFamily="34" charset="0"/>
                <a:ea typeface="Nunito" pitchFamily="34" charset="-122"/>
                <a:cs typeface="Nunito" pitchFamily="34" charset="-120"/>
              </a:rPr>
              <a:t>Uyku</a:t>
            </a:r>
            <a:endParaRPr lang="en-US" sz="2200" dirty="0"/>
          </a:p>
        </p:txBody>
      </p:sp>
      <p:sp>
        <p:nvSpPr>
          <p:cNvPr id="16" name="Text 13"/>
          <p:cNvSpPr/>
          <p:nvPr/>
        </p:nvSpPr>
        <p:spPr>
          <a:xfrm>
            <a:off x="1615559" y="6814304"/>
            <a:ext cx="6690717" cy="383024"/>
          </a:xfrm>
          <a:prstGeom prst="rect">
            <a:avLst/>
          </a:prstGeom>
          <a:noFill/>
          <a:ln/>
        </p:spPr>
        <p:txBody>
          <a:bodyPr wrap="non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Yeterince uyumak, stresle başa çıkma yeteneğinizi artırır.</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1267"/>
          </a:xfrm>
          <a:prstGeom prst="rect">
            <a:avLst/>
          </a:prstGeom>
        </p:spPr>
      </p:pic>
      <p:sp>
        <p:nvSpPr>
          <p:cNvPr id="3" name="Text 0"/>
          <p:cNvSpPr/>
          <p:nvPr/>
        </p:nvSpPr>
        <p:spPr>
          <a:xfrm>
            <a:off x="6309717" y="646867"/>
            <a:ext cx="6613207" cy="691872"/>
          </a:xfrm>
          <a:prstGeom prst="rect">
            <a:avLst/>
          </a:prstGeom>
          <a:noFill/>
          <a:ln/>
        </p:spPr>
        <p:txBody>
          <a:bodyPr wrap="none" lIns="0" tIns="0" rIns="0" bIns="0" rtlCol="0" anchor="t"/>
          <a:lstStyle/>
          <a:p>
            <a:pPr indent="0" marL="0">
              <a:lnSpc>
                <a:spcPts val="5400"/>
              </a:lnSpc>
              <a:buNone/>
            </a:pPr>
            <a:r>
              <a:rPr lang="en-US" sz="4350" dirty="0">
                <a:solidFill>
                  <a:srgbClr val="00002E"/>
                </a:solidFill>
                <a:latin typeface="Nunito" pitchFamily="34" charset="0"/>
                <a:ea typeface="Nunito" pitchFamily="34" charset="-122"/>
                <a:cs typeface="Nunito" pitchFamily="34" charset="-120"/>
              </a:rPr>
              <a:t>Zaman Yönetiminin Önemi</a:t>
            </a:r>
            <a:endParaRPr lang="en-US" sz="4350" dirty="0"/>
          </a:p>
        </p:txBody>
      </p:sp>
      <p:sp>
        <p:nvSpPr>
          <p:cNvPr id="4" name="Text 1"/>
          <p:cNvSpPr/>
          <p:nvPr/>
        </p:nvSpPr>
        <p:spPr>
          <a:xfrm>
            <a:off x="6309717" y="1691521"/>
            <a:ext cx="7497366" cy="1129070"/>
          </a:xfrm>
          <a:prstGeom prst="rect">
            <a:avLst/>
          </a:prstGeom>
          <a:noFill/>
          <a:ln/>
        </p:spPr>
        <p:txBody>
          <a:bodyPr wrap="square" lIns="0" tIns="0" rIns="0" bIns="0" rtlCol="0" anchor="t"/>
          <a:lstStyle/>
          <a:p>
            <a:pPr indent="0" marL="0">
              <a:lnSpc>
                <a:spcPts val="2950"/>
              </a:lnSpc>
              <a:buNone/>
            </a:pPr>
            <a:r>
              <a:rPr lang="en-US" sz="1850" dirty="0">
                <a:solidFill>
                  <a:srgbClr val="00002E"/>
                </a:solidFill>
                <a:latin typeface="PT Sans" pitchFamily="34" charset="0"/>
                <a:ea typeface="PT Sans" pitchFamily="34" charset="-122"/>
                <a:cs typeface="PT Sans" pitchFamily="34" charset="-120"/>
              </a:rPr>
              <a:t>Zaman yönetimi, hayatınızın her alanında denge ve kontrolü sağlamak için önemlidir. İyi zaman yönetimi, stresi azaltır, üretkenliği artırır ve kişisel ve profesyonel hedeflerinize ulaşmanızı kolaylaştırır.</a:t>
            </a:r>
            <a:endParaRPr lang="en-US" sz="1850" dirty="0"/>
          </a:p>
        </p:txBody>
      </p:sp>
      <p:sp>
        <p:nvSpPr>
          <p:cNvPr id="5" name="Shape 2"/>
          <p:cNvSpPr/>
          <p:nvPr/>
        </p:nvSpPr>
        <p:spPr>
          <a:xfrm>
            <a:off x="6309717" y="3085147"/>
            <a:ext cx="3631168" cy="2508409"/>
          </a:xfrm>
          <a:prstGeom prst="roundRect">
            <a:avLst>
              <a:gd name="adj" fmla="val 14067"/>
            </a:avLst>
          </a:prstGeom>
          <a:solidFill>
            <a:srgbClr val="F3F3FF"/>
          </a:solidFill>
          <a:ln w="22860">
            <a:solidFill>
              <a:srgbClr val="2D4DF2"/>
            </a:solidFill>
            <a:prstDash val="solid"/>
          </a:ln>
        </p:spPr>
      </p:sp>
      <p:sp>
        <p:nvSpPr>
          <p:cNvPr id="6" name="Text 3"/>
          <p:cNvSpPr/>
          <p:nvPr/>
        </p:nvSpPr>
        <p:spPr>
          <a:xfrm>
            <a:off x="6567726" y="3343156"/>
            <a:ext cx="2767489" cy="345877"/>
          </a:xfrm>
          <a:prstGeom prst="rect">
            <a:avLst/>
          </a:prstGeom>
          <a:noFill/>
          <a:ln/>
        </p:spPr>
        <p:txBody>
          <a:bodyPr wrap="none" lIns="0" tIns="0" rIns="0" bIns="0" rtlCol="0" anchor="t"/>
          <a:lstStyle/>
          <a:p>
            <a:pPr indent="0" marL="0">
              <a:lnSpc>
                <a:spcPts val="2700"/>
              </a:lnSpc>
              <a:buNone/>
            </a:pPr>
            <a:r>
              <a:rPr lang="en-US" sz="2150" dirty="0">
                <a:solidFill>
                  <a:srgbClr val="00002E"/>
                </a:solidFill>
                <a:latin typeface="Nunito" pitchFamily="34" charset="0"/>
                <a:ea typeface="Nunito" pitchFamily="34" charset="-122"/>
                <a:cs typeface="Nunito" pitchFamily="34" charset="-120"/>
              </a:rPr>
              <a:t>Daha Fazla Başarı</a:t>
            </a:r>
            <a:endParaRPr lang="en-US" sz="2150" dirty="0"/>
          </a:p>
        </p:txBody>
      </p:sp>
      <p:sp>
        <p:nvSpPr>
          <p:cNvPr id="7" name="Text 4"/>
          <p:cNvSpPr/>
          <p:nvPr/>
        </p:nvSpPr>
        <p:spPr>
          <a:xfrm>
            <a:off x="6567726" y="3830122"/>
            <a:ext cx="3115151" cy="1505426"/>
          </a:xfrm>
          <a:prstGeom prst="rect">
            <a:avLst/>
          </a:prstGeom>
          <a:noFill/>
          <a:ln/>
        </p:spPr>
        <p:txBody>
          <a:bodyPr wrap="square" lIns="0" tIns="0" rIns="0" bIns="0" rtlCol="0" anchor="t"/>
          <a:lstStyle/>
          <a:p>
            <a:pPr indent="0" marL="0">
              <a:lnSpc>
                <a:spcPts val="2950"/>
              </a:lnSpc>
              <a:buNone/>
            </a:pPr>
            <a:r>
              <a:rPr lang="en-US" sz="1850" dirty="0">
                <a:solidFill>
                  <a:srgbClr val="00002E"/>
                </a:solidFill>
                <a:latin typeface="PT Sans" pitchFamily="34" charset="0"/>
                <a:ea typeface="PT Sans" pitchFamily="34" charset="-122"/>
                <a:cs typeface="PT Sans" pitchFamily="34" charset="-120"/>
              </a:rPr>
              <a:t>Hedeflerinize ulaşmak ve potansiyelinizi tam olarak gerçekleştirmek için daha fazla zamanınız olur.</a:t>
            </a:r>
            <a:endParaRPr lang="en-US" sz="1850" dirty="0"/>
          </a:p>
        </p:txBody>
      </p:sp>
      <p:sp>
        <p:nvSpPr>
          <p:cNvPr id="8" name="Shape 5"/>
          <p:cNvSpPr/>
          <p:nvPr/>
        </p:nvSpPr>
        <p:spPr>
          <a:xfrm>
            <a:off x="10176034" y="3085147"/>
            <a:ext cx="3631168" cy="2508409"/>
          </a:xfrm>
          <a:prstGeom prst="roundRect">
            <a:avLst>
              <a:gd name="adj" fmla="val 14067"/>
            </a:avLst>
          </a:prstGeom>
          <a:solidFill>
            <a:srgbClr val="F3F3FF"/>
          </a:solidFill>
          <a:ln w="22860">
            <a:solidFill>
              <a:srgbClr val="018CE1"/>
            </a:solidFill>
            <a:prstDash val="solid"/>
          </a:ln>
        </p:spPr>
      </p:sp>
      <p:sp>
        <p:nvSpPr>
          <p:cNvPr id="9" name="Text 6"/>
          <p:cNvSpPr/>
          <p:nvPr/>
        </p:nvSpPr>
        <p:spPr>
          <a:xfrm>
            <a:off x="10434042" y="3343156"/>
            <a:ext cx="2767489" cy="345877"/>
          </a:xfrm>
          <a:prstGeom prst="rect">
            <a:avLst/>
          </a:prstGeom>
          <a:noFill/>
          <a:ln/>
        </p:spPr>
        <p:txBody>
          <a:bodyPr wrap="none" lIns="0" tIns="0" rIns="0" bIns="0" rtlCol="0" anchor="t"/>
          <a:lstStyle/>
          <a:p>
            <a:pPr indent="0" marL="0">
              <a:lnSpc>
                <a:spcPts val="2700"/>
              </a:lnSpc>
              <a:buNone/>
            </a:pPr>
            <a:r>
              <a:rPr lang="en-US" sz="2150" dirty="0">
                <a:solidFill>
                  <a:srgbClr val="00002E"/>
                </a:solidFill>
                <a:latin typeface="Nunito" pitchFamily="34" charset="0"/>
                <a:ea typeface="Nunito" pitchFamily="34" charset="-122"/>
                <a:cs typeface="Nunito" pitchFamily="34" charset="-120"/>
              </a:rPr>
              <a:t>Daha Az Stres</a:t>
            </a:r>
            <a:endParaRPr lang="en-US" sz="2150" dirty="0"/>
          </a:p>
        </p:txBody>
      </p:sp>
      <p:sp>
        <p:nvSpPr>
          <p:cNvPr id="10" name="Text 7"/>
          <p:cNvSpPr/>
          <p:nvPr/>
        </p:nvSpPr>
        <p:spPr>
          <a:xfrm>
            <a:off x="10434042" y="3830122"/>
            <a:ext cx="3115151" cy="1129070"/>
          </a:xfrm>
          <a:prstGeom prst="rect">
            <a:avLst/>
          </a:prstGeom>
          <a:noFill/>
          <a:ln/>
        </p:spPr>
        <p:txBody>
          <a:bodyPr wrap="square" lIns="0" tIns="0" rIns="0" bIns="0" rtlCol="0" anchor="t"/>
          <a:lstStyle/>
          <a:p>
            <a:pPr indent="0" marL="0">
              <a:lnSpc>
                <a:spcPts val="2950"/>
              </a:lnSpc>
              <a:buNone/>
            </a:pPr>
            <a:r>
              <a:rPr lang="en-US" sz="1850" dirty="0">
                <a:solidFill>
                  <a:srgbClr val="00002E"/>
                </a:solidFill>
                <a:latin typeface="PT Sans" pitchFamily="34" charset="0"/>
                <a:ea typeface="PT Sans" pitchFamily="34" charset="-122"/>
                <a:cs typeface="PT Sans" pitchFamily="34" charset="-120"/>
              </a:rPr>
              <a:t>Acelecilik, kaos ve sürekli olarak yetişmeye çalışmaktan kaynaklanan stresi azaltın.</a:t>
            </a:r>
            <a:endParaRPr lang="en-US" sz="1850" dirty="0"/>
          </a:p>
        </p:txBody>
      </p:sp>
      <p:sp>
        <p:nvSpPr>
          <p:cNvPr id="11" name="Shape 8"/>
          <p:cNvSpPr/>
          <p:nvPr/>
        </p:nvSpPr>
        <p:spPr>
          <a:xfrm>
            <a:off x="6309717" y="5828705"/>
            <a:ext cx="7497366" cy="1755696"/>
          </a:xfrm>
          <a:prstGeom prst="roundRect">
            <a:avLst>
              <a:gd name="adj" fmla="val 20098"/>
            </a:avLst>
          </a:prstGeom>
          <a:solidFill>
            <a:srgbClr val="F3F3FF"/>
          </a:solidFill>
          <a:ln w="22860">
            <a:solidFill>
              <a:srgbClr val="DA33BF"/>
            </a:solidFill>
            <a:prstDash val="solid"/>
          </a:ln>
        </p:spPr>
      </p:sp>
      <p:sp>
        <p:nvSpPr>
          <p:cNvPr id="12" name="Text 9"/>
          <p:cNvSpPr/>
          <p:nvPr/>
        </p:nvSpPr>
        <p:spPr>
          <a:xfrm>
            <a:off x="6567726" y="6086713"/>
            <a:ext cx="2767489" cy="345877"/>
          </a:xfrm>
          <a:prstGeom prst="rect">
            <a:avLst/>
          </a:prstGeom>
          <a:noFill/>
          <a:ln/>
        </p:spPr>
        <p:txBody>
          <a:bodyPr wrap="none" lIns="0" tIns="0" rIns="0" bIns="0" rtlCol="0" anchor="t"/>
          <a:lstStyle/>
          <a:p>
            <a:pPr indent="0" marL="0">
              <a:lnSpc>
                <a:spcPts val="2700"/>
              </a:lnSpc>
              <a:buNone/>
            </a:pPr>
            <a:r>
              <a:rPr lang="en-US" sz="2150" dirty="0">
                <a:solidFill>
                  <a:srgbClr val="00002E"/>
                </a:solidFill>
                <a:latin typeface="Nunito" pitchFamily="34" charset="0"/>
                <a:ea typeface="Nunito" pitchFamily="34" charset="-122"/>
                <a:cs typeface="Nunito" pitchFamily="34" charset="-120"/>
              </a:rPr>
              <a:t>Daha İyi Denge</a:t>
            </a:r>
            <a:endParaRPr lang="en-US" sz="2150" dirty="0"/>
          </a:p>
        </p:txBody>
      </p:sp>
      <p:sp>
        <p:nvSpPr>
          <p:cNvPr id="13" name="Text 10"/>
          <p:cNvSpPr/>
          <p:nvPr/>
        </p:nvSpPr>
        <p:spPr>
          <a:xfrm>
            <a:off x="6567726" y="6573679"/>
            <a:ext cx="6981349" cy="752713"/>
          </a:xfrm>
          <a:prstGeom prst="rect">
            <a:avLst/>
          </a:prstGeom>
          <a:noFill/>
          <a:ln/>
        </p:spPr>
        <p:txBody>
          <a:bodyPr wrap="square" lIns="0" tIns="0" rIns="0" bIns="0" rtlCol="0" anchor="t"/>
          <a:lstStyle/>
          <a:p>
            <a:pPr indent="0" marL="0">
              <a:lnSpc>
                <a:spcPts val="2950"/>
              </a:lnSpc>
              <a:buNone/>
            </a:pPr>
            <a:r>
              <a:rPr lang="en-US" sz="1850" dirty="0">
                <a:solidFill>
                  <a:srgbClr val="00002E"/>
                </a:solidFill>
                <a:latin typeface="PT Sans" pitchFamily="34" charset="0"/>
                <a:ea typeface="PT Sans" pitchFamily="34" charset="-122"/>
                <a:cs typeface="PT Sans" pitchFamily="34" charset="-120"/>
              </a:rPr>
              <a:t>İş, aile, arkadaşlar ve kişisel ilgi alanlarınız arasında sağlıklı bir denge kurun.</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7724" y="1908215"/>
            <a:ext cx="5632490" cy="704017"/>
          </a:xfrm>
          <a:prstGeom prst="rect">
            <a:avLst/>
          </a:prstGeom>
          <a:noFill/>
          <a:ln/>
        </p:spPr>
        <p:txBody>
          <a:bodyPr wrap="none" lIns="0" tIns="0" rIns="0" bIns="0" rtlCol="0" anchor="t"/>
          <a:lstStyle/>
          <a:p>
            <a:pPr indent="0" marL="0">
              <a:lnSpc>
                <a:spcPts val="5500"/>
              </a:lnSpc>
              <a:buNone/>
            </a:pPr>
            <a:r>
              <a:rPr lang="en-US" sz="4400" dirty="0">
                <a:solidFill>
                  <a:srgbClr val="00002E"/>
                </a:solidFill>
                <a:latin typeface="Nunito" pitchFamily="34" charset="0"/>
                <a:ea typeface="Nunito" pitchFamily="34" charset="-122"/>
                <a:cs typeface="Nunito" pitchFamily="34" charset="-120"/>
              </a:rPr>
              <a:t>Öncelik Belirleme</a:t>
            </a:r>
            <a:endParaRPr lang="en-US" sz="4400" dirty="0"/>
          </a:p>
        </p:txBody>
      </p:sp>
      <p:sp>
        <p:nvSpPr>
          <p:cNvPr id="3" name="Text 1"/>
          <p:cNvSpPr/>
          <p:nvPr/>
        </p:nvSpPr>
        <p:spPr>
          <a:xfrm>
            <a:off x="837724" y="3090982"/>
            <a:ext cx="12954952" cy="766048"/>
          </a:xfrm>
          <a:prstGeom prst="rect">
            <a:avLst/>
          </a:prstGeom>
          <a:noFill/>
          <a:ln/>
        </p:spPr>
        <p:txBody>
          <a:bodyPr wrap="squar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Önceliklendirme, zamanınızı en önemli görevlere odaklamanızı sağlar. "Acil ve Önemli" işlere odaklanmak, zamanınızı daha verimli kullanmanızı ve daha fazla şey başarmayı sağlar.</a:t>
            </a:r>
            <a:endParaRPr lang="en-US" sz="1850" dirty="0"/>
          </a:p>
        </p:txBody>
      </p:sp>
      <p:sp>
        <p:nvSpPr>
          <p:cNvPr id="4" name="Text 2"/>
          <p:cNvSpPr/>
          <p:nvPr/>
        </p:nvSpPr>
        <p:spPr>
          <a:xfrm>
            <a:off x="837724" y="4365546"/>
            <a:ext cx="2816185" cy="351949"/>
          </a:xfrm>
          <a:prstGeom prst="rect">
            <a:avLst/>
          </a:prstGeom>
          <a:noFill/>
          <a:ln/>
        </p:spPr>
        <p:txBody>
          <a:bodyPr wrap="none" lIns="0" tIns="0" rIns="0" bIns="0" rtlCol="0" anchor="t"/>
          <a:lstStyle/>
          <a:p>
            <a:pPr indent="0" marL="0">
              <a:lnSpc>
                <a:spcPts val="2750"/>
              </a:lnSpc>
              <a:buNone/>
            </a:pPr>
            <a:r>
              <a:rPr lang="en-US" sz="2200" dirty="0">
                <a:solidFill>
                  <a:srgbClr val="00002E"/>
                </a:solidFill>
                <a:latin typeface="Nunito" pitchFamily="34" charset="0"/>
                <a:ea typeface="Nunito" pitchFamily="34" charset="-122"/>
                <a:cs typeface="Nunito" pitchFamily="34" charset="-120"/>
              </a:rPr>
              <a:t>Acil ve Önemli</a:t>
            </a:r>
            <a:endParaRPr lang="en-US" sz="2200" dirty="0"/>
          </a:p>
        </p:txBody>
      </p:sp>
      <p:sp>
        <p:nvSpPr>
          <p:cNvPr id="5" name="Text 3"/>
          <p:cNvSpPr/>
          <p:nvPr/>
        </p:nvSpPr>
        <p:spPr>
          <a:xfrm>
            <a:off x="837724" y="4956810"/>
            <a:ext cx="3928586" cy="766048"/>
          </a:xfrm>
          <a:prstGeom prst="rect">
            <a:avLst/>
          </a:prstGeom>
          <a:noFill/>
          <a:ln/>
        </p:spPr>
        <p:txBody>
          <a:bodyPr wrap="squar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Hemen dikkat gerektiren ve sonucu büyük etkiler yaratan görevler.</a:t>
            </a:r>
            <a:endParaRPr lang="en-US" sz="1850" dirty="0"/>
          </a:p>
        </p:txBody>
      </p:sp>
      <p:sp>
        <p:nvSpPr>
          <p:cNvPr id="6" name="Text 4"/>
          <p:cNvSpPr/>
          <p:nvPr/>
        </p:nvSpPr>
        <p:spPr>
          <a:xfrm>
            <a:off x="5357813" y="4365546"/>
            <a:ext cx="2930604" cy="351949"/>
          </a:xfrm>
          <a:prstGeom prst="rect">
            <a:avLst/>
          </a:prstGeom>
          <a:noFill/>
          <a:ln/>
        </p:spPr>
        <p:txBody>
          <a:bodyPr wrap="none" lIns="0" tIns="0" rIns="0" bIns="0" rtlCol="0" anchor="t"/>
          <a:lstStyle/>
          <a:p>
            <a:pPr indent="0" marL="0">
              <a:lnSpc>
                <a:spcPts val="2750"/>
              </a:lnSpc>
              <a:buNone/>
            </a:pPr>
            <a:r>
              <a:rPr lang="en-US" sz="2200" dirty="0">
                <a:solidFill>
                  <a:srgbClr val="00002E"/>
                </a:solidFill>
                <a:latin typeface="Nunito" pitchFamily="34" charset="0"/>
                <a:ea typeface="Nunito" pitchFamily="34" charset="-122"/>
                <a:cs typeface="Nunito" pitchFamily="34" charset="-120"/>
              </a:rPr>
              <a:t>Acil Değil Ama Önemli</a:t>
            </a:r>
            <a:endParaRPr lang="en-US" sz="2200" dirty="0"/>
          </a:p>
        </p:txBody>
      </p:sp>
      <p:sp>
        <p:nvSpPr>
          <p:cNvPr id="7" name="Text 5"/>
          <p:cNvSpPr/>
          <p:nvPr/>
        </p:nvSpPr>
        <p:spPr>
          <a:xfrm>
            <a:off x="5357813" y="4956810"/>
            <a:ext cx="3928586" cy="766048"/>
          </a:xfrm>
          <a:prstGeom prst="rect">
            <a:avLst/>
          </a:prstGeom>
          <a:noFill/>
          <a:ln/>
        </p:spPr>
        <p:txBody>
          <a:bodyPr wrap="squar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Gelecekteki başarı için önemli ancak acil bir eylem gerektirmeyen görevler.</a:t>
            </a:r>
            <a:endParaRPr lang="en-US" sz="1850" dirty="0"/>
          </a:p>
        </p:txBody>
      </p:sp>
      <p:sp>
        <p:nvSpPr>
          <p:cNvPr id="8" name="Text 6"/>
          <p:cNvSpPr/>
          <p:nvPr/>
        </p:nvSpPr>
        <p:spPr>
          <a:xfrm>
            <a:off x="9877901" y="4365546"/>
            <a:ext cx="2816185" cy="351949"/>
          </a:xfrm>
          <a:prstGeom prst="rect">
            <a:avLst/>
          </a:prstGeom>
          <a:noFill/>
          <a:ln/>
        </p:spPr>
        <p:txBody>
          <a:bodyPr wrap="none" lIns="0" tIns="0" rIns="0" bIns="0" rtlCol="0" anchor="t"/>
          <a:lstStyle/>
          <a:p>
            <a:pPr indent="0" marL="0">
              <a:lnSpc>
                <a:spcPts val="2750"/>
              </a:lnSpc>
              <a:buNone/>
            </a:pPr>
            <a:r>
              <a:rPr lang="en-US" sz="2200" dirty="0">
                <a:solidFill>
                  <a:srgbClr val="00002E"/>
                </a:solidFill>
                <a:latin typeface="Nunito" pitchFamily="34" charset="0"/>
                <a:ea typeface="Nunito" pitchFamily="34" charset="-122"/>
                <a:cs typeface="Nunito" pitchFamily="34" charset="-120"/>
              </a:rPr>
              <a:t>Acil Ama Önemsiz</a:t>
            </a:r>
            <a:endParaRPr lang="en-US" sz="2200" dirty="0"/>
          </a:p>
        </p:txBody>
      </p:sp>
      <p:sp>
        <p:nvSpPr>
          <p:cNvPr id="9" name="Text 7"/>
          <p:cNvSpPr/>
          <p:nvPr/>
        </p:nvSpPr>
        <p:spPr>
          <a:xfrm>
            <a:off x="9877901" y="4956810"/>
            <a:ext cx="3928586" cy="1149072"/>
          </a:xfrm>
          <a:prstGeom prst="rect">
            <a:avLst/>
          </a:prstGeom>
          <a:noFill/>
          <a:ln/>
        </p:spPr>
        <p:txBody>
          <a:bodyPr wrap="squar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Hemen dikkat gerektiren ancak uzun vadeli etkisi az olan görevler. Delege etmek veya ertelemek.</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323148"/>
          </a:xfrm>
          <a:prstGeom prst="rect">
            <a:avLst/>
          </a:prstGeom>
        </p:spPr>
      </p:pic>
      <p:sp>
        <p:nvSpPr>
          <p:cNvPr id="3" name="Text 0"/>
          <p:cNvSpPr/>
          <p:nvPr/>
        </p:nvSpPr>
        <p:spPr>
          <a:xfrm>
            <a:off x="650438" y="2984421"/>
            <a:ext cx="5817870" cy="546616"/>
          </a:xfrm>
          <a:prstGeom prst="rect">
            <a:avLst/>
          </a:prstGeom>
          <a:noFill/>
          <a:ln/>
        </p:spPr>
        <p:txBody>
          <a:bodyPr wrap="none" lIns="0" tIns="0" rIns="0" bIns="0" rtlCol="0" anchor="t"/>
          <a:lstStyle/>
          <a:p>
            <a:pPr indent="0" marL="0">
              <a:lnSpc>
                <a:spcPts val="4300"/>
              </a:lnSpc>
              <a:buNone/>
            </a:pPr>
            <a:r>
              <a:rPr lang="en-US" sz="3400" dirty="0">
                <a:solidFill>
                  <a:srgbClr val="00002E"/>
                </a:solidFill>
                <a:latin typeface="Nunito" pitchFamily="34" charset="0"/>
                <a:ea typeface="Nunito" pitchFamily="34" charset="-122"/>
                <a:cs typeface="Nunito" pitchFamily="34" charset="-120"/>
              </a:rPr>
              <a:t>Hedef Belirleme ve Planlama</a:t>
            </a:r>
            <a:endParaRPr lang="en-US" sz="3400" dirty="0"/>
          </a:p>
        </p:txBody>
      </p:sp>
      <p:sp>
        <p:nvSpPr>
          <p:cNvPr id="4" name="Text 1"/>
          <p:cNvSpPr/>
          <p:nvPr/>
        </p:nvSpPr>
        <p:spPr>
          <a:xfrm>
            <a:off x="650438" y="3809762"/>
            <a:ext cx="13329523" cy="297299"/>
          </a:xfrm>
          <a:prstGeom prst="rect">
            <a:avLst/>
          </a:prstGeom>
          <a:noFill/>
          <a:ln/>
        </p:spPr>
        <p:txBody>
          <a:bodyPr wrap="none" lIns="0" tIns="0" rIns="0" bIns="0" rtlCol="0" anchor="t"/>
          <a:lstStyle/>
          <a:p>
            <a:pPr indent="0" marL="0">
              <a:lnSpc>
                <a:spcPts val="2300"/>
              </a:lnSpc>
              <a:buNone/>
            </a:pPr>
            <a:r>
              <a:rPr lang="en-US" sz="1450" dirty="0">
                <a:solidFill>
                  <a:srgbClr val="00002E"/>
                </a:solidFill>
                <a:latin typeface="PT Sans" pitchFamily="34" charset="0"/>
                <a:ea typeface="PT Sans" pitchFamily="34" charset="-122"/>
                <a:cs typeface="PT Sans" pitchFamily="34" charset="-120"/>
              </a:rPr>
              <a:t>Hedefler, yönünüzü belirler ve motivasyonunuzu artırır. Hedeflerinizi belirledikten sonra, onları gerçekçi ve uygulanabilir adımlara böldüğünüz bir plan oluşturun.</a:t>
            </a:r>
            <a:endParaRPr lang="en-US" sz="1450" dirty="0"/>
          </a:p>
        </p:txBody>
      </p:sp>
      <p:sp>
        <p:nvSpPr>
          <p:cNvPr id="5" name="Shape 2"/>
          <p:cNvSpPr/>
          <p:nvPr/>
        </p:nvSpPr>
        <p:spPr>
          <a:xfrm>
            <a:off x="7303770" y="4316135"/>
            <a:ext cx="22860" cy="3252073"/>
          </a:xfrm>
          <a:prstGeom prst="roundRect">
            <a:avLst>
              <a:gd name="adj" fmla="val 1219508"/>
            </a:avLst>
          </a:prstGeom>
          <a:solidFill>
            <a:srgbClr val="000000">
              <a:alpha val="8000"/>
            </a:srgbClr>
          </a:solidFill>
          <a:ln/>
        </p:spPr>
      </p:sp>
      <p:sp>
        <p:nvSpPr>
          <p:cNvPr id="6" name="Shape 3"/>
          <p:cNvSpPr/>
          <p:nvPr/>
        </p:nvSpPr>
        <p:spPr>
          <a:xfrm>
            <a:off x="6478548" y="4722852"/>
            <a:ext cx="650438" cy="22860"/>
          </a:xfrm>
          <a:prstGeom prst="roundRect">
            <a:avLst>
              <a:gd name="adj" fmla="val 1219508"/>
            </a:avLst>
          </a:prstGeom>
          <a:solidFill>
            <a:srgbClr val="2D4DF2"/>
          </a:solidFill>
          <a:ln/>
        </p:spPr>
      </p:sp>
      <p:sp>
        <p:nvSpPr>
          <p:cNvPr id="7" name="Shape 4"/>
          <p:cNvSpPr/>
          <p:nvPr/>
        </p:nvSpPr>
        <p:spPr>
          <a:xfrm>
            <a:off x="7106126" y="4525208"/>
            <a:ext cx="418148" cy="418147"/>
          </a:xfrm>
          <a:prstGeom prst="roundRect">
            <a:avLst>
              <a:gd name="adj" fmla="val 66670"/>
            </a:avLst>
          </a:prstGeom>
          <a:solidFill>
            <a:srgbClr val="F3F3FF"/>
          </a:solidFill>
          <a:ln w="22860">
            <a:solidFill>
              <a:srgbClr val="2D4DF2"/>
            </a:solidFill>
            <a:prstDash val="solid"/>
          </a:ln>
        </p:spPr>
      </p:sp>
      <p:sp>
        <p:nvSpPr>
          <p:cNvPr id="8" name="Text 5"/>
          <p:cNvSpPr/>
          <p:nvPr/>
        </p:nvSpPr>
        <p:spPr>
          <a:xfrm>
            <a:off x="7236500" y="4603075"/>
            <a:ext cx="157401" cy="262414"/>
          </a:xfrm>
          <a:prstGeom prst="rect">
            <a:avLst/>
          </a:prstGeom>
          <a:noFill/>
          <a:ln/>
        </p:spPr>
        <p:txBody>
          <a:bodyPr wrap="none" lIns="0" tIns="0" rIns="0" bIns="0" rtlCol="0" anchor="t"/>
          <a:lstStyle/>
          <a:p>
            <a:pPr algn="ctr" indent="0" marL="0">
              <a:lnSpc>
                <a:spcPts val="2050"/>
              </a:lnSpc>
              <a:buNone/>
            </a:pPr>
            <a:r>
              <a:rPr lang="en-US" sz="2050" dirty="0">
                <a:solidFill>
                  <a:srgbClr val="00002E"/>
                </a:solidFill>
                <a:latin typeface="Nunito" pitchFamily="34" charset="0"/>
                <a:ea typeface="Nunito" pitchFamily="34" charset="-122"/>
                <a:cs typeface="Nunito" pitchFamily="34" charset="-120"/>
              </a:rPr>
              <a:t>1</a:t>
            </a:r>
            <a:endParaRPr lang="en-US" sz="2050" dirty="0"/>
          </a:p>
        </p:txBody>
      </p:sp>
      <p:sp>
        <p:nvSpPr>
          <p:cNvPr id="9" name="Text 6"/>
          <p:cNvSpPr/>
          <p:nvPr/>
        </p:nvSpPr>
        <p:spPr>
          <a:xfrm>
            <a:off x="4106585" y="4501872"/>
            <a:ext cx="2186464" cy="273248"/>
          </a:xfrm>
          <a:prstGeom prst="rect">
            <a:avLst/>
          </a:prstGeom>
          <a:noFill/>
          <a:ln/>
        </p:spPr>
        <p:txBody>
          <a:bodyPr wrap="none" lIns="0" tIns="0" rIns="0" bIns="0" rtlCol="0" anchor="t"/>
          <a:lstStyle/>
          <a:p>
            <a:pPr algn="r" indent="0" marL="0">
              <a:lnSpc>
                <a:spcPts val="2150"/>
              </a:lnSpc>
              <a:buNone/>
            </a:pPr>
            <a:r>
              <a:rPr lang="en-US" sz="1700" dirty="0">
                <a:solidFill>
                  <a:srgbClr val="00002E"/>
                </a:solidFill>
                <a:latin typeface="Nunito" pitchFamily="34" charset="0"/>
                <a:ea typeface="Nunito" pitchFamily="34" charset="-122"/>
                <a:cs typeface="Nunito" pitchFamily="34" charset="-120"/>
              </a:rPr>
              <a:t>Hedef Belirleme</a:t>
            </a:r>
            <a:endParaRPr lang="en-US" sz="1700" dirty="0"/>
          </a:p>
        </p:txBody>
      </p:sp>
      <p:sp>
        <p:nvSpPr>
          <p:cNvPr id="10" name="Text 7"/>
          <p:cNvSpPr/>
          <p:nvPr/>
        </p:nvSpPr>
        <p:spPr>
          <a:xfrm>
            <a:off x="650438" y="4886563"/>
            <a:ext cx="5642610" cy="594598"/>
          </a:xfrm>
          <a:prstGeom prst="rect">
            <a:avLst/>
          </a:prstGeom>
          <a:noFill/>
          <a:ln/>
        </p:spPr>
        <p:txBody>
          <a:bodyPr wrap="square" lIns="0" tIns="0" rIns="0" bIns="0" rtlCol="0" anchor="t"/>
          <a:lstStyle/>
          <a:p>
            <a:pPr algn="r" indent="0" marL="0">
              <a:lnSpc>
                <a:spcPts val="2300"/>
              </a:lnSpc>
              <a:buNone/>
            </a:pPr>
            <a:r>
              <a:rPr lang="en-US" sz="1450" dirty="0">
                <a:solidFill>
                  <a:srgbClr val="00002E"/>
                </a:solidFill>
                <a:latin typeface="PT Sans" pitchFamily="34" charset="0"/>
                <a:ea typeface="PT Sans" pitchFamily="34" charset="-122"/>
                <a:cs typeface="PT Sans" pitchFamily="34" charset="-120"/>
              </a:rPr>
              <a:t>Kişisel ve profesyonel hedeflerinizi belirleyin. SMART hedefler belirleyin.</a:t>
            </a:r>
            <a:endParaRPr lang="en-US" sz="1450" dirty="0"/>
          </a:p>
        </p:txBody>
      </p:sp>
      <p:sp>
        <p:nvSpPr>
          <p:cNvPr id="11" name="Shape 8"/>
          <p:cNvSpPr/>
          <p:nvPr/>
        </p:nvSpPr>
        <p:spPr>
          <a:xfrm>
            <a:off x="7501414" y="5651897"/>
            <a:ext cx="650438" cy="22860"/>
          </a:xfrm>
          <a:prstGeom prst="roundRect">
            <a:avLst>
              <a:gd name="adj" fmla="val 1219508"/>
            </a:avLst>
          </a:prstGeom>
          <a:solidFill>
            <a:srgbClr val="018CE1"/>
          </a:solidFill>
          <a:ln/>
        </p:spPr>
      </p:sp>
      <p:sp>
        <p:nvSpPr>
          <p:cNvPr id="12" name="Shape 9"/>
          <p:cNvSpPr/>
          <p:nvPr/>
        </p:nvSpPr>
        <p:spPr>
          <a:xfrm>
            <a:off x="7106126" y="5454253"/>
            <a:ext cx="418148" cy="418147"/>
          </a:xfrm>
          <a:prstGeom prst="roundRect">
            <a:avLst>
              <a:gd name="adj" fmla="val 66670"/>
            </a:avLst>
          </a:prstGeom>
          <a:solidFill>
            <a:srgbClr val="F3F3FF"/>
          </a:solidFill>
          <a:ln w="22860">
            <a:solidFill>
              <a:srgbClr val="018CE1"/>
            </a:solidFill>
            <a:prstDash val="solid"/>
          </a:ln>
        </p:spPr>
      </p:sp>
      <p:sp>
        <p:nvSpPr>
          <p:cNvPr id="13" name="Text 10"/>
          <p:cNvSpPr/>
          <p:nvPr/>
        </p:nvSpPr>
        <p:spPr>
          <a:xfrm>
            <a:off x="7236500" y="5532120"/>
            <a:ext cx="157401" cy="262414"/>
          </a:xfrm>
          <a:prstGeom prst="rect">
            <a:avLst/>
          </a:prstGeom>
          <a:noFill/>
          <a:ln/>
        </p:spPr>
        <p:txBody>
          <a:bodyPr wrap="none" lIns="0" tIns="0" rIns="0" bIns="0" rtlCol="0" anchor="t"/>
          <a:lstStyle/>
          <a:p>
            <a:pPr algn="ctr" indent="0" marL="0">
              <a:lnSpc>
                <a:spcPts val="2050"/>
              </a:lnSpc>
              <a:buNone/>
            </a:pPr>
            <a:r>
              <a:rPr lang="en-US" sz="2050" dirty="0">
                <a:solidFill>
                  <a:srgbClr val="00002E"/>
                </a:solidFill>
                <a:latin typeface="Nunito" pitchFamily="34" charset="0"/>
                <a:ea typeface="Nunito" pitchFamily="34" charset="-122"/>
                <a:cs typeface="Nunito" pitchFamily="34" charset="-120"/>
              </a:rPr>
              <a:t>2</a:t>
            </a:r>
            <a:endParaRPr lang="en-US" sz="2050" dirty="0"/>
          </a:p>
        </p:txBody>
      </p:sp>
      <p:sp>
        <p:nvSpPr>
          <p:cNvPr id="14" name="Text 11"/>
          <p:cNvSpPr/>
          <p:nvPr/>
        </p:nvSpPr>
        <p:spPr>
          <a:xfrm>
            <a:off x="8337352" y="5430917"/>
            <a:ext cx="2186464" cy="273248"/>
          </a:xfrm>
          <a:prstGeom prst="rect">
            <a:avLst/>
          </a:prstGeom>
          <a:noFill/>
          <a:ln/>
        </p:spPr>
        <p:txBody>
          <a:bodyPr wrap="none" lIns="0" tIns="0" rIns="0" bIns="0" rtlCol="0" anchor="t"/>
          <a:lstStyle/>
          <a:p>
            <a:pPr algn="l" indent="0" marL="0">
              <a:lnSpc>
                <a:spcPts val="2150"/>
              </a:lnSpc>
              <a:buNone/>
            </a:pPr>
            <a:r>
              <a:rPr lang="en-US" sz="1700" dirty="0">
                <a:solidFill>
                  <a:srgbClr val="00002E"/>
                </a:solidFill>
                <a:latin typeface="Nunito" pitchFamily="34" charset="0"/>
                <a:ea typeface="Nunito" pitchFamily="34" charset="-122"/>
                <a:cs typeface="Nunito" pitchFamily="34" charset="-120"/>
              </a:rPr>
              <a:t>Planlama</a:t>
            </a:r>
            <a:endParaRPr lang="en-US" sz="1700" dirty="0"/>
          </a:p>
        </p:txBody>
      </p:sp>
      <p:sp>
        <p:nvSpPr>
          <p:cNvPr id="15" name="Text 12"/>
          <p:cNvSpPr/>
          <p:nvPr/>
        </p:nvSpPr>
        <p:spPr>
          <a:xfrm>
            <a:off x="8337352" y="5815608"/>
            <a:ext cx="5642610" cy="594598"/>
          </a:xfrm>
          <a:prstGeom prst="rect">
            <a:avLst/>
          </a:prstGeom>
          <a:noFill/>
          <a:ln/>
        </p:spPr>
        <p:txBody>
          <a:bodyPr wrap="square" lIns="0" tIns="0" rIns="0" bIns="0" rtlCol="0" anchor="t"/>
          <a:lstStyle/>
          <a:p>
            <a:pPr algn="l" indent="0" marL="0">
              <a:lnSpc>
                <a:spcPts val="2300"/>
              </a:lnSpc>
              <a:buNone/>
            </a:pPr>
            <a:r>
              <a:rPr lang="en-US" sz="1450" dirty="0">
                <a:solidFill>
                  <a:srgbClr val="00002E"/>
                </a:solidFill>
                <a:latin typeface="PT Sans" pitchFamily="34" charset="0"/>
                <a:ea typeface="PT Sans" pitchFamily="34" charset="-122"/>
                <a:cs typeface="PT Sans" pitchFamily="34" charset="-120"/>
              </a:rPr>
              <a:t>Hedeflerinize ulaşmak için adımlar ve zaman dilimleri belirleyin. Planınızı düzenli olarak gözden geçirin.</a:t>
            </a:r>
            <a:endParaRPr lang="en-US" sz="1450" dirty="0"/>
          </a:p>
        </p:txBody>
      </p:sp>
      <p:sp>
        <p:nvSpPr>
          <p:cNvPr id="16" name="Shape 13"/>
          <p:cNvSpPr/>
          <p:nvPr/>
        </p:nvSpPr>
        <p:spPr>
          <a:xfrm>
            <a:off x="6478548" y="6488073"/>
            <a:ext cx="650438" cy="22860"/>
          </a:xfrm>
          <a:prstGeom prst="roundRect">
            <a:avLst>
              <a:gd name="adj" fmla="val 1219508"/>
            </a:avLst>
          </a:prstGeom>
          <a:solidFill>
            <a:srgbClr val="DA33BF"/>
          </a:solidFill>
          <a:ln/>
        </p:spPr>
      </p:sp>
      <p:sp>
        <p:nvSpPr>
          <p:cNvPr id="17" name="Shape 14"/>
          <p:cNvSpPr/>
          <p:nvPr/>
        </p:nvSpPr>
        <p:spPr>
          <a:xfrm>
            <a:off x="7106126" y="6290429"/>
            <a:ext cx="418148" cy="418147"/>
          </a:xfrm>
          <a:prstGeom prst="roundRect">
            <a:avLst>
              <a:gd name="adj" fmla="val 66670"/>
            </a:avLst>
          </a:prstGeom>
          <a:solidFill>
            <a:srgbClr val="F3F3FF"/>
          </a:solidFill>
          <a:ln w="22860">
            <a:solidFill>
              <a:srgbClr val="DA33BF"/>
            </a:solidFill>
            <a:prstDash val="solid"/>
          </a:ln>
        </p:spPr>
      </p:sp>
      <p:sp>
        <p:nvSpPr>
          <p:cNvPr id="18" name="Text 15"/>
          <p:cNvSpPr/>
          <p:nvPr/>
        </p:nvSpPr>
        <p:spPr>
          <a:xfrm>
            <a:off x="7236500" y="6368296"/>
            <a:ext cx="157401" cy="262414"/>
          </a:xfrm>
          <a:prstGeom prst="rect">
            <a:avLst/>
          </a:prstGeom>
          <a:noFill/>
          <a:ln/>
        </p:spPr>
        <p:txBody>
          <a:bodyPr wrap="none" lIns="0" tIns="0" rIns="0" bIns="0" rtlCol="0" anchor="t"/>
          <a:lstStyle/>
          <a:p>
            <a:pPr algn="ctr" indent="0" marL="0">
              <a:lnSpc>
                <a:spcPts val="2050"/>
              </a:lnSpc>
              <a:buNone/>
            </a:pPr>
            <a:r>
              <a:rPr lang="en-US" sz="2050" dirty="0">
                <a:solidFill>
                  <a:srgbClr val="00002E"/>
                </a:solidFill>
                <a:latin typeface="Nunito" pitchFamily="34" charset="0"/>
                <a:ea typeface="Nunito" pitchFamily="34" charset="-122"/>
                <a:cs typeface="Nunito" pitchFamily="34" charset="-120"/>
              </a:rPr>
              <a:t>3</a:t>
            </a:r>
            <a:endParaRPr lang="en-US" sz="2050" dirty="0"/>
          </a:p>
        </p:txBody>
      </p:sp>
      <p:sp>
        <p:nvSpPr>
          <p:cNvPr id="19" name="Text 16"/>
          <p:cNvSpPr/>
          <p:nvPr/>
        </p:nvSpPr>
        <p:spPr>
          <a:xfrm>
            <a:off x="4106585" y="6267093"/>
            <a:ext cx="2186464" cy="273248"/>
          </a:xfrm>
          <a:prstGeom prst="rect">
            <a:avLst/>
          </a:prstGeom>
          <a:noFill/>
          <a:ln/>
        </p:spPr>
        <p:txBody>
          <a:bodyPr wrap="none" lIns="0" tIns="0" rIns="0" bIns="0" rtlCol="0" anchor="t"/>
          <a:lstStyle/>
          <a:p>
            <a:pPr algn="r" indent="0" marL="0">
              <a:lnSpc>
                <a:spcPts val="2150"/>
              </a:lnSpc>
              <a:buNone/>
            </a:pPr>
            <a:r>
              <a:rPr lang="en-US" sz="1700" dirty="0">
                <a:solidFill>
                  <a:srgbClr val="00002E"/>
                </a:solidFill>
                <a:latin typeface="Nunito" pitchFamily="34" charset="0"/>
                <a:ea typeface="Nunito" pitchFamily="34" charset="-122"/>
                <a:cs typeface="Nunito" pitchFamily="34" charset="-120"/>
              </a:rPr>
              <a:t>İzleme</a:t>
            </a:r>
            <a:endParaRPr lang="en-US" sz="1700" dirty="0"/>
          </a:p>
        </p:txBody>
      </p:sp>
      <p:sp>
        <p:nvSpPr>
          <p:cNvPr id="20" name="Text 17"/>
          <p:cNvSpPr/>
          <p:nvPr/>
        </p:nvSpPr>
        <p:spPr>
          <a:xfrm>
            <a:off x="650438" y="6651784"/>
            <a:ext cx="5642610" cy="594598"/>
          </a:xfrm>
          <a:prstGeom prst="rect">
            <a:avLst/>
          </a:prstGeom>
          <a:noFill/>
          <a:ln/>
        </p:spPr>
        <p:txBody>
          <a:bodyPr wrap="square" lIns="0" tIns="0" rIns="0" bIns="0" rtlCol="0" anchor="t"/>
          <a:lstStyle/>
          <a:p>
            <a:pPr algn="r" indent="0" marL="0">
              <a:lnSpc>
                <a:spcPts val="2300"/>
              </a:lnSpc>
              <a:buNone/>
            </a:pPr>
            <a:r>
              <a:rPr lang="en-US" sz="1450" dirty="0">
                <a:solidFill>
                  <a:srgbClr val="00002E"/>
                </a:solidFill>
                <a:latin typeface="PT Sans" pitchFamily="34" charset="0"/>
                <a:ea typeface="PT Sans" pitchFamily="34" charset="-122"/>
                <a:cs typeface="PT Sans" pitchFamily="34" charset="-120"/>
              </a:rPr>
              <a:t>İlerlemenizi izleyin ve planınıza uygun olarak ayarlamalar yapın. Başarılarınızı kutlayın.</a:t>
            </a:r>
            <a:endParaRPr lang="en-US" sz="14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1032153"/>
            <a:ext cx="7063264" cy="704017"/>
          </a:xfrm>
          <a:prstGeom prst="rect">
            <a:avLst/>
          </a:prstGeom>
          <a:noFill/>
          <a:ln/>
        </p:spPr>
        <p:txBody>
          <a:bodyPr wrap="none" lIns="0" tIns="0" rIns="0" bIns="0" rtlCol="0" anchor="t"/>
          <a:lstStyle/>
          <a:p>
            <a:pPr indent="0" marL="0">
              <a:lnSpc>
                <a:spcPts val="5500"/>
              </a:lnSpc>
              <a:buNone/>
            </a:pPr>
            <a:r>
              <a:rPr lang="en-US" sz="4400" dirty="0">
                <a:solidFill>
                  <a:srgbClr val="00002E"/>
                </a:solidFill>
                <a:latin typeface="Nunito" pitchFamily="34" charset="0"/>
                <a:ea typeface="Nunito" pitchFamily="34" charset="-122"/>
                <a:cs typeface="Nunito" pitchFamily="34" charset="-120"/>
              </a:rPr>
              <a:t>Zaman Çizelgesi Oluşturma</a:t>
            </a:r>
            <a:endParaRPr lang="en-US" sz="4400" dirty="0"/>
          </a:p>
        </p:txBody>
      </p:sp>
      <p:sp>
        <p:nvSpPr>
          <p:cNvPr id="4" name="Text 1"/>
          <p:cNvSpPr/>
          <p:nvPr/>
        </p:nvSpPr>
        <p:spPr>
          <a:xfrm>
            <a:off x="6324124" y="2095143"/>
            <a:ext cx="7468553" cy="1149072"/>
          </a:xfrm>
          <a:prstGeom prst="rect">
            <a:avLst/>
          </a:prstGeom>
          <a:noFill/>
          <a:ln/>
        </p:spPr>
        <p:txBody>
          <a:bodyPr wrap="squar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Zaman çizelgesi, zamanınızı görselleştirmenize ve görevlerinizi organize etmenize yardımcı olur. Günlük, haftalık veya aylık zaman çizelgeleri oluşturun ve bunları düzenli olarak güncelleyin.</a:t>
            </a:r>
            <a:endParaRPr lang="en-US" sz="1850" dirty="0"/>
          </a:p>
        </p:txBody>
      </p:sp>
      <p:sp>
        <p:nvSpPr>
          <p:cNvPr id="5" name="Shape 2"/>
          <p:cNvSpPr/>
          <p:nvPr/>
        </p:nvSpPr>
        <p:spPr>
          <a:xfrm>
            <a:off x="6324124" y="3782616"/>
            <a:ext cx="538520" cy="538520"/>
          </a:xfrm>
          <a:prstGeom prst="roundRect">
            <a:avLst>
              <a:gd name="adj" fmla="val 66677"/>
            </a:avLst>
          </a:prstGeom>
          <a:solidFill>
            <a:srgbClr val="F3F3FF"/>
          </a:solidFill>
          <a:ln w="22860">
            <a:solidFill>
              <a:srgbClr val="2D4DF2"/>
            </a:solidFill>
            <a:prstDash val="solid"/>
          </a:ln>
        </p:spPr>
      </p:sp>
      <p:sp>
        <p:nvSpPr>
          <p:cNvPr id="6" name="Text 3"/>
          <p:cNvSpPr/>
          <p:nvPr/>
        </p:nvSpPr>
        <p:spPr>
          <a:xfrm>
            <a:off x="6492002" y="3882866"/>
            <a:ext cx="202763" cy="337899"/>
          </a:xfrm>
          <a:prstGeom prst="rect">
            <a:avLst/>
          </a:prstGeom>
          <a:noFill/>
          <a:ln/>
        </p:spPr>
        <p:txBody>
          <a:bodyPr wrap="none" lIns="0" tIns="0" rIns="0" bIns="0" rtlCol="0" anchor="t"/>
          <a:lstStyle/>
          <a:p>
            <a:pPr algn="ctr" indent="0" marL="0">
              <a:lnSpc>
                <a:spcPts val="2650"/>
              </a:lnSpc>
              <a:buNone/>
            </a:pPr>
            <a:r>
              <a:rPr lang="en-US" sz="2650" dirty="0">
                <a:solidFill>
                  <a:srgbClr val="00002E"/>
                </a:solidFill>
                <a:latin typeface="Nunito" pitchFamily="34" charset="0"/>
                <a:ea typeface="Nunito" pitchFamily="34" charset="-122"/>
                <a:cs typeface="Nunito" pitchFamily="34" charset="-120"/>
              </a:rPr>
              <a:t>1</a:t>
            </a:r>
            <a:endParaRPr lang="en-US" sz="2650" dirty="0"/>
          </a:p>
        </p:txBody>
      </p:sp>
      <p:sp>
        <p:nvSpPr>
          <p:cNvPr id="7" name="Text 4"/>
          <p:cNvSpPr/>
          <p:nvPr/>
        </p:nvSpPr>
        <p:spPr>
          <a:xfrm>
            <a:off x="7101959" y="3782616"/>
            <a:ext cx="2816185" cy="351949"/>
          </a:xfrm>
          <a:prstGeom prst="rect">
            <a:avLst/>
          </a:prstGeom>
          <a:noFill/>
          <a:ln/>
        </p:spPr>
        <p:txBody>
          <a:bodyPr wrap="none" lIns="0" tIns="0" rIns="0" bIns="0" rtlCol="0" anchor="t"/>
          <a:lstStyle/>
          <a:p>
            <a:pPr indent="0" marL="0">
              <a:lnSpc>
                <a:spcPts val="2750"/>
              </a:lnSpc>
              <a:buNone/>
            </a:pPr>
            <a:r>
              <a:rPr lang="en-US" sz="2200" dirty="0">
                <a:solidFill>
                  <a:srgbClr val="00002E"/>
                </a:solidFill>
                <a:latin typeface="Nunito" pitchFamily="34" charset="0"/>
                <a:ea typeface="Nunito" pitchFamily="34" charset="-122"/>
                <a:cs typeface="Nunito" pitchFamily="34" charset="-120"/>
              </a:rPr>
              <a:t>Planlama</a:t>
            </a:r>
            <a:endParaRPr lang="en-US" sz="2200" dirty="0"/>
          </a:p>
        </p:txBody>
      </p:sp>
      <p:sp>
        <p:nvSpPr>
          <p:cNvPr id="8" name="Text 5"/>
          <p:cNvSpPr/>
          <p:nvPr/>
        </p:nvSpPr>
        <p:spPr>
          <a:xfrm>
            <a:off x="7101959" y="4278154"/>
            <a:ext cx="2836783" cy="1149072"/>
          </a:xfrm>
          <a:prstGeom prst="rect">
            <a:avLst/>
          </a:prstGeom>
          <a:noFill/>
          <a:ln/>
        </p:spPr>
        <p:txBody>
          <a:bodyPr wrap="squar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Görevlerinizi ve randevularınızı zaman çizelgenize ekleyin.</a:t>
            </a:r>
            <a:endParaRPr lang="en-US" sz="1850" dirty="0"/>
          </a:p>
        </p:txBody>
      </p:sp>
      <p:sp>
        <p:nvSpPr>
          <p:cNvPr id="9" name="Shape 6"/>
          <p:cNvSpPr/>
          <p:nvPr/>
        </p:nvSpPr>
        <p:spPr>
          <a:xfrm>
            <a:off x="10178058" y="3782616"/>
            <a:ext cx="538520" cy="538520"/>
          </a:xfrm>
          <a:prstGeom prst="roundRect">
            <a:avLst>
              <a:gd name="adj" fmla="val 66677"/>
            </a:avLst>
          </a:prstGeom>
          <a:solidFill>
            <a:srgbClr val="F3F3FF"/>
          </a:solidFill>
          <a:ln w="22860">
            <a:solidFill>
              <a:srgbClr val="018CE1"/>
            </a:solidFill>
            <a:prstDash val="solid"/>
          </a:ln>
        </p:spPr>
      </p:sp>
      <p:sp>
        <p:nvSpPr>
          <p:cNvPr id="10" name="Text 7"/>
          <p:cNvSpPr/>
          <p:nvPr/>
        </p:nvSpPr>
        <p:spPr>
          <a:xfrm>
            <a:off x="10345936" y="3882866"/>
            <a:ext cx="202763" cy="337899"/>
          </a:xfrm>
          <a:prstGeom prst="rect">
            <a:avLst/>
          </a:prstGeom>
          <a:noFill/>
          <a:ln/>
        </p:spPr>
        <p:txBody>
          <a:bodyPr wrap="none" lIns="0" tIns="0" rIns="0" bIns="0" rtlCol="0" anchor="t"/>
          <a:lstStyle/>
          <a:p>
            <a:pPr algn="ctr" indent="0" marL="0">
              <a:lnSpc>
                <a:spcPts val="2650"/>
              </a:lnSpc>
              <a:buNone/>
            </a:pPr>
            <a:r>
              <a:rPr lang="en-US" sz="2650" dirty="0">
                <a:solidFill>
                  <a:srgbClr val="00002E"/>
                </a:solidFill>
                <a:latin typeface="Nunito" pitchFamily="34" charset="0"/>
                <a:ea typeface="Nunito" pitchFamily="34" charset="-122"/>
                <a:cs typeface="Nunito" pitchFamily="34" charset="-120"/>
              </a:rPr>
              <a:t>2</a:t>
            </a:r>
            <a:endParaRPr lang="en-US" sz="2650" dirty="0"/>
          </a:p>
        </p:txBody>
      </p:sp>
      <p:sp>
        <p:nvSpPr>
          <p:cNvPr id="11" name="Text 8"/>
          <p:cNvSpPr/>
          <p:nvPr/>
        </p:nvSpPr>
        <p:spPr>
          <a:xfrm>
            <a:off x="10955893" y="3782616"/>
            <a:ext cx="2816185" cy="351949"/>
          </a:xfrm>
          <a:prstGeom prst="rect">
            <a:avLst/>
          </a:prstGeom>
          <a:noFill/>
          <a:ln/>
        </p:spPr>
        <p:txBody>
          <a:bodyPr wrap="none" lIns="0" tIns="0" rIns="0" bIns="0" rtlCol="0" anchor="t"/>
          <a:lstStyle/>
          <a:p>
            <a:pPr indent="0" marL="0">
              <a:lnSpc>
                <a:spcPts val="2750"/>
              </a:lnSpc>
              <a:buNone/>
            </a:pPr>
            <a:r>
              <a:rPr lang="en-US" sz="2200" dirty="0">
                <a:solidFill>
                  <a:srgbClr val="00002E"/>
                </a:solidFill>
                <a:latin typeface="Nunito" pitchFamily="34" charset="0"/>
                <a:ea typeface="Nunito" pitchFamily="34" charset="-122"/>
                <a:cs typeface="Nunito" pitchFamily="34" charset="-120"/>
              </a:rPr>
              <a:t>Görselleştirme</a:t>
            </a:r>
            <a:endParaRPr lang="en-US" sz="2200" dirty="0"/>
          </a:p>
        </p:txBody>
      </p:sp>
      <p:sp>
        <p:nvSpPr>
          <p:cNvPr id="12" name="Text 9"/>
          <p:cNvSpPr/>
          <p:nvPr/>
        </p:nvSpPr>
        <p:spPr>
          <a:xfrm>
            <a:off x="10955893" y="4278154"/>
            <a:ext cx="2836783" cy="1149072"/>
          </a:xfrm>
          <a:prstGeom prst="rect">
            <a:avLst/>
          </a:prstGeom>
          <a:noFill/>
          <a:ln/>
        </p:spPr>
        <p:txBody>
          <a:bodyPr wrap="squar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Zamanınızı ve görevlerinizi görselleştirmek, organize olmanıza yardımcı olur.</a:t>
            </a:r>
            <a:endParaRPr lang="en-US" sz="1850" dirty="0"/>
          </a:p>
        </p:txBody>
      </p:sp>
      <p:sp>
        <p:nvSpPr>
          <p:cNvPr id="13" name="Shape 10"/>
          <p:cNvSpPr/>
          <p:nvPr/>
        </p:nvSpPr>
        <p:spPr>
          <a:xfrm>
            <a:off x="6324124" y="5935742"/>
            <a:ext cx="538520" cy="538520"/>
          </a:xfrm>
          <a:prstGeom prst="roundRect">
            <a:avLst>
              <a:gd name="adj" fmla="val 66677"/>
            </a:avLst>
          </a:prstGeom>
          <a:solidFill>
            <a:srgbClr val="F3F3FF"/>
          </a:solidFill>
          <a:ln w="22860">
            <a:solidFill>
              <a:srgbClr val="DA33BF"/>
            </a:solidFill>
            <a:prstDash val="solid"/>
          </a:ln>
        </p:spPr>
      </p:sp>
      <p:sp>
        <p:nvSpPr>
          <p:cNvPr id="14" name="Text 11"/>
          <p:cNvSpPr/>
          <p:nvPr/>
        </p:nvSpPr>
        <p:spPr>
          <a:xfrm>
            <a:off x="6492002" y="6035992"/>
            <a:ext cx="202763" cy="337899"/>
          </a:xfrm>
          <a:prstGeom prst="rect">
            <a:avLst/>
          </a:prstGeom>
          <a:noFill/>
          <a:ln/>
        </p:spPr>
        <p:txBody>
          <a:bodyPr wrap="none" lIns="0" tIns="0" rIns="0" bIns="0" rtlCol="0" anchor="t"/>
          <a:lstStyle/>
          <a:p>
            <a:pPr algn="ctr" indent="0" marL="0">
              <a:lnSpc>
                <a:spcPts val="2650"/>
              </a:lnSpc>
              <a:buNone/>
            </a:pPr>
            <a:r>
              <a:rPr lang="en-US" sz="2650" dirty="0">
                <a:solidFill>
                  <a:srgbClr val="00002E"/>
                </a:solidFill>
                <a:latin typeface="Nunito" pitchFamily="34" charset="0"/>
                <a:ea typeface="Nunito" pitchFamily="34" charset="-122"/>
                <a:cs typeface="Nunito" pitchFamily="34" charset="-120"/>
              </a:rPr>
              <a:t>3</a:t>
            </a:r>
            <a:endParaRPr lang="en-US" sz="2650" dirty="0"/>
          </a:p>
        </p:txBody>
      </p:sp>
      <p:sp>
        <p:nvSpPr>
          <p:cNvPr id="15" name="Text 12"/>
          <p:cNvSpPr/>
          <p:nvPr/>
        </p:nvSpPr>
        <p:spPr>
          <a:xfrm>
            <a:off x="7101959" y="5935742"/>
            <a:ext cx="2816185" cy="351949"/>
          </a:xfrm>
          <a:prstGeom prst="rect">
            <a:avLst/>
          </a:prstGeom>
          <a:noFill/>
          <a:ln/>
        </p:spPr>
        <p:txBody>
          <a:bodyPr wrap="none" lIns="0" tIns="0" rIns="0" bIns="0" rtlCol="0" anchor="t"/>
          <a:lstStyle/>
          <a:p>
            <a:pPr indent="0" marL="0">
              <a:lnSpc>
                <a:spcPts val="2750"/>
              </a:lnSpc>
              <a:buNone/>
            </a:pPr>
            <a:r>
              <a:rPr lang="en-US" sz="2200" dirty="0">
                <a:solidFill>
                  <a:srgbClr val="00002E"/>
                </a:solidFill>
                <a:latin typeface="Nunito" pitchFamily="34" charset="0"/>
                <a:ea typeface="Nunito" pitchFamily="34" charset="-122"/>
                <a:cs typeface="Nunito" pitchFamily="34" charset="-120"/>
              </a:rPr>
              <a:t>Esneklik</a:t>
            </a:r>
            <a:endParaRPr lang="en-US" sz="2200" dirty="0"/>
          </a:p>
        </p:txBody>
      </p:sp>
      <p:sp>
        <p:nvSpPr>
          <p:cNvPr id="16" name="Text 13"/>
          <p:cNvSpPr/>
          <p:nvPr/>
        </p:nvSpPr>
        <p:spPr>
          <a:xfrm>
            <a:off x="7101959" y="6431280"/>
            <a:ext cx="6690717" cy="766048"/>
          </a:xfrm>
          <a:prstGeom prst="rect">
            <a:avLst/>
          </a:prstGeom>
          <a:noFill/>
          <a:ln/>
        </p:spPr>
        <p:txBody>
          <a:bodyPr wrap="squar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Beklenmedik olaylar için esneklik sağlayın ve planınıza göre ayarlamalar yapın.</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48308" y="639961"/>
            <a:ext cx="6832402" cy="628888"/>
          </a:xfrm>
          <a:prstGeom prst="rect">
            <a:avLst/>
          </a:prstGeom>
          <a:noFill/>
          <a:ln/>
        </p:spPr>
        <p:txBody>
          <a:bodyPr wrap="none" lIns="0" tIns="0" rIns="0" bIns="0" rtlCol="0" anchor="t"/>
          <a:lstStyle/>
          <a:p>
            <a:pPr indent="0" marL="0">
              <a:lnSpc>
                <a:spcPts val="4950"/>
              </a:lnSpc>
              <a:buNone/>
            </a:pPr>
            <a:r>
              <a:rPr lang="en-US" sz="3950" dirty="0">
                <a:solidFill>
                  <a:srgbClr val="00002E"/>
                </a:solidFill>
                <a:latin typeface="Nunito" pitchFamily="34" charset="0"/>
                <a:ea typeface="Nunito" pitchFamily="34" charset="-122"/>
                <a:cs typeface="Nunito" pitchFamily="34" charset="-120"/>
              </a:rPr>
              <a:t>Odaklanma ve Konsantrasyon</a:t>
            </a:r>
            <a:endParaRPr lang="en-US" sz="3950" dirty="0"/>
          </a:p>
        </p:txBody>
      </p:sp>
      <p:sp>
        <p:nvSpPr>
          <p:cNvPr id="4" name="Text 1"/>
          <p:cNvSpPr/>
          <p:nvPr/>
        </p:nvSpPr>
        <p:spPr>
          <a:xfrm>
            <a:off x="748308" y="1589484"/>
            <a:ext cx="7647384" cy="1026200"/>
          </a:xfrm>
          <a:prstGeom prst="rect">
            <a:avLst/>
          </a:prstGeom>
          <a:noFill/>
          <a:ln/>
        </p:spPr>
        <p:txBody>
          <a:bodyPr wrap="square" lIns="0" tIns="0" rIns="0" bIns="0" rtlCol="0" anchor="t"/>
          <a:lstStyle/>
          <a:p>
            <a:pPr indent="0" marL="0">
              <a:lnSpc>
                <a:spcPts val="2650"/>
              </a:lnSpc>
              <a:buNone/>
            </a:pPr>
            <a:r>
              <a:rPr lang="en-US" sz="1650" dirty="0">
                <a:solidFill>
                  <a:srgbClr val="00002E"/>
                </a:solidFill>
                <a:latin typeface="PT Sans" pitchFamily="34" charset="0"/>
                <a:ea typeface="PT Sans" pitchFamily="34" charset="-122"/>
                <a:cs typeface="PT Sans" pitchFamily="34" charset="-120"/>
              </a:rPr>
              <a:t>Odaklanma, görevleri verimli bir şekilde tamamlamak için gereklidir. Dikkat dağıtıcı unsurları ortadan kaldırın ve tam konsantrasyon sağlayacak bir çalışma ortamı oluşturun.</a:t>
            </a:r>
            <a:endParaRPr lang="en-US" sz="1650" dirty="0"/>
          </a:p>
        </p:txBody>
      </p:sp>
      <p:pic>
        <p:nvPicPr>
          <p:cNvPr id="5" name="Image 1" descr="preencoded.png">    </p:cNvPr>
          <p:cNvPicPr>
            <a:picLocks noChangeAspect="1"/>
          </p:cNvPicPr>
          <p:nvPr/>
        </p:nvPicPr>
        <p:blipFill>
          <a:blip r:embed="rId2"/>
          <a:stretch>
            <a:fillRect/>
          </a:stretch>
        </p:blipFill>
        <p:spPr>
          <a:xfrm>
            <a:off x="748308" y="2856190"/>
            <a:ext cx="534472" cy="534472"/>
          </a:xfrm>
          <a:prstGeom prst="rect">
            <a:avLst/>
          </a:prstGeom>
        </p:spPr>
      </p:pic>
      <p:sp>
        <p:nvSpPr>
          <p:cNvPr id="6" name="Text 2"/>
          <p:cNvSpPr/>
          <p:nvPr/>
        </p:nvSpPr>
        <p:spPr>
          <a:xfrm>
            <a:off x="748308" y="3604379"/>
            <a:ext cx="2515433" cy="314444"/>
          </a:xfrm>
          <a:prstGeom prst="rect">
            <a:avLst/>
          </a:prstGeom>
          <a:noFill/>
          <a:ln/>
        </p:spPr>
        <p:txBody>
          <a:bodyPr wrap="none" lIns="0" tIns="0" rIns="0" bIns="0" rtlCol="0" anchor="t"/>
          <a:lstStyle/>
          <a:p>
            <a:pPr algn="l" indent="0" marL="0">
              <a:lnSpc>
                <a:spcPts val="2450"/>
              </a:lnSpc>
              <a:buNone/>
            </a:pPr>
            <a:r>
              <a:rPr lang="en-US" sz="1950" dirty="0">
                <a:solidFill>
                  <a:srgbClr val="00002E"/>
                </a:solidFill>
                <a:latin typeface="Nunito" pitchFamily="34" charset="0"/>
                <a:ea typeface="Nunito" pitchFamily="34" charset="-122"/>
                <a:cs typeface="Nunito" pitchFamily="34" charset="-120"/>
              </a:rPr>
              <a:t>Zamanlayıcılar</a:t>
            </a:r>
            <a:endParaRPr lang="en-US" sz="1950" dirty="0"/>
          </a:p>
        </p:txBody>
      </p:sp>
      <p:sp>
        <p:nvSpPr>
          <p:cNvPr id="7" name="Text 3"/>
          <p:cNvSpPr/>
          <p:nvPr/>
        </p:nvSpPr>
        <p:spPr>
          <a:xfrm>
            <a:off x="748308" y="4047053"/>
            <a:ext cx="3663315" cy="1026200"/>
          </a:xfrm>
          <a:prstGeom prst="rect">
            <a:avLst/>
          </a:prstGeom>
          <a:noFill/>
          <a:ln/>
        </p:spPr>
        <p:txBody>
          <a:bodyPr wrap="square" lIns="0" tIns="0" rIns="0" bIns="0" rtlCol="0" anchor="t"/>
          <a:lstStyle/>
          <a:p>
            <a:pPr algn="l" indent="0" marL="0">
              <a:lnSpc>
                <a:spcPts val="2650"/>
              </a:lnSpc>
              <a:buNone/>
            </a:pPr>
            <a:r>
              <a:rPr lang="en-US" sz="1650" dirty="0">
                <a:solidFill>
                  <a:srgbClr val="00002E"/>
                </a:solidFill>
                <a:latin typeface="PT Sans" pitchFamily="34" charset="0"/>
                <a:ea typeface="PT Sans" pitchFamily="34" charset="-122"/>
                <a:cs typeface="PT Sans" pitchFamily="34" charset="-120"/>
              </a:rPr>
              <a:t>Pomodoro tekniği gibi zamanlayıcılar kullanarak odaklanma seansları oluşturun.</a:t>
            </a:r>
            <a:endParaRPr lang="en-US" sz="1650" dirty="0"/>
          </a:p>
        </p:txBody>
      </p:sp>
      <p:pic>
        <p:nvPicPr>
          <p:cNvPr id="8" name="Image 2" descr="preencoded.png">    </p:cNvPr>
          <p:cNvPicPr>
            <a:picLocks noChangeAspect="1"/>
          </p:cNvPicPr>
          <p:nvPr/>
        </p:nvPicPr>
        <p:blipFill>
          <a:blip r:embed="rId3"/>
          <a:stretch>
            <a:fillRect/>
          </a:stretch>
        </p:blipFill>
        <p:spPr>
          <a:xfrm>
            <a:off x="4732258" y="2856190"/>
            <a:ext cx="534472" cy="534472"/>
          </a:xfrm>
          <a:prstGeom prst="rect">
            <a:avLst/>
          </a:prstGeom>
        </p:spPr>
      </p:pic>
      <p:sp>
        <p:nvSpPr>
          <p:cNvPr id="9" name="Text 4"/>
          <p:cNvSpPr/>
          <p:nvPr/>
        </p:nvSpPr>
        <p:spPr>
          <a:xfrm>
            <a:off x="4732258" y="3604379"/>
            <a:ext cx="2515433" cy="314444"/>
          </a:xfrm>
          <a:prstGeom prst="rect">
            <a:avLst/>
          </a:prstGeom>
          <a:noFill/>
          <a:ln/>
        </p:spPr>
        <p:txBody>
          <a:bodyPr wrap="none" lIns="0" tIns="0" rIns="0" bIns="0" rtlCol="0" anchor="t"/>
          <a:lstStyle/>
          <a:p>
            <a:pPr algn="l" indent="0" marL="0">
              <a:lnSpc>
                <a:spcPts val="2450"/>
              </a:lnSpc>
              <a:buNone/>
            </a:pPr>
            <a:r>
              <a:rPr lang="en-US" sz="1950" dirty="0">
                <a:solidFill>
                  <a:srgbClr val="00002E"/>
                </a:solidFill>
                <a:latin typeface="Nunito" pitchFamily="34" charset="0"/>
                <a:ea typeface="Nunito" pitchFamily="34" charset="-122"/>
                <a:cs typeface="Nunito" pitchFamily="34" charset="-120"/>
              </a:rPr>
              <a:t>Zihin Egzersizleri</a:t>
            </a:r>
            <a:endParaRPr lang="en-US" sz="1950" dirty="0"/>
          </a:p>
        </p:txBody>
      </p:sp>
      <p:sp>
        <p:nvSpPr>
          <p:cNvPr id="10" name="Text 5"/>
          <p:cNvSpPr/>
          <p:nvPr/>
        </p:nvSpPr>
        <p:spPr>
          <a:xfrm>
            <a:off x="4732258" y="4047053"/>
            <a:ext cx="3663434" cy="684133"/>
          </a:xfrm>
          <a:prstGeom prst="rect">
            <a:avLst/>
          </a:prstGeom>
          <a:noFill/>
          <a:ln/>
        </p:spPr>
        <p:txBody>
          <a:bodyPr wrap="square" lIns="0" tIns="0" rIns="0" bIns="0" rtlCol="0" anchor="t"/>
          <a:lstStyle/>
          <a:p>
            <a:pPr algn="l" indent="0" marL="0">
              <a:lnSpc>
                <a:spcPts val="2650"/>
              </a:lnSpc>
              <a:buNone/>
            </a:pPr>
            <a:r>
              <a:rPr lang="en-US" sz="1650" dirty="0">
                <a:solidFill>
                  <a:srgbClr val="00002E"/>
                </a:solidFill>
                <a:latin typeface="PT Sans" pitchFamily="34" charset="0"/>
                <a:ea typeface="PT Sans" pitchFamily="34" charset="-122"/>
                <a:cs typeface="PT Sans" pitchFamily="34" charset="-120"/>
              </a:rPr>
              <a:t>Meditasyon veya derin nefes alma teknikleri ile zihninizi sakinleştirin.</a:t>
            </a:r>
            <a:endParaRPr lang="en-US" sz="1650" dirty="0"/>
          </a:p>
        </p:txBody>
      </p:sp>
      <p:pic>
        <p:nvPicPr>
          <p:cNvPr id="11" name="Image 3" descr="preencoded.png">    </p:cNvPr>
          <p:cNvPicPr>
            <a:picLocks noChangeAspect="1"/>
          </p:cNvPicPr>
          <p:nvPr/>
        </p:nvPicPr>
        <p:blipFill>
          <a:blip r:embed="rId4"/>
          <a:stretch>
            <a:fillRect/>
          </a:stretch>
        </p:blipFill>
        <p:spPr>
          <a:xfrm>
            <a:off x="748308" y="5714643"/>
            <a:ext cx="534472" cy="534472"/>
          </a:xfrm>
          <a:prstGeom prst="rect">
            <a:avLst/>
          </a:prstGeom>
        </p:spPr>
      </p:pic>
      <p:sp>
        <p:nvSpPr>
          <p:cNvPr id="12" name="Text 6"/>
          <p:cNvSpPr/>
          <p:nvPr/>
        </p:nvSpPr>
        <p:spPr>
          <a:xfrm>
            <a:off x="748308" y="6462832"/>
            <a:ext cx="2515433" cy="314444"/>
          </a:xfrm>
          <a:prstGeom prst="rect">
            <a:avLst/>
          </a:prstGeom>
          <a:noFill/>
          <a:ln/>
        </p:spPr>
        <p:txBody>
          <a:bodyPr wrap="none" lIns="0" tIns="0" rIns="0" bIns="0" rtlCol="0" anchor="t"/>
          <a:lstStyle/>
          <a:p>
            <a:pPr algn="l" indent="0" marL="0">
              <a:lnSpc>
                <a:spcPts val="2450"/>
              </a:lnSpc>
              <a:buNone/>
            </a:pPr>
            <a:r>
              <a:rPr lang="en-US" sz="1950" dirty="0">
                <a:solidFill>
                  <a:srgbClr val="00002E"/>
                </a:solidFill>
                <a:latin typeface="Nunito" pitchFamily="34" charset="0"/>
                <a:ea typeface="Nunito" pitchFamily="34" charset="-122"/>
                <a:cs typeface="Nunito" pitchFamily="34" charset="-120"/>
              </a:rPr>
              <a:t>Sessiz Ortam</a:t>
            </a:r>
            <a:endParaRPr lang="en-US" sz="1950" dirty="0"/>
          </a:p>
        </p:txBody>
      </p:sp>
      <p:sp>
        <p:nvSpPr>
          <p:cNvPr id="13" name="Text 7"/>
          <p:cNvSpPr/>
          <p:nvPr/>
        </p:nvSpPr>
        <p:spPr>
          <a:xfrm>
            <a:off x="748308" y="6905506"/>
            <a:ext cx="3663315" cy="684133"/>
          </a:xfrm>
          <a:prstGeom prst="rect">
            <a:avLst/>
          </a:prstGeom>
          <a:noFill/>
          <a:ln/>
        </p:spPr>
        <p:txBody>
          <a:bodyPr wrap="square" lIns="0" tIns="0" rIns="0" bIns="0" rtlCol="0" anchor="t"/>
          <a:lstStyle/>
          <a:p>
            <a:pPr algn="l" indent="0" marL="0">
              <a:lnSpc>
                <a:spcPts val="2650"/>
              </a:lnSpc>
              <a:buNone/>
            </a:pPr>
            <a:r>
              <a:rPr lang="en-US" sz="1650" dirty="0">
                <a:solidFill>
                  <a:srgbClr val="00002E"/>
                </a:solidFill>
                <a:latin typeface="PT Sans" pitchFamily="34" charset="0"/>
                <a:ea typeface="PT Sans" pitchFamily="34" charset="-122"/>
                <a:cs typeface="PT Sans" pitchFamily="34" charset="-120"/>
              </a:rPr>
              <a:t>Dikkat dağıtıcı seslerden uzak, sakin bir çalışma ortamı oluşturun.</a:t>
            </a:r>
            <a:endParaRPr lang="en-US" sz="1650" dirty="0"/>
          </a:p>
        </p:txBody>
      </p:sp>
      <p:pic>
        <p:nvPicPr>
          <p:cNvPr id="14" name="Image 4" descr="preencoded.png">    </p:cNvPr>
          <p:cNvPicPr>
            <a:picLocks noChangeAspect="1"/>
          </p:cNvPicPr>
          <p:nvPr/>
        </p:nvPicPr>
        <p:blipFill>
          <a:blip r:embed="rId5"/>
          <a:stretch>
            <a:fillRect/>
          </a:stretch>
        </p:blipFill>
        <p:spPr>
          <a:xfrm>
            <a:off x="4732258" y="5714643"/>
            <a:ext cx="534472" cy="534472"/>
          </a:xfrm>
          <a:prstGeom prst="rect">
            <a:avLst/>
          </a:prstGeom>
        </p:spPr>
      </p:pic>
      <p:sp>
        <p:nvSpPr>
          <p:cNvPr id="15" name="Text 8"/>
          <p:cNvSpPr/>
          <p:nvPr/>
        </p:nvSpPr>
        <p:spPr>
          <a:xfrm>
            <a:off x="4732258" y="6462832"/>
            <a:ext cx="2867144" cy="314444"/>
          </a:xfrm>
          <a:prstGeom prst="rect">
            <a:avLst/>
          </a:prstGeom>
          <a:noFill/>
          <a:ln/>
        </p:spPr>
        <p:txBody>
          <a:bodyPr wrap="none" lIns="0" tIns="0" rIns="0" bIns="0" rtlCol="0" anchor="t"/>
          <a:lstStyle/>
          <a:p>
            <a:pPr algn="l" indent="0" marL="0">
              <a:lnSpc>
                <a:spcPts val="2450"/>
              </a:lnSpc>
              <a:buNone/>
            </a:pPr>
            <a:r>
              <a:rPr lang="en-US" sz="1950" dirty="0">
                <a:solidFill>
                  <a:srgbClr val="00002E"/>
                </a:solidFill>
                <a:latin typeface="Nunito" pitchFamily="34" charset="0"/>
                <a:ea typeface="Nunito" pitchFamily="34" charset="-122"/>
                <a:cs typeface="Nunito" pitchFamily="34" charset="-120"/>
              </a:rPr>
              <a:t>Teknolojiden Uzak Durun</a:t>
            </a:r>
            <a:endParaRPr lang="en-US" sz="1950" dirty="0"/>
          </a:p>
        </p:txBody>
      </p:sp>
      <p:sp>
        <p:nvSpPr>
          <p:cNvPr id="16" name="Text 9"/>
          <p:cNvSpPr/>
          <p:nvPr/>
        </p:nvSpPr>
        <p:spPr>
          <a:xfrm>
            <a:off x="4732258" y="6905506"/>
            <a:ext cx="3663434" cy="684133"/>
          </a:xfrm>
          <a:prstGeom prst="rect">
            <a:avLst/>
          </a:prstGeom>
          <a:noFill/>
          <a:ln/>
        </p:spPr>
        <p:txBody>
          <a:bodyPr wrap="square" lIns="0" tIns="0" rIns="0" bIns="0" rtlCol="0" anchor="t"/>
          <a:lstStyle/>
          <a:p>
            <a:pPr algn="l" indent="0" marL="0">
              <a:lnSpc>
                <a:spcPts val="2650"/>
              </a:lnSpc>
              <a:buNone/>
            </a:pPr>
            <a:r>
              <a:rPr lang="en-US" sz="1650" dirty="0">
                <a:solidFill>
                  <a:srgbClr val="00002E"/>
                </a:solidFill>
                <a:latin typeface="PT Sans" pitchFamily="34" charset="0"/>
                <a:ea typeface="PT Sans" pitchFamily="34" charset="-122"/>
                <a:cs typeface="PT Sans" pitchFamily="34" charset="-120"/>
              </a:rPr>
              <a:t>Sosyal medya bildirimleri ve e-postaları devre dışı bırakın.</a:t>
            </a:r>
            <a:endParaRPr lang="en-US" sz="1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2475" y="592336"/>
            <a:ext cx="5059204" cy="632341"/>
          </a:xfrm>
          <a:prstGeom prst="rect">
            <a:avLst/>
          </a:prstGeom>
          <a:noFill/>
          <a:ln/>
        </p:spPr>
        <p:txBody>
          <a:bodyPr wrap="none" lIns="0" tIns="0" rIns="0" bIns="0" rtlCol="0" anchor="t"/>
          <a:lstStyle/>
          <a:p>
            <a:pPr indent="0" marL="0">
              <a:lnSpc>
                <a:spcPts val="4950"/>
              </a:lnSpc>
              <a:buNone/>
            </a:pPr>
            <a:r>
              <a:rPr lang="en-US" sz="3950" dirty="0">
                <a:solidFill>
                  <a:srgbClr val="00002E"/>
                </a:solidFill>
                <a:latin typeface="Nunito" pitchFamily="34" charset="0"/>
                <a:ea typeface="Nunito" pitchFamily="34" charset="-122"/>
                <a:cs typeface="Nunito" pitchFamily="34" charset="-120"/>
              </a:rPr>
              <a:t>Kesintileri Yönetme</a:t>
            </a:r>
            <a:endParaRPr lang="en-US" sz="3950" dirty="0"/>
          </a:p>
        </p:txBody>
      </p:sp>
      <p:sp>
        <p:nvSpPr>
          <p:cNvPr id="4" name="Text 1"/>
          <p:cNvSpPr/>
          <p:nvPr/>
        </p:nvSpPr>
        <p:spPr>
          <a:xfrm>
            <a:off x="752475" y="1547098"/>
            <a:ext cx="7639050" cy="687943"/>
          </a:xfrm>
          <a:prstGeom prst="rect">
            <a:avLst/>
          </a:prstGeom>
          <a:noFill/>
          <a:ln/>
        </p:spPr>
        <p:txBody>
          <a:bodyPr wrap="square" lIns="0" tIns="0" rIns="0" bIns="0" rtlCol="0" anchor="t"/>
          <a:lstStyle/>
          <a:p>
            <a:pPr indent="0" marL="0">
              <a:lnSpc>
                <a:spcPts val="2700"/>
              </a:lnSpc>
              <a:buNone/>
            </a:pPr>
            <a:r>
              <a:rPr lang="en-US" sz="1650" dirty="0">
                <a:solidFill>
                  <a:srgbClr val="00002E"/>
                </a:solidFill>
                <a:latin typeface="PT Sans" pitchFamily="34" charset="0"/>
                <a:ea typeface="PT Sans" pitchFamily="34" charset="-122"/>
                <a:cs typeface="PT Sans" pitchFamily="34" charset="-120"/>
              </a:rPr>
              <a:t>Kesintiler, iş akışınızı bozabilir ve üretkenliğinizi azaltabilir. Kesintileri yönetmek, zamanınızı etkili bir şekilde kullanmanıza yardımcı olur.</a:t>
            </a:r>
            <a:endParaRPr lang="en-US" sz="1650" dirty="0"/>
          </a:p>
        </p:txBody>
      </p:sp>
      <p:pic>
        <p:nvPicPr>
          <p:cNvPr id="5" name="Image 1" descr="preencoded.png">    </p:cNvPr>
          <p:cNvPicPr>
            <a:picLocks noChangeAspect="1"/>
          </p:cNvPicPr>
          <p:nvPr/>
        </p:nvPicPr>
        <p:blipFill>
          <a:blip r:embed="rId2"/>
          <a:stretch>
            <a:fillRect/>
          </a:stretch>
        </p:blipFill>
        <p:spPr>
          <a:xfrm>
            <a:off x="752475" y="2476857"/>
            <a:ext cx="1075015" cy="1720096"/>
          </a:xfrm>
          <a:prstGeom prst="rect">
            <a:avLst/>
          </a:prstGeom>
        </p:spPr>
      </p:pic>
      <p:sp>
        <p:nvSpPr>
          <p:cNvPr id="6" name="Text 2"/>
          <p:cNvSpPr/>
          <p:nvPr/>
        </p:nvSpPr>
        <p:spPr>
          <a:xfrm>
            <a:off x="2149912" y="2691765"/>
            <a:ext cx="2529602" cy="316230"/>
          </a:xfrm>
          <a:prstGeom prst="rect">
            <a:avLst/>
          </a:prstGeom>
          <a:noFill/>
          <a:ln/>
        </p:spPr>
        <p:txBody>
          <a:bodyPr wrap="none" lIns="0" tIns="0" rIns="0" bIns="0" rtlCol="0" anchor="t"/>
          <a:lstStyle/>
          <a:p>
            <a:pPr algn="l" indent="0" marL="0">
              <a:lnSpc>
                <a:spcPts val="2450"/>
              </a:lnSpc>
              <a:buNone/>
            </a:pPr>
            <a:r>
              <a:rPr lang="en-US" sz="1950" dirty="0">
                <a:solidFill>
                  <a:srgbClr val="00002E"/>
                </a:solidFill>
                <a:latin typeface="Nunito" pitchFamily="34" charset="0"/>
                <a:ea typeface="Nunito" pitchFamily="34" charset="-122"/>
                <a:cs typeface="Nunito" pitchFamily="34" charset="-120"/>
              </a:rPr>
              <a:t>Belirle</a:t>
            </a:r>
            <a:endParaRPr lang="en-US" sz="1950" dirty="0"/>
          </a:p>
        </p:txBody>
      </p:sp>
      <p:sp>
        <p:nvSpPr>
          <p:cNvPr id="7" name="Text 3"/>
          <p:cNvSpPr/>
          <p:nvPr/>
        </p:nvSpPr>
        <p:spPr>
          <a:xfrm>
            <a:off x="2149912" y="3136940"/>
            <a:ext cx="6241613" cy="687943"/>
          </a:xfrm>
          <a:prstGeom prst="rect">
            <a:avLst/>
          </a:prstGeom>
          <a:noFill/>
          <a:ln/>
        </p:spPr>
        <p:txBody>
          <a:bodyPr wrap="square" lIns="0" tIns="0" rIns="0" bIns="0" rtlCol="0" anchor="t"/>
          <a:lstStyle/>
          <a:p>
            <a:pPr algn="l" indent="0" marL="0">
              <a:lnSpc>
                <a:spcPts val="2700"/>
              </a:lnSpc>
              <a:buNone/>
            </a:pPr>
            <a:r>
              <a:rPr lang="en-US" sz="1650" dirty="0">
                <a:solidFill>
                  <a:srgbClr val="00002E"/>
                </a:solidFill>
                <a:latin typeface="PT Sans" pitchFamily="34" charset="0"/>
                <a:ea typeface="PT Sans" pitchFamily="34" charset="-122"/>
                <a:cs typeface="PT Sans" pitchFamily="34" charset="-120"/>
              </a:rPr>
              <a:t>Kesintilerinizi tanımlayın ve hangi faktörlerin sizi engellediğini belirleyin.</a:t>
            </a:r>
            <a:endParaRPr lang="en-US" sz="1650" dirty="0"/>
          </a:p>
        </p:txBody>
      </p:sp>
      <p:pic>
        <p:nvPicPr>
          <p:cNvPr id="8" name="Image 2" descr="preencoded.png">    </p:cNvPr>
          <p:cNvPicPr>
            <a:picLocks noChangeAspect="1"/>
          </p:cNvPicPr>
          <p:nvPr/>
        </p:nvPicPr>
        <p:blipFill>
          <a:blip r:embed="rId3"/>
          <a:stretch>
            <a:fillRect/>
          </a:stretch>
        </p:blipFill>
        <p:spPr>
          <a:xfrm>
            <a:off x="752475" y="4196953"/>
            <a:ext cx="1075015" cy="1720096"/>
          </a:xfrm>
          <a:prstGeom prst="rect">
            <a:avLst/>
          </a:prstGeom>
        </p:spPr>
      </p:pic>
      <p:sp>
        <p:nvSpPr>
          <p:cNvPr id="9" name="Text 4"/>
          <p:cNvSpPr/>
          <p:nvPr/>
        </p:nvSpPr>
        <p:spPr>
          <a:xfrm>
            <a:off x="2149912" y="4411861"/>
            <a:ext cx="2529602" cy="316230"/>
          </a:xfrm>
          <a:prstGeom prst="rect">
            <a:avLst/>
          </a:prstGeom>
          <a:noFill/>
          <a:ln/>
        </p:spPr>
        <p:txBody>
          <a:bodyPr wrap="none" lIns="0" tIns="0" rIns="0" bIns="0" rtlCol="0" anchor="t"/>
          <a:lstStyle/>
          <a:p>
            <a:pPr algn="l" indent="0" marL="0">
              <a:lnSpc>
                <a:spcPts val="2450"/>
              </a:lnSpc>
              <a:buNone/>
            </a:pPr>
            <a:r>
              <a:rPr lang="en-US" sz="1950" dirty="0">
                <a:solidFill>
                  <a:srgbClr val="00002E"/>
                </a:solidFill>
                <a:latin typeface="Nunito" pitchFamily="34" charset="0"/>
                <a:ea typeface="Nunito" pitchFamily="34" charset="-122"/>
                <a:cs typeface="Nunito" pitchFamily="34" charset="-120"/>
              </a:rPr>
              <a:t>Azalt</a:t>
            </a:r>
            <a:endParaRPr lang="en-US" sz="1950" dirty="0"/>
          </a:p>
        </p:txBody>
      </p:sp>
      <p:sp>
        <p:nvSpPr>
          <p:cNvPr id="10" name="Text 5"/>
          <p:cNvSpPr/>
          <p:nvPr/>
        </p:nvSpPr>
        <p:spPr>
          <a:xfrm>
            <a:off x="2149912" y="4857036"/>
            <a:ext cx="6241613" cy="687943"/>
          </a:xfrm>
          <a:prstGeom prst="rect">
            <a:avLst/>
          </a:prstGeom>
          <a:noFill/>
          <a:ln/>
        </p:spPr>
        <p:txBody>
          <a:bodyPr wrap="square" lIns="0" tIns="0" rIns="0" bIns="0" rtlCol="0" anchor="t"/>
          <a:lstStyle/>
          <a:p>
            <a:pPr algn="l" indent="0" marL="0">
              <a:lnSpc>
                <a:spcPts val="2700"/>
              </a:lnSpc>
              <a:buNone/>
            </a:pPr>
            <a:r>
              <a:rPr lang="en-US" sz="1650" dirty="0">
                <a:solidFill>
                  <a:srgbClr val="00002E"/>
                </a:solidFill>
                <a:latin typeface="PT Sans" pitchFamily="34" charset="0"/>
                <a:ea typeface="PT Sans" pitchFamily="34" charset="-122"/>
                <a:cs typeface="PT Sans" pitchFamily="34" charset="-120"/>
              </a:rPr>
              <a:t>Kesintileri azaltmak için stratejiler geliştirin. Örneğin, e-postalarınızı belirli zamanlarda kontrol edin.</a:t>
            </a:r>
            <a:endParaRPr lang="en-US" sz="1650" dirty="0"/>
          </a:p>
        </p:txBody>
      </p:sp>
      <p:pic>
        <p:nvPicPr>
          <p:cNvPr id="11" name="Image 3" descr="preencoded.png">    </p:cNvPr>
          <p:cNvPicPr>
            <a:picLocks noChangeAspect="1"/>
          </p:cNvPicPr>
          <p:nvPr/>
        </p:nvPicPr>
        <p:blipFill>
          <a:blip r:embed="rId4"/>
          <a:stretch>
            <a:fillRect/>
          </a:stretch>
        </p:blipFill>
        <p:spPr>
          <a:xfrm>
            <a:off x="752475" y="5917049"/>
            <a:ext cx="1075015" cy="1720096"/>
          </a:xfrm>
          <a:prstGeom prst="rect">
            <a:avLst/>
          </a:prstGeom>
        </p:spPr>
      </p:pic>
      <p:sp>
        <p:nvSpPr>
          <p:cNvPr id="12" name="Text 6"/>
          <p:cNvSpPr/>
          <p:nvPr/>
        </p:nvSpPr>
        <p:spPr>
          <a:xfrm>
            <a:off x="2149912" y="6131957"/>
            <a:ext cx="2529602" cy="316230"/>
          </a:xfrm>
          <a:prstGeom prst="rect">
            <a:avLst/>
          </a:prstGeom>
          <a:noFill/>
          <a:ln/>
        </p:spPr>
        <p:txBody>
          <a:bodyPr wrap="none" lIns="0" tIns="0" rIns="0" bIns="0" rtlCol="0" anchor="t"/>
          <a:lstStyle/>
          <a:p>
            <a:pPr algn="l" indent="0" marL="0">
              <a:lnSpc>
                <a:spcPts val="2450"/>
              </a:lnSpc>
              <a:buNone/>
            </a:pPr>
            <a:r>
              <a:rPr lang="en-US" sz="1950" dirty="0">
                <a:solidFill>
                  <a:srgbClr val="00002E"/>
                </a:solidFill>
                <a:latin typeface="Nunito" pitchFamily="34" charset="0"/>
                <a:ea typeface="Nunito" pitchFamily="34" charset="-122"/>
                <a:cs typeface="Nunito" pitchFamily="34" charset="-120"/>
              </a:rPr>
              <a:t>Yönet</a:t>
            </a:r>
            <a:endParaRPr lang="en-US" sz="1950" dirty="0"/>
          </a:p>
        </p:txBody>
      </p:sp>
      <p:sp>
        <p:nvSpPr>
          <p:cNvPr id="13" name="Text 7"/>
          <p:cNvSpPr/>
          <p:nvPr/>
        </p:nvSpPr>
        <p:spPr>
          <a:xfrm>
            <a:off x="2149912" y="6577132"/>
            <a:ext cx="6241613" cy="687943"/>
          </a:xfrm>
          <a:prstGeom prst="rect">
            <a:avLst/>
          </a:prstGeom>
          <a:noFill/>
          <a:ln/>
        </p:spPr>
        <p:txBody>
          <a:bodyPr wrap="square" lIns="0" tIns="0" rIns="0" bIns="0" rtlCol="0" anchor="t"/>
          <a:lstStyle/>
          <a:p>
            <a:pPr algn="l" indent="0" marL="0">
              <a:lnSpc>
                <a:spcPts val="2700"/>
              </a:lnSpc>
              <a:buNone/>
            </a:pPr>
            <a:r>
              <a:rPr lang="en-US" sz="1650" dirty="0">
                <a:solidFill>
                  <a:srgbClr val="00002E"/>
                </a:solidFill>
                <a:latin typeface="PT Sans" pitchFamily="34" charset="0"/>
                <a:ea typeface="PT Sans" pitchFamily="34" charset="-122"/>
                <a:cs typeface="PT Sans" pitchFamily="34" charset="-120"/>
              </a:rPr>
              <a:t>Kesintilere maruz kaldığınızda, hızlı bir şekilde geri dönmek için yöntemler bulun. Örneğin, kısa molalar verin.</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760571"/>
            <a:ext cx="7468553" cy="1408033"/>
          </a:xfrm>
          <a:prstGeom prst="rect">
            <a:avLst/>
          </a:prstGeom>
          <a:noFill/>
          <a:ln/>
        </p:spPr>
        <p:txBody>
          <a:bodyPr wrap="square" lIns="0" tIns="0" rIns="0" bIns="0" rtlCol="0" anchor="t"/>
          <a:lstStyle/>
          <a:p>
            <a:pPr indent="0" marL="0">
              <a:lnSpc>
                <a:spcPts val="5500"/>
              </a:lnSpc>
              <a:buNone/>
            </a:pPr>
            <a:r>
              <a:rPr lang="en-US" sz="4400" dirty="0">
                <a:solidFill>
                  <a:srgbClr val="00002E"/>
                </a:solidFill>
                <a:latin typeface="Nunito" pitchFamily="34" charset="0"/>
                <a:ea typeface="Nunito" pitchFamily="34" charset="-122"/>
                <a:cs typeface="Nunito" pitchFamily="34" charset="-120"/>
              </a:rPr>
              <a:t>Erteleme Alışkanlıklarını Değiştirme</a:t>
            </a:r>
            <a:endParaRPr lang="en-US" sz="4400" dirty="0"/>
          </a:p>
        </p:txBody>
      </p:sp>
      <p:sp>
        <p:nvSpPr>
          <p:cNvPr id="4" name="Text 1"/>
          <p:cNvSpPr/>
          <p:nvPr/>
        </p:nvSpPr>
        <p:spPr>
          <a:xfrm>
            <a:off x="837724" y="2527578"/>
            <a:ext cx="7468553" cy="1149072"/>
          </a:xfrm>
          <a:prstGeom prst="rect">
            <a:avLst/>
          </a:prstGeom>
          <a:noFill/>
          <a:ln/>
        </p:spPr>
        <p:txBody>
          <a:bodyPr wrap="squar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Erteleme, zamanınızı etkili bir şekilde yönetmenizi engelleyen bir alışkanlıktır. Erteleme alışkanlıklarını kırmak, zamanınızı daha verimli kullanmanıza yardımcı olur.</a:t>
            </a:r>
            <a:endParaRPr lang="en-US" sz="1850" dirty="0"/>
          </a:p>
        </p:txBody>
      </p:sp>
      <p:sp>
        <p:nvSpPr>
          <p:cNvPr id="5" name="Shape 2"/>
          <p:cNvSpPr/>
          <p:nvPr/>
        </p:nvSpPr>
        <p:spPr>
          <a:xfrm>
            <a:off x="837724" y="3945850"/>
            <a:ext cx="7468553" cy="3523059"/>
          </a:xfrm>
          <a:prstGeom prst="roundRect">
            <a:avLst>
              <a:gd name="adj" fmla="val 10192"/>
            </a:avLst>
          </a:prstGeom>
          <a:noFill/>
          <a:ln w="7620">
            <a:solidFill>
              <a:srgbClr val="000000">
                <a:alpha val="8000"/>
              </a:srgbClr>
            </a:solidFill>
            <a:prstDash val="solid"/>
          </a:ln>
        </p:spPr>
      </p:sp>
      <p:sp>
        <p:nvSpPr>
          <p:cNvPr id="6" name="Shape 3"/>
          <p:cNvSpPr/>
          <p:nvPr/>
        </p:nvSpPr>
        <p:spPr>
          <a:xfrm>
            <a:off x="845344" y="3953470"/>
            <a:ext cx="7453312" cy="685443"/>
          </a:xfrm>
          <a:prstGeom prst="rect">
            <a:avLst/>
          </a:prstGeom>
          <a:solidFill>
            <a:srgbClr val="FFFFFF">
              <a:alpha val="4000"/>
            </a:srgbClr>
          </a:solidFill>
          <a:ln/>
        </p:spPr>
      </p:sp>
      <p:sp>
        <p:nvSpPr>
          <p:cNvPr id="7" name="Text 4"/>
          <p:cNvSpPr/>
          <p:nvPr/>
        </p:nvSpPr>
        <p:spPr>
          <a:xfrm>
            <a:off x="1084659" y="4104680"/>
            <a:ext cx="3244215" cy="383024"/>
          </a:xfrm>
          <a:prstGeom prst="rect">
            <a:avLst/>
          </a:prstGeom>
          <a:noFill/>
          <a:ln/>
        </p:spPr>
        <p:txBody>
          <a:bodyPr wrap="non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Erteleme Sebepleri</a:t>
            </a:r>
            <a:endParaRPr lang="en-US" sz="1850" dirty="0"/>
          </a:p>
        </p:txBody>
      </p:sp>
      <p:sp>
        <p:nvSpPr>
          <p:cNvPr id="8" name="Text 5"/>
          <p:cNvSpPr/>
          <p:nvPr/>
        </p:nvSpPr>
        <p:spPr>
          <a:xfrm>
            <a:off x="4815126" y="4104680"/>
            <a:ext cx="3244215" cy="383024"/>
          </a:xfrm>
          <a:prstGeom prst="rect">
            <a:avLst/>
          </a:prstGeom>
          <a:noFill/>
          <a:ln/>
        </p:spPr>
        <p:txBody>
          <a:bodyPr wrap="non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Çözümler</a:t>
            </a:r>
            <a:endParaRPr lang="en-US" sz="1850" dirty="0"/>
          </a:p>
        </p:txBody>
      </p:sp>
      <p:sp>
        <p:nvSpPr>
          <p:cNvPr id="9" name="Shape 6"/>
          <p:cNvSpPr/>
          <p:nvPr/>
        </p:nvSpPr>
        <p:spPr>
          <a:xfrm>
            <a:off x="845344" y="4638913"/>
            <a:ext cx="7453312" cy="1068467"/>
          </a:xfrm>
          <a:prstGeom prst="rect">
            <a:avLst/>
          </a:prstGeom>
          <a:solidFill>
            <a:srgbClr val="000000">
              <a:alpha val="4000"/>
            </a:srgbClr>
          </a:solidFill>
          <a:ln/>
        </p:spPr>
      </p:sp>
      <p:sp>
        <p:nvSpPr>
          <p:cNvPr id="10" name="Text 7"/>
          <p:cNvSpPr/>
          <p:nvPr/>
        </p:nvSpPr>
        <p:spPr>
          <a:xfrm>
            <a:off x="1084659" y="4790123"/>
            <a:ext cx="3244215" cy="383024"/>
          </a:xfrm>
          <a:prstGeom prst="rect">
            <a:avLst/>
          </a:prstGeom>
          <a:noFill/>
          <a:ln/>
        </p:spPr>
        <p:txBody>
          <a:bodyPr wrap="non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Görev korkusu veya zorluk</a:t>
            </a:r>
            <a:endParaRPr lang="en-US" sz="1850" dirty="0"/>
          </a:p>
        </p:txBody>
      </p:sp>
      <p:sp>
        <p:nvSpPr>
          <p:cNvPr id="11" name="Text 8"/>
          <p:cNvSpPr/>
          <p:nvPr/>
        </p:nvSpPr>
        <p:spPr>
          <a:xfrm>
            <a:off x="4815126" y="4790123"/>
            <a:ext cx="3244215" cy="766048"/>
          </a:xfrm>
          <a:prstGeom prst="rect">
            <a:avLst/>
          </a:prstGeom>
          <a:noFill/>
          <a:ln/>
        </p:spPr>
        <p:txBody>
          <a:bodyPr wrap="squar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Görevleri küçük parçalara ayırın.</a:t>
            </a:r>
            <a:endParaRPr lang="en-US" sz="1850" dirty="0"/>
          </a:p>
        </p:txBody>
      </p:sp>
      <p:sp>
        <p:nvSpPr>
          <p:cNvPr id="12" name="Shape 9"/>
          <p:cNvSpPr/>
          <p:nvPr/>
        </p:nvSpPr>
        <p:spPr>
          <a:xfrm>
            <a:off x="845344" y="5707380"/>
            <a:ext cx="7453312" cy="685443"/>
          </a:xfrm>
          <a:prstGeom prst="rect">
            <a:avLst/>
          </a:prstGeom>
          <a:solidFill>
            <a:srgbClr val="FFFFFF">
              <a:alpha val="4000"/>
            </a:srgbClr>
          </a:solidFill>
          <a:ln/>
        </p:spPr>
      </p:sp>
      <p:sp>
        <p:nvSpPr>
          <p:cNvPr id="13" name="Text 10"/>
          <p:cNvSpPr/>
          <p:nvPr/>
        </p:nvSpPr>
        <p:spPr>
          <a:xfrm>
            <a:off x="1084659" y="5858589"/>
            <a:ext cx="3244215" cy="383024"/>
          </a:xfrm>
          <a:prstGeom prst="rect">
            <a:avLst/>
          </a:prstGeom>
          <a:noFill/>
          <a:ln/>
        </p:spPr>
        <p:txBody>
          <a:bodyPr wrap="non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Motivasyon eksikliği</a:t>
            </a:r>
            <a:endParaRPr lang="en-US" sz="1850" dirty="0"/>
          </a:p>
        </p:txBody>
      </p:sp>
      <p:sp>
        <p:nvSpPr>
          <p:cNvPr id="14" name="Text 11"/>
          <p:cNvSpPr/>
          <p:nvPr/>
        </p:nvSpPr>
        <p:spPr>
          <a:xfrm>
            <a:off x="4815126" y="5858589"/>
            <a:ext cx="3244215" cy="383024"/>
          </a:xfrm>
          <a:prstGeom prst="rect">
            <a:avLst/>
          </a:prstGeom>
          <a:noFill/>
          <a:ln/>
        </p:spPr>
        <p:txBody>
          <a:bodyPr wrap="non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Kendinize ödüller verin.</a:t>
            </a:r>
            <a:endParaRPr lang="en-US" sz="1850" dirty="0"/>
          </a:p>
        </p:txBody>
      </p:sp>
      <p:sp>
        <p:nvSpPr>
          <p:cNvPr id="15" name="Shape 12"/>
          <p:cNvSpPr/>
          <p:nvPr/>
        </p:nvSpPr>
        <p:spPr>
          <a:xfrm>
            <a:off x="845344" y="6392823"/>
            <a:ext cx="7453312" cy="1068467"/>
          </a:xfrm>
          <a:prstGeom prst="rect">
            <a:avLst/>
          </a:prstGeom>
          <a:solidFill>
            <a:srgbClr val="000000">
              <a:alpha val="4000"/>
            </a:srgbClr>
          </a:solidFill>
          <a:ln/>
        </p:spPr>
      </p:sp>
      <p:sp>
        <p:nvSpPr>
          <p:cNvPr id="16" name="Text 13"/>
          <p:cNvSpPr/>
          <p:nvPr/>
        </p:nvSpPr>
        <p:spPr>
          <a:xfrm>
            <a:off x="1084659" y="6544032"/>
            <a:ext cx="3244215" cy="383024"/>
          </a:xfrm>
          <a:prstGeom prst="rect">
            <a:avLst/>
          </a:prstGeom>
          <a:noFill/>
          <a:ln/>
        </p:spPr>
        <p:txBody>
          <a:bodyPr wrap="non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Dikkat dağıtıcı unsurlar</a:t>
            </a:r>
            <a:endParaRPr lang="en-US" sz="1850" dirty="0"/>
          </a:p>
        </p:txBody>
      </p:sp>
      <p:sp>
        <p:nvSpPr>
          <p:cNvPr id="17" name="Text 14"/>
          <p:cNvSpPr/>
          <p:nvPr/>
        </p:nvSpPr>
        <p:spPr>
          <a:xfrm>
            <a:off x="4815126" y="6544032"/>
            <a:ext cx="3244215" cy="766048"/>
          </a:xfrm>
          <a:prstGeom prst="rect">
            <a:avLst/>
          </a:prstGeom>
          <a:noFill/>
          <a:ln/>
        </p:spPr>
        <p:txBody>
          <a:bodyPr wrap="square" lIns="0" tIns="0" rIns="0" bIns="0" rtlCol="0" anchor="t"/>
          <a:lstStyle/>
          <a:p>
            <a:pPr indent="0" marL="0">
              <a:lnSpc>
                <a:spcPts val="3000"/>
              </a:lnSpc>
              <a:buNone/>
            </a:pPr>
            <a:r>
              <a:rPr lang="en-US" sz="1850" dirty="0">
                <a:solidFill>
                  <a:srgbClr val="00002E"/>
                </a:solidFill>
                <a:latin typeface="PT Sans" pitchFamily="34" charset="0"/>
                <a:ea typeface="PT Sans" pitchFamily="34" charset="-122"/>
                <a:cs typeface="PT Sans" pitchFamily="34" charset="-120"/>
              </a:rPr>
              <a:t>Dikkat dağıtıcıları ortadan kaldırın.</a:t>
            </a:r>
            <a:endParaRPr lang="en-US" sz="1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66763" y="602456"/>
            <a:ext cx="5967651" cy="644366"/>
          </a:xfrm>
          <a:prstGeom prst="rect">
            <a:avLst/>
          </a:prstGeom>
          <a:noFill/>
          <a:ln/>
        </p:spPr>
        <p:txBody>
          <a:bodyPr wrap="none" lIns="0" tIns="0" rIns="0" bIns="0" rtlCol="0" anchor="t"/>
          <a:lstStyle/>
          <a:p>
            <a:pPr indent="0" marL="0">
              <a:lnSpc>
                <a:spcPts val="5050"/>
              </a:lnSpc>
              <a:buNone/>
            </a:pPr>
            <a:r>
              <a:rPr lang="en-US" sz="4050" dirty="0">
                <a:solidFill>
                  <a:srgbClr val="00002E"/>
                </a:solidFill>
                <a:latin typeface="Nunito" pitchFamily="34" charset="0"/>
                <a:ea typeface="Nunito" pitchFamily="34" charset="-122"/>
                <a:cs typeface="Nunito" pitchFamily="34" charset="-120"/>
              </a:rPr>
              <a:t>Teknolojiden Faydalanma</a:t>
            </a:r>
            <a:endParaRPr lang="en-US" sz="4050" dirty="0"/>
          </a:p>
        </p:txBody>
      </p:sp>
      <p:sp>
        <p:nvSpPr>
          <p:cNvPr id="3" name="Text 1"/>
          <p:cNvSpPr/>
          <p:nvPr/>
        </p:nvSpPr>
        <p:spPr>
          <a:xfrm>
            <a:off x="766763" y="1684973"/>
            <a:ext cx="13096875" cy="701040"/>
          </a:xfrm>
          <a:prstGeom prst="rect">
            <a:avLst/>
          </a:prstGeom>
          <a:noFill/>
          <a:ln/>
        </p:spPr>
        <p:txBody>
          <a:bodyPr wrap="square" lIns="0" tIns="0" rIns="0" bIns="0" rtlCol="0" anchor="t"/>
          <a:lstStyle/>
          <a:p>
            <a:pPr indent="0" marL="0">
              <a:lnSpc>
                <a:spcPts val="2750"/>
              </a:lnSpc>
              <a:buNone/>
            </a:pPr>
            <a:r>
              <a:rPr lang="en-US" sz="1700" dirty="0">
                <a:solidFill>
                  <a:srgbClr val="00002E"/>
                </a:solidFill>
                <a:latin typeface="PT Sans" pitchFamily="34" charset="0"/>
                <a:ea typeface="PT Sans" pitchFamily="34" charset="-122"/>
                <a:cs typeface="PT Sans" pitchFamily="34" charset="-120"/>
              </a:rPr>
              <a:t>Teknoloji, zamanınızı yönetmenize yardımcı olabilecek birçok araç ve uygulama sunmaktadır. Bu araçlar, planlama, görevleri takip etme ve odaklanmayı artırma konusunda yardımcı olabilirler.</a:t>
            </a:r>
            <a:endParaRPr lang="en-US" sz="1700" dirty="0"/>
          </a:p>
        </p:txBody>
      </p:sp>
      <p:pic>
        <p:nvPicPr>
          <p:cNvPr id="4" name="Image 0" descr="preencoded.png">    </p:cNvPr>
          <p:cNvPicPr>
            <a:picLocks noChangeAspect="1"/>
          </p:cNvPicPr>
          <p:nvPr/>
        </p:nvPicPr>
        <p:blipFill>
          <a:blip r:embed="rId1"/>
          <a:stretch>
            <a:fillRect/>
          </a:stretch>
        </p:blipFill>
        <p:spPr>
          <a:xfrm>
            <a:off x="766763" y="2632472"/>
            <a:ext cx="6384131" cy="3945612"/>
          </a:xfrm>
          <a:prstGeom prst="rect">
            <a:avLst/>
          </a:prstGeom>
        </p:spPr>
      </p:pic>
      <p:sp>
        <p:nvSpPr>
          <p:cNvPr id="5" name="Text 2"/>
          <p:cNvSpPr/>
          <p:nvPr/>
        </p:nvSpPr>
        <p:spPr>
          <a:xfrm>
            <a:off x="766763" y="6851928"/>
            <a:ext cx="3522107" cy="322183"/>
          </a:xfrm>
          <a:prstGeom prst="rect">
            <a:avLst/>
          </a:prstGeom>
          <a:noFill/>
          <a:ln/>
        </p:spPr>
        <p:txBody>
          <a:bodyPr wrap="none" lIns="0" tIns="0" rIns="0" bIns="0" rtlCol="0" anchor="t"/>
          <a:lstStyle/>
          <a:p>
            <a:pPr algn="l" indent="0" marL="0">
              <a:lnSpc>
                <a:spcPts val="2500"/>
              </a:lnSpc>
              <a:buNone/>
            </a:pPr>
            <a:r>
              <a:rPr lang="en-US" sz="2000" dirty="0">
                <a:solidFill>
                  <a:srgbClr val="00002E"/>
                </a:solidFill>
                <a:latin typeface="Nunito" pitchFamily="34" charset="0"/>
                <a:ea typeface="Nunito" pitchFamily="34" charset="-122"/>
                <a:cs typeface="Nunito" pitchFamily="34" charset="-120"/>
              </a:rPr>
              <a:t>Zaman Yönetimi Uygulamaları</a:t>
            </a:r>
            <a:endParaRPr lang="en-US" sz="2000" dirty="0"/>
          </a:p>
        </p:txBody>
      </p:sp>
      <p:sp>
        <p:nvSpPr>
          <p:cNvPr id="6" name="Text 3"/>
          <p:cNvSpPr/>
          <p:nvPr/>
        </p:nvSpPr>
        <p:spPr>
          <a:xfrm>
            <a:off x="766763" y="7305556"/>
            <a:ext cx="6384131" cy="350520"/>
          </a:xfrm>
          <a:prstGeom prst="rect">
            <a:avLst/>
          </a:prstGeom>
          <a:noFill/>
          <a:ln/>
        </p:spPr>
        <p:txBody>
          <a:bodyPr wrap="none" lIns="0" tIns="0" rIns="0" bIns="0" rtlCol="0" anchor="t"/>
          <a:lstStyle/>
          <a:p>
            <a:pPr algn="l" indent="0" marL="0">
              <a:lnSpc>
                <a:spcPts val="2750"/>
              </a:lnSpc>
              <a:buNone/>
            </a:pPr>
            <a:r>
              <a:rPr lang="en-US" sz="1700" dirty="0">
                <a:solidFill>
                  <a:srgbClr val="00002E"/>
                </a:solidFill>
                <a:latin typeface="PT Sans" pitchFamily="34" charset="0"/>
                <a:ea typeface="PT Sans" pitchFamily="34" charset="-122"/>
                <a:cs typeface="PT Sans" pitchFamily="34" charset="-120"/>
              </a:rPr>
              <a:t>Görevleri planlamak ve hatırlatıcılar ayarlamak için kullanın.</a:t>
            </a:r>
            <a:endParaRPr lang="en-US" sz="1700" dirty="0"/>
          </a:p>
        </p:txBody>
      </p:sp>
      <p:pic>
        <p:nvPicPr>
          <p:cNvPr id="7" name="Image 1" descr="preencoded.png">    </p:cNvPr>
          <p:cNvPicPr>
            <a:picLocks noChangeAspect="1"/>
          </p:cNvPicPr>
          <p:nvPr/>
        </p:nvPicPr>
        <p:blipFill>
          <a:blip r:embed="rId2"/>
          <a:stretch>
            <a:fillRect/>
          </a:stretch>
        </p:blipFill>
        <p:spPr>
          <a:xfrm>
            <a:off x="7479506" y="2632472"/>
            <a:ext cx="6384131" cy="3945612"/>
          </a:xfrm>
          <a:prstGeom prst="rect">
            <a:avLst/>
          </a:prstGeom>
        </p:spPr>
      </p:pic>
      <p:sp>
        <p:nvSpPr>
          <p:cNvPr id="8" name="Text 4"/>
          <p:cNvSpPr/>
          <p:nvPr/>
        </p:nvSpPr>
        <p:spPr>
          <a:xfrm>
            <a:off x="7479506" y="6851928"/>
            <a:ext cx="2577465" cy="322183"/>
          </a:xfrm>
          <a:prstGeom prst="rect">
            <a:avLst/>
          </a:prstGeom>
          <a:noFill/>
          <a:ln/>
        </p:spPr>
        <p:txBody>
          <a:bodyPr wrap="none" lIns="0" tIns="0" rIns="0" bIns="0" rtlCol="0" anchor="t"/>
          <a:lstStyle/>
          <a:p>
            <a:pPr algn="l" indent="0" marL="0">
              <a:lnSpc>
                <a:spcPts val="2500"/>
              </a:lnSpc>
              <a:buNone/>
            </a:pPr>
            <a:r>
              <a:rPr lang="en-US" sz="2000" dirty="0">
                <a:solidFill>
                  <a:srgbClr val="00002E"/>
                </a:solidFill>
                <a:latin typeface="Nunito" pitchFamily="34" charset="0"/>
                <a:ea typeface="Nunito" pitchFamily="34" charset="-122"/>
                <a:cs typeface="Nunito" pitchFamily="34" charset="-120"/>
              </a:rPr>
              <a:t>Üretkenlik Araçları</a:t>
            </a:r>
            <a:endParaRPr lang="en-US" sz="2000" dirty="0"/>
          </a:p>
        </p:txBody>
      </p:sp>
      <p:sp>
        <p:nvSpPr>
          <p:cNvPr id="9" name="Text 5"/>
          <p:cNvSpPr/>
          <p:nvPr/>
        </p:nvSpPr>
        <p:spPr>
          <a:xfrm>
            <a:off x="7479506" y="7305556"/>
            <a:ext cx="6384131" cy="701040"/>
          </a:xfrm>
          <a:prstGeom prst="rect">
            <a:avLst/>
          </a:prstGeom>
          <a:noFill/>
          <a:ln/>
        </p:spPr>
        <p:txBody>
          <a:bodyPr wrap="square" lIns="0" tIns="0" rIns="0" bIns="0" rtlCol="0" anchor="t"/>
          <a:lstStyle/>
          <a:p>
            <a:pPr algn="l" indent="0" marL="0">
              <a:lnSpc>
                <a:spcPts val="2750"/>
              </a:lnSpc>
              <a:buNone/>
            </a:pPr>
            <a:r>
              <a:rPr lang="en-US" sz="1700" dirty="0">
                <a:solidFill>
                  <a:srgbClr val="00002E"/>
                </a:solidFill>
                <a:latin typeface="PT Sans" pitchFamily="34" charset="0"/>
                <a:ea typeface="PT Sans" pitchFamily="34" charset="-122"/>
                <a:cs typeface="PT Sans" pitchFamily="34" charset="-120"/>
              </a:rPr>
              <a:t>Odaklanmayı artırmak ve dikkat dağıtıcı unsurları engellemek için kullanın.</a:t>
            </a:r>
            <a:endParaRPr lang="en-US" sz="1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2024-09-18T08:01:47Z</dcterms:created>
  <dcterms:modified xsi:type="dcterms:W3CDTF">2024-09-18T08:01:47Z</dcterms:modified>
</cp:coreProperties>
</file>