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ora"/>
      <p:regular r:id="rId17"/>
    </p:embeddedFont>
    <p:embeddedFont>
      <p:font typeface="Lora"/>
      <p:regular r:id="rId18"/>
    </p:embeddedFont>
    <p:embeddedFont>
      <p:font typeface="Lora"/>
      <p:regular r:id="rId19"/>
    </p:embeddedFont>
    <p:embeddedFont>
      <p:font typeface="Lora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045137"/>
            <a:ext cx="7468553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650"/>
              </a:lnSpc>
              <a:buNone/>
            </a:pPr>
            <a:r>
              <a:rPr lang="en-US" sz="6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Empati: Anlayışın Gücü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6324124" y="4347210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başkalarının duygularını ve bakış açılarını anlama yeteneğidir. Başkalarının yaşadıkları zorlukları, sevinçleri ve kaygıları hissetmek, onları daha iyi anlamamıza yardımcı olur.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578334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5790962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26687" y="5765483"/>
            <a:ext cx="2169557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by Onur ULUSOY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763" y="602456"/>
            <a:ext cx="834937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 Temelli İletişimin Sonuçları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66763" y="1684973"/>
            <a:ext cx="13096875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 temelli iletişim, sağlıklı ilişkiler, daha iyi işbirliği ve çözüm odaklı yaklaşımlar sunar. Daha güçlü ve anlamlı bir toplum yaratmak için empatiyi kullanabiliriz.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3" y="2632472"/>
            <a:ext cx="6384131" cy="394561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6763" y="6851928"/>
            <a:ext cx="2577465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Daha Sağlıklı İlişkiler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66763" y="7305556"/>
            <a:ext cx="6384131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karşılıklı anlayış ve saygıya dayalı ilişkiler kurmamızı sağlar.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506" y="2632472"/>
            <a:ext cx="6384131" cy="394561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79506" y="6851928"/>
            <a:ext cx="2577465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Daha İyi İşbirliği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479506" y="7305556"/>
            <a:ext cx="6384131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başkalarının ihtiyaçlarını anlamamızı ve birlikte çalışmamızı sağlar.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22722"/>
            <a:ext cx="650009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 Kurmanın Önemi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1885712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sağlıklı ve güçlü ilişkiler kurmanın temelidir. Başkalarını anlamak, onlarla daha etkili bir şekilde iletişim kurmamıza, çatışmaları çözmemize ve daha güçlü bağlar kurmamıza yardımcı olur.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3303984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7D4"/>
          </a:solidFill>
          <a:ln/>
        </p:spPr>
      </p:sp>
      <p:sp>
        <p:nvSpPr>
          <p:cNvPr id="6" name="Text 3"/>
          <p:cNvSpPr/>
          <p:nvPr/>
        </p:nvSpPr>
        <p:spPr>
          <a:xfrm>
            <a:off x="1077039" y="35433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İletişimin Gelişmesi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77039" y="4038838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Başkalarının duygularını anladığımızda, onlarla daha etkili bir şekilde iletişim kurabiliriz.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91658" y="3303984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7D4"/>
          </a:solidFill>
          <a:ln/>
        </p:spPr>
      </p:sp>
      <p:sp>
        <p:nvSpPr>
          <p:cNvPr id="9" name="Text 6"/>
          <p:cNvSpPr/>
          <p:nvPr/>
        </p:nvSpPr>
        <p:spPr>
          <a:xfrm>
            <a:off x="4930973" y="3543300"/>
            <a:ext cx="313598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Çatışma Çözümünün Kolaylaşması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30973" y="4390787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karşılıklı anlayışa dayalı çözümler bulmamızı sağlar.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837724" y="6049566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</p:sp>
      <p:sp>
        <p:nvSpPr>
          <p:cNvPr id="12" name="Text 9"/>
          <p:cNvSpPr/>
          <p:nvPr/>
        </p:nvSpPr>
        <p:spPr>
          <a:xfrm>
            <a:off x="1077039" y="62888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Güçlü İlişkiler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77039" y="6784419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güven ve saygıya dayalı, sağlıklı ilişkiler kurmamızı sağlar.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4267" y="802719"/>
            <a:ext cx="6797278" cy="675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 Kurmanın Faydaları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804267" y="1823204"/>
            <a:ext cx="7535466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hem kişisel hem de toplumsal düzeyde sayısız fayda sağlar. Daha anlayışlı, merhametli ve yardımsever bireyler olmamıza yardımcı olur.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804267" y="3075503"/>
            <a:ext cx="516969" cy="51696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6" name="Text 3"/>
          <p:cNvSpPr/>
          <p:nvPr/>
        </p:nvSpPr>
        <p:spPr>
          <a:xfrm>
            <a:off x="1003697" y="3171706"/>
            <a:ext cx="118110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1551027" y="3075503"/>
            <a:ext cx="270355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Stres Azaltma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551027" y="3551277"/>
            <a:ext cx="2906078" cy="1470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başkalarına odaklanarak kendi kaygılarımızdan uzaklaşmamızı sağlar.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4686895" y="3075503"/>
            <a:ext cx="516969" cy="51696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0" name="Text 7"/>
          <p:cNvSpPr/>
          <p:nvPr/>
        </p:nvSpPr>
        <p:spPr>
          <a:xfrm>
            <a:off x="4858226" y="3171706"/>
            <a:ext cx="174188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550" dirty="0"/>
          </a:p>
        </p:txBody>
      </p:sp>
      <p:sp>
        <p:nvSpPr>
          <p:cNvPr id="11" name="Text 8"/>
          <p:cNvSpPr/>
          <p:nvPr/>
        </p:nvSpPr>
        <p:spPr>
          <a:xfrm>
            <a:off x="5433655" y="3075503"/>
            <a:ext cx="2906078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Mutluluk ve Memnuniyet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5433655" y="3889177"/>
            <a:ext cx="2906078" cy="1102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Başkalarına yardım etmek ve onları mutlu etmek, kendimizi de iyi hissetmemizi sağlar.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804267" y="5510213"/>
            <a:ext cx="516969" cy="51696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4" name="Text 11"/>
          <p:cNvSpPr/>
          <p:nvPr/>
        </p:nvSpPr>
        <p:spPr>
          <a:xfrm>
            <a:off x="972383" y="5606415"/>
            <a:ext cx="180737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550" dirty="0"/>
          </a:p>
        </p:txBody>
      </p:sp>
      <p:sp>
        <p:nvSpPr>
          <p:cNvPr id="15" name="Text 12"/>
          <p:cNvSpPr/>
          <p:nvPr/>
        </p:nvSpPr>
        <p:spPr>
          <a:xfrm>
            <a:off x="1551027" y="5510213"/>
            <a:ext cx="2906078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Sosyal Bağlantıların Güçlenmesi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1551027" y="6323886"/>
            <a:ext cx="2906078" cy="1102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başkalarıyla daha derin ve anlamlı bağlar kurmamızı sağlar.</a:t>
            </a:r>
            <a:endParaRPr lang="en-US" sz="1800" dirty="0"/>
          </a:p>
        </p:txBody>
      </p:sp>
      <p:sp>
        <p:nvSpPr>
          <p:cNvPr id="17" name="Shape 14"/>
          <p:cNvSpPr/>
          <p:nvPr/>
        </p:nvSpPr>
        <p:spPr>
          <a:xfrm>
            <a:off x="4686895" y="5510213"/>
            <a:ext cx="516969" cy="51696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8" name="Text 15"/>
          <p:cNvSpPr/>
          <p:nvPr/>
        </p:nvSpPr>
        <p:spPr>
          <a:xfrm>
            <a:off x="4857393" y="5606415"/>
            <a:ext cx="175855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550" dirty="0"/>
          </a:p>
        </p:txBody>
      </p:sp>
      <p:sp>
        <p:nvSpPr>
          <p:cNvPr id="19" name="Text 16"/>
          <p:cNvSpPr/>
          <p:nvPr/>
        </p:nvSpPr>
        <p:spPr>
          <a:xfrm>
            <a:off x="5433655" y="5510213"/>
            <a:ext cx="270355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Toplumsal Faydalar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5433655" y="5985986"/>
            <a:ext cx="2906078" cy="735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Empatik bir toplum, daha barışçıl, adil ve eşitlikçi olur.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16762"/>
            <a:ext cx="972419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 Kurmayı Engelleyen Faktörler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9952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Bazı faktörler empati kurma yeteneğimizi engelleyebilir. Bunlar arasında ön yargılar, duygusal mesafe, dikkat dağınıklığı ve bencil düşünceler yer alabilir.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4174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Ön Yargılar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765358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Genel geçer kabul edilen kalıplara ve önyargılara sahip olmak, başkalarını objektif olarak görmemizi engelleyebilir.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5357813" y="4174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Duygusal Mesafe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57813" y="4765358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Başkalarının duygularına karşı duyarsız olmak, empati kurmayı zorlaştırır.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877901" y="4174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Dikkat Dağınıklığı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877901" y="4765358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Dış etkenlere odaklanmak, başkalarının duygularını fark etmemizi engelleyebilir.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8875" y="592336"/>
            <a:ext cx="5059204" cy="632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 Kurma Süreci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238875" y="1547098"/>
            <a:ext cx="763905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Empati, dikkatli bir şekilde dinleme, duyguları anlama ve başkasının bakış açısından düşünme yeteneğini içerir.</a:t>
            </a:r>
            <a:endParaRPr lang="en-US" sz="1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5" y="2476857"/>
            <a:ext cx="1075015" cy="172009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36312" y="2691765"/>
            <a:ext cx="252960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Dinleme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636312" y="3136940"/>
            <a:ext cx="624161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Başkalarının söylediklerini dikkatlice dinlemek.</a:t>
            </a:r>
            <a:endParaRPr lang="en-US" sz="16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4196953"/>
            <a:ext cx="1075015" cy="172009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36312" y="4411861"/>
            <a:ext cx="252960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Anlama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636312" y="4857036"/>
            <a:ext cx="624161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Duygularını ve bakış açılarını anlamaya çalışmak.</a:t>
            </a:r>
            <a:endParaRPr lang="en-US" sz="16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5917049"/>
            <a:ext cx="1075015" cy="172009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36312" y="6131957"/>
            <a:ext cx="252960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Duygudaşlık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636312" y="6577132"/>
            <a:ext cx="6241613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Duygularını ve bakış açılarını kendimize yansıtmaya çalışmak.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89534"/>
            <a:ext cx="630805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Aktif Dinleme Teknikleri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052524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Aktif dinleme, başkalarını gerçekten anlamak için önemli bir beceridir. Bu teknikler, dinlediğimizi göstermek ve başkalarının duygularını daha iyi anlamak için kullanabiliriz.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4470797"/>
            <a:ext cx="7468553" cy="1769150"/>
          </a:xfrm>
          <a:prstGeom prst="roundRect">
            <a:avLst>
              <a:gd name="adj" fmla="val 203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45344" y="4478417"/>
            <a:ext cx="7452479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085493" y="4629626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Göz Teması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3573185" y="4629626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Sözlü iletişim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057067" y="4629626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Sözsüz İletişim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45344" y="5163860"/>
            <a:ext cx="7452479" cy="10684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085493" y="5315069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Dikkatli bir şekilde dinlemek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3573185" y="5315069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Sorular sormak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057067" y="5315069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 sallamak, gülümsemek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010" y="541853"/>
            <a:ext cx="4715351" cy="579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Soru Sorma Becerileri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76010" y="1416844"/>
            <a:ext cx="7764780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Açık uçlu sorular sormak, başkalarının düşüncelerini ve duygularını daha derinlemesine anlamanıza yardımcı olur. Sorularınız, merakınızı ve ilginizi göstermeli, yargılamamalıdır.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2268974"/>
            <a:ext cx="492562" cy="4925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76010" y="2958584"/>
            <a:ext cx="2318266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Açık Uçlu Sorular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176010" y="3366492"/>
            <a:ext cx="776478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Daha fazla bilgi edinmek için kullanabileceğiniz "neden", "nasıl" gibi sorular sormak.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010" y="4272915"/>
            <a:ext cx="492562" cy="4925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76010" y="4962525"/>
            <a:ext cx="2318266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Empatik Sorular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6176010" y="5370433"/>
            <a:ext cx="776478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Onların duygularını anladığınızı göstermek için "Nasıl hissediyorsun?" gibi sorular sormak.</a:t>
            </a:r>
            <a:endParaRPr lang="en-US" sz="15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10" y="6276856"/>
            <a:ext cx="492562" cy="49256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76010" y="6966466"/>
            <a:ext cx="2460188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Anlayışınızı Doğrulama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176010" y="7374374"/>
            <a:ext cx="776478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Anladığınızdan emin olmak için "Doğru anladıysam..." gibi sorular sormak.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549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406" y="3361015"/>
            <a:ext cx="5576649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Sözsüz İletişim İpuçları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71406" y="4339828"/>
            <a:ext cx="13087588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Sözsüz iletişim, konuşulan kelimelerden daha güçlü bir etkiye sahip olabilir. Vücut dili, yüz ifadeleri ve tonlama, başkalarının duygularını anlamanıza yardımcı olur.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71406" y="5540693"/>
            <a:ext cx="495895" cy="49589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6" name="Text 3"/>
          <p:cNvSpPr/>
          <p:nvPr/>
        </p:nvSpPr>
        <p:spPr>
          <a:xfrm>
            <a:off x="962620" y="5633085"/>
            <a:ext cx="113348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487686" y="5540693"/>
            <a:ext cx="259294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Göz Teması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487686" y="5996940"/>
            <a:ext cx="5717381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Göz teması, ilginizi ve empatinizi gösterir.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425452" y="5540693"/>
            <a:ext cx="495895" cy="49589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0" name="Text 7"/>
          <p:cNvSpPr/>
          <p:nvPr/>
        </p:nvSpPr>
        <p:spPr>
          <a:xfrm>
            <a:off x="7589758" y="5633085"/>
            <a:ext cx="167164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450" dirty="0"/>
          </a:p>
        </p:txBody>
      </p:sp>
      <p:sp>
        <p:nvSpPr>
          <p:cNvPr id="11" name="Text 8"/>
          <p:cNvSpPr/>
          <p:nvPr/>
        </p:nvSpPr>
        <p:spPr>
          <a:xfrm>
            <a:off x="8141732" y="5540693"/>
            <a:ext cx="259294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Yüz İfadeleri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141732" y="5996940"/>
            <a:ext cx="5717381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Yüz ifadeleri, başkalarının duygularını yansıtır.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71406" y="6817757"/>
            <a:ext cx="495895" cy="49589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4" name="Text 11"/>
          <p:cNvSpPr/>
          <p:nvPr/>
        </p:nvSpPr>
        <p:spPr>
          <a:xfrm>
            <a:off x="932617" y="6910149"/>
            <a:ext cx="173355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2"/>
          <p:cNvSpPr/>
          <p:nvPr/>
        </p:nvSpPr>
        <p:spPr>
          <a:xfrm>
            <a:off x="1487686" y="6817757"/>
            <a:ext cx="259294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Vücut Dili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1487686" y="7274004"/>
            <a:ext cx="5717381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Vücut dili, başkalarının duygusal durumunu yansıtır.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425452" y="6817757"/>
            <a:ext cx="495895" cy="49589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8" name="Text 15"/>
          <p:cNvSpPr/>
          <p:nvPr/>
        </p:nvSpPr>
        <p:spPr>
          <a:xfrm>
            <a:off x="7589044" y="6910149"/>
            <a:ext cx="168712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450" dirty="0"/>
          </a:p>
        </p:txBody>
      </p:sp>
      <p:sp>
        <p:nvSpPr>
          <p:cNvPr id="19" name="Text 16"/>
          <p:cNvSpPr/>
          <p:nvPr/>
        </p:nvSpPr>
        <p:spPr>
          <a:xfrm>
            <a:off x="8141732" y="6817757"/>
            <a:ext cx="259294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Tonlama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8141732" y="7274004"/>
            <a:ext cx="5717381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Sözcüklerinizin tonu, anlamlarını değiştirir.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8043" y="919043"/>
            <a:ext cx="6815376" cy="640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Empatik Geri Bildirim Verme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48043" y="1885474"/>
            <a:ext cx="7620714" cy="1044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Empatik geri bildirim, başkalarının duygularını anladığınızı gösterir ve onlara destek sunar. Yargılamaktan kaçınmak ve onların bakış açısını anlamaya çalışmak önemlidir.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559153" y="3174682"/>
            <a:ext cx="30480" cy="4135874"/>
          </a:xfrm>
          <a:prstGeom prst="roundRect">
            <a:avLst>
              <a:gd name="adj" fmla="val 107096"/>
            </a:avLst>
          </a:prstGeom>
          <a:solidFill>
            <a:srgbClr val="D9CDBA"/>
          </a:solidFill>
          <a:ln/>
        </p:spPr>
      </p:sp>
      <p:sp>
        <p:nvSpPr>
          <p:cNvPr id="6" name="Shape 3"/>
          <p:cNvSpPr/>
          <p:nvPr/>
        </p:nvSpPr>
        <p:spPr>
          <a:xfrm>
            <a:off x="6788706" y="3649028"/>
            <a:ext cx="761643" cy="30480"/>
          </a:xfrm>
          <a:prstGeom prst="roundRect">
            <a:avLst>
              <a:gd name="adj" fmla="val 107096"/>
            </a:avLst>
          </a:prstGeom>
          <a:solidFill>
            <a:srgbClr val="D9CDBA"/>
          </a:solidFill>
          <a:ln/>
        </p:spPr>
      </p:sp>
      <p:sp>
        <p:nvSpPr>
          <p:cNvPr id="7" name="Shape 4"/>
          <p:cNvSpPr/>
          <p:nvPr/>
        </p:nvSpPr>
        <p:spPr>
          <a:xfrm>
            <a:off x="6329601" y="3419475"/>
            <a:ext cx="489585" cy="48958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8" name="Text 5"/>
          <p:cNvSpPr/>
          <p:nvPr/>
        </p:nvSpPr>
        <p:spPr>
          <a:xfrm>
            <a:off x="6518434" y="3510677"/>
            <a:ext cx="111800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771209" y="3392210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Dinleme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771209" y="3842623"/>
            <a:ext cx="6097548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Başkalarının söylediklerini dikkatlice dinleyin.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788706" y="5100161"/>
            <a:ext cx="761643" cy="30480"/>
          </a:xfrm>
          <a:prstGeom prst="roundRect">
            <a:avLst>
              <a:gd name="adj" fmla="val 107096"/>
            </a:avLst>
          </a:prstGeom>
          <a:solidFill>
            <a:srgbClr val="D9CDBA"/>
          </a:solidFill>
          <a:ln/>
        </p:spPr>
      </p:sp>
      <p:sp>
        <p:nvSpPr>
          <p:cNvPr id="12" name="Shape 9"/>
          <p:cNvSpPr/>
          <p:nvPr/>
        </p:nvSpPr>
        <p:spPr>
          <a:xfrm>
            <a:off x="6329601" y="4870609"/>
            <a:ext cx="489585" cy="48958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3" name="Text 10"/>
          <p:cNvSpPr/>
          <p:nvPr/>
        </p:nvSpPr>
        <p:spPr>
          <a:xfrm>
            <a:off x="6491883" y="4961811"/>
            <a:ext cx="164902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7771209" y="4843343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Anlama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771209" y="5293757"/>
            <a:ext cx="6097548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Duygularını ve bakış açılarını anlamaya çalışın.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788706" y="6551295"/>
            <a:ext cx="761643" cy="30480"/>
          </a:xfrm>
          <a:prstGeom prst="roundRect">
            <a:avLst>
              <a:gd name="adj" fmla="val 107096"/>
            </a:avLst>
          </a:prstGeom>
          <a:solidFill>
            <a:srgbClr val="D9CDBA"/>
          </a:solidFill>
          <a:ln/>
        </p:spPr>
      </p:sp>
      <p:sp>
        <p:nvSpPr>
          <p:cNvPr id="17" name="Shape 14"/>
          <p:cNvSpPr/>
          <p:nvPr/>
        </p:nvSpPr>
        <p:spPr>
          <a:xfrm>
            <a:off x="6329601" y="6321743"/>
            <a:ext cx="489585" cy="489585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8" name="Text 15"/>
          <p:cNvSpPr/>
          <p:nvPr/>
        </p:nvSpPr>
        <p:spPr>
          <a:xfrm>
            <a:off x="6488787" y="6412944"/>
            <a:ext cx="171093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7771209" y="6294477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Geri Bildirim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7771209" y="6744891"/>
            <a:ext cx="6097548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Anladığınızı gösteren ve destekleyici ifadeler kullanın.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2024-09-18T08:04:06Z</dcterms:created>
  <dcterms:modified xsi:type="dcterms:W3CDTF">2024-09-18T08:04:06Z</dcterms:modified>
</cp:coreProperties>
</file>