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Lora"/>
      <p:regular r:id="rId27"/>
    </p:embeddedFont>
    <p:embeddedFont>
      <p:font typeface="Lora"/>
      <p:regular r:id="rId28"/>
    </p:embeddedFont>
    <p:embeddedFont>
      <p:font typeface="Lora"/>
      <p:regular r:id="rId29"/>
    </p:embeddedFont>
    <p:embeddedFont>
      <p:font typeface="Lora"/>
      <p:regular r:id="rId3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4.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20.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656761"/>
            <a:ext cx="7468553" cy="1408033"/>
          </a:xfrm>
          <a:prstGeom prst="rect">
            <a:avLst/>
          </a:prstGeom>
          <a:noFill/>
          <a:ln/>
        </p:spPr>
        <p:txBody>
          <a:bodyPr wrap="squar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Dezenformasyon ve Bilgi Düzensizliği</a:t>
            </a:r>
            <a:endParaRPr lang="en-US" sz="4400" dirty="0"/>
          </a:p>
        </p:txBody>
      </p:sp>
      <p:sp>
        <p:nvSpPr>
          <p:cNvPr id="4" name="Text 1"/>
          <p:cNvSpPr/>
          <p:nvPr/>
        </p:nvSpPr>
        <p:spPr>
          <a:xfrm>
            <a:off x="837724" y="4423767"/>
            <a:ext cx="7468553" cy="1149072"/>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Hoş geldiniz! Bu sunumda dezenformasyon, bilgi düzensizliği ve bunlarla mücadele yöntemleri hakkında bilgi edineceksiniz. Dijital çağda doğru bilgiye ulaşmanın önemi ve karşılaştığımız zorluklar üzerine konuşacağız.</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6763" y="755213"/>
            <a:ext cx="7237571" cy="644366"/>
          </a:xfrm>
          <a:prstGeom prst="rect">
            <a:avLst/>
          </a:prstGeom>
          <a:noFill/>
          <a:ln/>
        </p:spPr>
        <p:txBody>
          <a:bodyPr wrap="none" lIns="0" tIns="0" rIns="0" bIns="0" rtlCol="0" anchor="t"/>
          <a:lstStyle/>
          <a:p>
            <a:pPr indent="0" marL="0">
              <a:lnSpc>
                <a:spcPts val="5050"/>
              </a:lnSpc>
              <a:buNone/>
            </a:pPr>
            <a:r>
              <a:rPr lang="en-US" sz="4050" dirty="0">
                <a:solidFill>
                  <a:srgbClr val="38512F"/>
                </a:solidFill>
                <a:latin typeface="Lora" pitchFamily="34" charset="0"/>
                <a:ea typeface="Lora" pitchFamily="34" charset="-122"/>
                <a:cs typeface="Lora" pitchFamily="34" charset="-120"/>
              </a:rPr>
              <a:t>Hatalı İlişkilendirme Örnekleri</a:t>
            </a:r>
            <a:endParaRPr lang="en-US" sz="4050" dirty="0"/>
          </a:p>
        </p:txBody>
      </p:sp>
      <p:pic>
        <p:nvPicPr>
          <p:cNvPr id="3" name="Image 0" descr="preencoded.png">    </p:cNvPr>
          <p:cNvPicPr>
            <a:picLocks noChangeAspect="1"/>
          </p:cNvPicPr>
          <p:nvPr/>
        </p:nvPicPr>
        <p:blipFill>
          <a:blip r:embed="rId1"/>
          <a:stretch>
            <a:fillRect/>
          </a:stretch>
        </p:blipFill>
        <p:spPr>
          <a:xfrm>
            <a:off x="766763" y="1837730"/>
            <a:ext cx="5842992" cy="3611166"/>
          </a:xfrm>
          <a:prstGeom prst="rect">
            <a:avLst/>
          </a:prstGeom>
        </p:spPr>
      </p:pic>
      <p:sp>
        <p:nvSpPr>
          <p:cNvPr id="4" name="Text 1"/>
          <p:cNvSpPr/>
          <p:nvPr/>
        </p:nvSpPr>
        <p:spPr>
          <a:xfrm>
            <a:off x="766763" y="5722739"/>
            <a:ext cx="2756654" cy="322183"/>
          </a:xfrm>
          <a:prstGeom prst="rect">
            <a:avLst/>
          </a:prstGeom>
          <a:noFill/>
          <a:ln/>
        </p:spPr>
        <p:txBody>
          <a:bodyPr wrap="none" lIns="0" tIns="0" rIns="0" bIns="0" rtlCol="0" anchor="t"/>
          <a:lstStyle/>
          <a:p>
            <a:pPr algn="l" indent="0" marL="0">
              <a:lnSpc>
                <a:spcPts val="2500"/>
              </a:lnSpc>
              <a:buNone/>
            </a:pPr>
            <a:r>
              <a:rPr lang="en-US" sz="2000" dirty="0">
                <a:solidFill>
                  <a:srgbClr val="3A3630"/>
                </a:solidFill>
                <a:latin typeface="Lora" pitchFamily="34" charset="0"/>
                <a:ea typeface="Lora" pitchFamily="34" charset="-122"/>
                <a:cs typeface="Lora" pitchFamily="34" charset="-120"/>
              </a:rPr>
              <a:t>Yanlış Görsel Kullanımı</a:t>
            </a:r>
            <a:endParaRPr lang="en-US" sz="2000" dirty="0"/>
          </a:p>
        </p:txBody>
      </p:sp>
      <p:sp>
        <p:nvSpPr>
          <p:cNvPr id="5" name="Text 2"/>
          <p:cNvSpPr/>
          <p:nvPr/>
        </p:nvSpPr>
        <p:spPr>
          <a:xfrm>
            <a:off x="766763" y="6176367"/>
            <a:ext cx="6384131" cy="701040"/>
          </a:xfrm>
          <a:prstGeom prst="rect">
            <a:avLst/>
          </a:prstGeom>
          <a:noFill/>
          <a:ln/>
        </p:spPr>
        <p:txBody>
          <a:bodyPr wrap="square" lIns="0" tIns="0" rIns="0" bIns="0" rtlCol="0" anchor="t"/>
          <a:lstStyle/>
          <a:p>
            <a:pPr algn="l"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New York Times'ın Trump'ın Avrupa seyahat yasağı haberinde İstanbul fotoğrafı kullanması</a:t>
            </a:r>
            <a:endParaRPr lang="en-US" sz="1700" dirty="0"/>
          </a:p>
        </p:txBody>
      </p:sp>
      <p:pic>
        <p:nvPicPr>
          <p:cNvPr id="6" name="Image 1" descr="preencoded.png">    </p:cNvPr>
          <p:cNvPicPr>
            <a:picLocks noChangeAspect="1"/>
          </p:cNvPicPr>
          <p:nvPr/>
        </p:nvPicPr>
        <p:blipFill>
          <a:blip r:embed="rId2"/>
          <a:stretch>
            <a:fillRect/>
          </a:stretch>
        </p:blipFill>
        <p:spPr>
          <a:xfrm>
            <a:off x="7479506" y="1837730"/>
            <a:ext cx="5842992" cy="3611166"/>
          </a:xfrm>
          <a:prstGeom prst="rect">
            <a:avLst/>
          </a:prstGeom>
        </p:spPr>
      </p:pic>
      <p:sp>
        <p:nvSpPr>
          <p:cNvPr id="7" name="Text 3"/>
          <p:cNvSpPr/>
          <p:nvPr/>
        </p:nvSpPr>
        <p:spPr>
          <a:xfrm>
            <a:off x="7479506" y="5722739"/>
            <a:ext cx="2577465" cy="322183"/>
          </a:xfrm>
          <a:prstGeom prst="rect">
            <a:avLst/>
          </a:prstGeom>
          <a:noFill/>
          <a:ln/>
        </p:spPr>
        <p:txBody>
          <a:bodyPr wrap="none" lIns="0" tIns="0" rIns="0" bIns="0" rtlCol="0" anchor="t"/>
          <a:lstStyle/>
          <a:p>
            <a:pPr algn="l" indent="0" marL="0">
              <a:lnSpc>
                <a:spcPts val="2500"/>
              </a:lnSpc>
              <a:buNone/>
            </a:pPr>
            <a:r>
              <a:rPr lang="en-US" sz="2000" dirty="0">
                <a:solidFill>
                  <a:srgbClr val="3A3630"/>
                </a:solidFill>
                <a:latin typeface="Lora" pitchFamily="34" charset="0"/>
                <a:ea typeface="Lora" pitchFamily="34" charset="-122"/>
                <a:cs typeface="Lora" pitchFamily="34" charset="-120"/>
              </a:rPr>
              <a:t>İlgisiz Ülke Görseli</a:t>
            </a:r>
            <a:endParaRPr lang="en-US" sz="2000" dirty="0"/>
          </a:p>
        </p:txBody>
      </p:sp>
      <p:sp>
        <p:nvSpPr>
          <p:cNvPr id="8" name="Text 4"/>
          <p:cNvSpPr/>
          <p:nvPr/>
        </p:nvSpPr>
        <p:spPr>
          <a:xfrm>
            <a:off x="7479506" y="6176367"/>
            <a:ext cx="6384131" cy="701040"/>
          </a:xfrm>
          <a:prstGeom prst="rect">
            <a:avLst/>
          </a:prstGeom>
          <a:noFill/>
          <a:ln/>
        </p:spPr>
        <p:txBody>
          <a:bodyPr wrap="square" lIns="0" tIns="0" rIns="0" bIns="0" rtlCol="0" anchor="t"/>
          <a:lstStyle/>
          <a:p>
            <a:pPr algn="l"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CNN International'ın koronavirüs haberinde Türkiye'den görsel kullanması</a:t>
            </a:r>
            <a:endParaRPr lang="en-US" sz="1700" dirty="0"/>
          </a:p>
        </p:txBody>
      </p:sp>
      <p:sp>
        <p:nvSpPr>
          <p:cNvPr id="9" name="Text 5"/>
          <p:cNvSpPr/>
          <p:nvPr/>
        </p:nvSpPr>
        <p:spPr>
          <a:xfrm>
            <a:off x="766763" y="7123867"/>
            <a:ext cx="13096875" cy="350520"/>
          </a:xfrm>
          <a:prstGeom prst="rect">
            <a:avLst/>
          </a:prstGeom>
          <a:noFill/>
          <a:ln/>
        </p:spPr>
        <p:txBody>
          <a:bodyPr wrap="none" lIns="0" tIns="0" rIns="0" bIns="0" rtlCol="0" anchor="t"/>
          <a:lstStyle/>
          <a:p>
            <a:pPr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Bu tür hatalı ilişkilendirmeler, yabancı ülkelerdeki insanların Türkiye'ye dair bakış açılarını manipüle etmeye yönelik çabalar olarak görülebilir.</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2677239"/>
            <a:ext cx="6789539" cy="704017"/>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Hiciv ve Parodi: İnce Çizgi</a:t>
            </a:r>
            <a:endParaRPr lang="en-US" sz="4400" dirty="0"/>
          </a:p>
        </p:txBody>
      </p:sp>
      <p:sp>
        <p:nvSpPr>
          <p:cNvPr id="3" name="Text 1"/>
          <p:cNvSpPr/>
          <p:nvPr/>
        </p:nvSpPr>
        <p:spPr>
          <a:xfrm>
            <a:off x="837724" y="3979545"/>
            <a:ext cx="4118372" cy="351949"/>
          </a:xfrm>
          <a:prstGeom prst="rect">
            <a:avLst/>
          </a:prstGeom>
          <a:noFill/>
          <a:ln/>
        </p:spPr>
        <p:txBody>
          <a:bodyPr wrap="none" lIns="0" tIns="0" rIns="0" bIns="0" rtlCol="0" anchor="t"/>
          <a:lstStyle/>
          <a:p>
            <a:pPr indent="0" marL="0">
              <a:lnSpc>
                <a:spcPts val="2750"/>
              </a:lnSpc>
              <a:buNone/>
            </a:pPr>
            <a:r>
              <a:rPr lang="en-US" sz="2200" dirty="0">
                <a:solidFill>
                  <a:srgbClr val="38512F"/>
                </a:solidFill>
                <a:latin typeface="Lora" pitchFamily="34" charset="0"/>
                <a:ea typeface="Lora" pitchFamily="34" charset="-122"/>
                <a:cs typeface="Lora" pitchFamily="34" charset="-120"/>
              </a:rPr>
              <a:t>Sanat mı, Dezenformasyon mu?</a:t>
            </a:r>
            <a:endParaRPr lang="en-US" sz="2200" dirty="0"/>
          </a:p>
        </p:txBody>
      </p:sp>
      <p:sp>
        <p:nvSpPr>
          <p:cNvPr id="4" name="Text 2"/>
          <p:cNvSpPr/>
          <p:nvPr/>
        </p:nvSpPr>
        <p:spPr>
          <a:xfrm>
            <a:off x="837724" y="4570809"/>
            <a:ext cx="6185535"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Hiciv ve parodiler sanatın bir türü olmasına rağmen, bağlamından koptuğunda dezenformasyona dönüşebilir.</a:t>
            </a:r>
            <a:endParaRPr lang="en-US" sz="1850" dirty="0"/>
          </a:p>
        </p:txBody>
      </p:sp>
      <p:sp>
        <p:nvSpPr>
          <p:cNvPr id="5" name="Text 3"/>
          <p:cNvSpPr/>
          <p:nvPr/>
        </p:nvSpPr>
        <p:spPr>
          <a:xfrm>
            <a:off x="7614761" y="3979545"/>
            <a:ext cx="2985849" cy="351949"/>
          </a:xfrm>
          <a:prstGeom prst="rect">
            <a:avLst/>
          </a:prstGeom>
          <a:noFill/>
          <a:ln/>
        </p:spPr>
        <p:txBody>
          <a:bodyPr wrap="none" lIns="0" tIns="0" rIns="0" bIns="0" rtlCol="0" anchor="t"/>
          <a:lstStyle/>
          <a:p>
            <a:pPr indent="0" marL="0">
              <a:lnSpc>
                <a:spcPts val="2750"/>
              </a:lnSpc>
              <a:buNone/>
            </a:pPr>
            <a:r>
              <a:rPr lang="en-US" sz="2200" dirty="0">
                <a:solidFill>
                  <a:srgbClr val="38512F"/>
                </a:solidFill>
                <a:latin typeface="Lora" pitchFamily="34" charset="0"/>
                <a:ea typeface="Lora" pitchFamily="34" charset="-122"/>
                <a:cs typeface="Lora" pitchFamily="34" charset="-120"/>
              </a:rPr>
              <a:t>Örnek: Zaytung Haberi</a:t>
            </a:r>
            <a:endParaRPr lang="en-US" sz="2200" dirty="0"/>
          </a:p>
        </p:txBody>
      </p:sp>
      <p:sp>
        <p:nvSpPr>
          <p:cNvPr id="6" name="Text 4"/>
          <p:cNvSpPr/>
          <p:nvPr/>
        </p:nvSpPr>
        <p:spPr>
          <a:xfrm>
            <a:off x="7614761" y="4570809"/>
            <a:ext cx="6185535"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"Sierra Leone'de Unutulan Büyükelçi" haberi, gerçek sanılarak televizyon programında tartışıldı.</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94239" y="802600"/>
            <a:ext cx="7528322" cy="1357789"/>
          </a:xfrm>
          <a:prstGeom prst="rect">
            <a:avLst/>
          </a:prstGeom>
          <a:noFill/>
          <a:ln/>
        </p:spPr>
        <p:txBody>
          <a:bodyPr wrap="square" lIns="0" tIns="0" rIns="0" bIns="0" rtlCol="0" anchor="t"/>
          <a:lstStyle/>
          <a:p>
            <a:pPr indent="0" marL="0">
              <a:lnSpc>
                <a:spcPts val="5300"/>
              </a:lnSpc>
              <a:buNone/>
            </a:pPr>
            <a:r>
              <a:rPr lang="en-US" sz="4250" dirty="0">
                <a:solidFill>
                  <a:srgbClr val="38512F"/>
                </a:solidFill>
                <a:latin typeface="Lora" pitchFamily="34" charset="0"/>
                <a:ea typeface="Lora" pitchFamily="34" charset="-122"/>
                <a:cs typeface="Lora" pitchFamily="34" charset="-120"/>
              </a:rPr>
              <a:t>Yeni Medya ve Dezenformasyon</a:t>
            </a:r>
            <a:endParaRPr lang="en-US" sz="4250" dirty="0"/>
          </a:p>
        </p:txBody>
      </p:sp>
      <p:sp>
        <p:nvSpPr>
          <p:cNvPr id="4" name="Shape 1"/>
          <p:cNvSpPr/>
          <p:nvPr/>
        </p:nvSpPr>
        <p:spPr>
          <a:xfrm>
            <a:off x="6294239" y="2766298"/>
            <a:ext cx="519351" cy="519351"/>
          </a:xfrm>
          <a:prstGeom prst="roundRect">
            <a:avLst>
              <a:gd name="adj" fmla="val 6667"/>
            </a:avLst>
          </a:prstGeom>
          <a:solidFill>
            <a:srgbClr val="F3E7D4"/>
          </a:solidFill>
          <a:ln/>
        </p:spPr>
      </p:sp>
      <p:sp>
        <p:nvSpPr>
          <p:cNvPr id="5" name="Text 2"/>
          <p:cNvSpPr/>
          <p:nvPr/>
        </p:nvSpPr>
        <p:spPr>
          <a:xfrm>
            <a:off x="6494621" y="2862977"/>
            <a:ext cx="118586" cy="325874"/>
          </a:xfrm>
          <a:prstGeom prst="rect">
            <a:avLst/>
          </a:prstGeom>
          <a:noFill/>
          <a:ln/>
        </p:spPr>
        <p:txBody>
          <a:bodyPr wrap="none" lIns="0" tIns="0" rIns="0" bIns="0" rtlCol="0" anchor="t"/>
          <a:lstStyle/>
          <a:p>
            <a:pPr algn="ctr" indent="0" marL="0">
              <a:lnSpc>
                <a:spcPts val="2550"/>
              </a:lnSpc>
              <a:buNone/>
            </a:pPr>
            <a:r>
              <a:rPr lang="en-US" sz="2550" dirty="0">
                <a:solidFill>
                  <a:srgbClr val="3A3630"/>
                </a:solidFill>
                <a:latin typeface="Lora" pitchFamily="34" charset="0"/>
                <a:ea typeface="Lora" pitchFamily="34" charset="-122"/>
                <a:cs typeface="Lora" pitchFamily="34" charset="-120"/>
              </a:rPr>
              <a:t>1</a:t>
            </a:r>
            <a:endParaRPr lang="en-US" sz="2550" dirty="0"/>
          </a:p>
        </p:txBody>
      </p:sp>
      <p:sp>
        <p:nvSpPr>
          <p:cNvPr id="6" name="Text 3"/>
          <p:cNvSpPr/>
          <p:nvPr/>
        </p:nvSpPr>
        <p:spPr>
          <a:xfrm>
            <a:off x="7044333" y="2766298"/>
            <a:ext cx="2884884" cy="339447"/>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Algoritmik Propaganda</a:t>
            </a:r>
            <a:endParaRPr lang="en-US" sz="2100" dirty="0"/>
          </a:p>
        </p:txBody>
      </p:sp>
      <p:sp>
        <p:nvSpPr>
          <p:cNvPr id="7" name="Text 4"/>
          <p:cNvSpPr/>
          <p:nvPr/>
        </p:nvSpPr>
        <p:spPr>
          <a:xfrm>
            <a:off x="7044333" y="3244215"/>
            <a:ext cx="2898696" cy="1477328"/>
          </a:xfrm>
          <a:prstGeom prst="rect">
            <a:avLst/>
          </a:prstGeom>
          <a:noFill/>
          <a:ln/>
        </p:spPr>
        <p:txBody>
          <a:bodyPr wrap="squar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Sosyal medya algoritmalarının dezenformasyonu yaymadaki rolü</a:t>
            </a:r>
            <a:endParaRPr lang="en-US" sz="1800" dirty="0"/>
          </a:p>
        </p:txBody>
      </p:sp>
      <p:sp>
        <p:nvSpPr>
          <p:cNvPr id="8" name="Shape 5"/>
          <p:cNvSpPr/>
          <p:nvPr/>
        </p:nvSpPr>
        <p:spPr>
          <a:xfrm>
            <a:off x="10173772" y="2766298"/>
            <a:ext cx="519351" cy="519351"/>
          </a:xfrm>
          <a:prstGeom prst="roundRect">
            <a:avLst>
              <a:gd name="adj" fmla="val 6667"/>
            </a:avLst>
          </a:prstGeom>
          <a:solidFill>
            <a:srgbClr val="F3E7D4"/>
          </a:solidFill>
          <a:ln/>
        </p:spPr>
      </p:sp>
      <p:sp>
        <p:nvSpPr>
          <p:cNvPr id="9" name="Text 6"/>
          <p:cNvSpPr/>
          <p:nvPr/>
        </p:nvSpPr>
        <p:spPr>
          <a:xfrm>
            <a:off x="10345936" y="2862977"/>
            <a:ext cx="175022" cy="325874"/>
          </a:xfrm>
          <a:prstGeom prst="rect">
            <a:avLst/>
          </a:prstGeom>
          <a:noFill/>
          <a:ln/>
        </p:spPr>
        <p:txBody>
          <a:bodyPr wrap="none" lIns="0" tIns="0" rIns="0" bIns="0" rtlCol="0" anchor="t"/>
          <a:lstStyle/>
          <a:p>
            <a:pPr algn="ctr" indent="0" marL="0">
              <a:lnSpc>
                <a:spcPts val="2550"/>
              </a:lnSpc>
              <a:buNone/>
            </a:pPr>
            <a:r>
              <a:rPr lang="en-US" sz="2550" dirty="0">
                <a:solidFill>
                  <a:srgbClr val="3A3630"/>
                </a:solidFill>
                <a:latin typeface="Lora" pitchFamily="34" charset="0"/>
                <a:ea typeface="Lora" pitchFamily="34" charset="-122"/>
                <a:cs typeface="Lora" pitchFamily="34" charset="-120"/>
              </a:rPr>
              <a:t>2</a:t>
            </a:r>
            <a:endParaRPr lang="en-US" sz="2550" dirty="0"/>
          </a:p>
        </p:txBody>
      </p:sp>
      <p:sp>
        <p:nvSpPr>
          <p:cNvPr id="10" name="Text 7"/>
          <p:cNvSpPr/>
          <p:nvPr/>
        </p:nvSpPr>
        <p:spPr>
          <a:xfrm>
            <a:off x="10923865" y="2766298"/>
            <a:ext cx="2715578" cy="339447"/>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Astroturfing</a:t>
            </a:r>
            <a:endParaRPr lang="en-US" sz="2100" dirty="0"/>
          </a:p>
        </p:txBody>
      </p:sp>
      <p:sp>
        <p:nvSpPr>
          <p:cNvPr id="11" name="Text 8"/>
          <p:cNvSpPr/>
          <p:nvPr/>
        </p:nvSpPr>
        <p:spPr>
          <a:xfrm>
            <a:off x="10923865" y="3244215"/>
            <a:ext cx="2898696" cy="738664"/>
          </a:xfrm>
          <a:prstGeom prst="rect">
            <a:avLst/>
          </a:prstGeom>
          <a:noFill/>
          <a:ln/>
        </p:spPr>
        <p:txBody>
          <a:bodyPr wrap="squar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Sahte tabandan destek oluşturma çabaları</a:t>
            </a:r>
            <a:endParaRPr lang="en-US" sz="1800" dirty="0"/>
          </a:p>
        </p:txBody>
      </p:sp>
      <p:sp>
        <p:nvSpPr>
          <p:cNvPr id="12" name="Shape 9"/>
          <p:cNvSpPr/>
          <p:nvPr/>
        </p:nvSpPr>
        <p:spPr>
          <a:xfrm>
            <a:off x="6294239" y="5211961"/>
            <a:ext cx="519351" cy="519351"/>
          </a:xfrm>
          <a:prstGeom prst="roundRect">
            <a:avLst>
              <a:gd name="adj" fmla="val 6667"/>
            </a:avLst>
          </a:prstGeom>
          <a:solidFill>
            <a:srgbClr val="F3E7D4"/>
          </a:solidFill>
          <a:ln/>
        </p:spPr>
      </p:sp>
      <p:sp>
        <p:nvSpPr>
          <p:cNvPr id="13" name="Text 10"/>
          <p:cNvSpPr/>
          <p:nvPr/>
        </p:nvSpPr>
        <p:spPr>
          <a:xfrm>
            <a:off x="6463189" y="5308640"/>
            <a:ext cx="181451" cy="325874"/>
          </a:xfrm>
          <a:prstGeom prst="rect">
            <a:avLst/>
          </a:prstGeom>
          <a:noFill/>
          <a:ln/>
        </p:spPr>
        <p:txBody>
          <a:bodyPr wrap="none" lIns="0" tIns="0" rIns="0" bIns="0" rtlCol="0" anchor="t"/>
          <a:lstStyle/>
          <a:p>
            <a:pPr algn="ctr" indent="0" marL="0">
              <a:lnSpc>
                <a:spcPts val="2550"/>
              </a:lnSpc>
              <a:buNone/>
            </a:pPr>
            <a:r>
              <a:rPr lang="en-US" sz="2550" dirty="0">
                <a:solidFill>
                  <a:srgbClr val="3A3630"/>
                </a:solidFill>
                <a:latin typeface="Lora" pitchFamily="34" charset="0"/>
                <a:ea typeface="Lora" pitchFamily="34" charset="-122"/>
                <a:cs typeface="Lora" pitchFamily="34" charset="-120"/>
              </a:rPr>
              <a:t>3</a:t>
            </a:r>
            <a:endParaRPr lang="en-US" sz="2550" dirty="0"/>
          </a:p>
        </p:txBody>
      </p:sp>
      <p:sp>
        <p:nvSpPr>
          <p:cNvPr id="14" name="Text 11"/>
          <p:cNvSpPr/>
          <p:nvPr/>
        </p:nvSpPr>
        <p:spPr>
          <a:xfrm>
            <a:off x="7044333" y="5211961"/>
            <a:ext cx="2715578" cy="339447"/>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Shadowbanning</a:t>
            </a:r>
            <a:endParaRPr lang="en-US" sz="2100" dirty="0"/>
          </a:p>
        </p:txBody>
      </p:sp>
      <p:sp>
        <p:nvSpPr>
          <p:cNvPr id="15" name="Text 12"/>
          <p:cNvSpPr/>
          <p:nvPr/>
        </p:nvSpPr>
        <p:spPr>
          <a:xfrm>
            <a:off x="7044333" y="5689878"/>
            <a:ext cx="6778228" cy="369332"/>
          </a:xfrm>
          <a:prstGeom prst="rect">
            <a:avLst/>
          </a:prstGeom>
          <a:noFill/>
          <a:ln/>
        </p:spPr>
        <p:txBody>
          <a:bodyPr wrap="non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İçeriklerin gizlice engellenmesi veya kısıtlanması</a:t>
            </a:r>
            <a:endParaRPr lang="en-US" sz="1800" dirty="0"/>
          </a:p>
        </p:txBody>
      </p:sp>
      <p:sp>
        <p:nvSpPr>
          <p:cNvPr id="16" name="Text 13"/>
          <p:cNvSpPr/>
          <p:nvPr/>
        </p:nvSpPr>
        <p:spPr>
          <a:xfrm>
            <a:off x="6294239" y="6318885"/>
            <a:ext cx="7528322" cy="1107996"/>
          </a:xfrm>
          <a:prstGeom prst="rect">
            <a:avLst/>
          </a:prstGeom>
          <a:noFill/>
          <a:ln/>
        </p:spPr>
        <p:txBody>
          <a:bodyPr wrap="squar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Dijital çağda dezenformasyonun yeni formları ortaya çıkmaktadır. Bu kavramları anlamak, çevrimiçi bilgi akışını daha iyi değerlendirmemize yardımcı olur.</a:t>
            </a:r>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738664"/>
            <a:ext cx="5984796" cy="704017"/>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Algoritmik Propaganda</a:t>
            </a:r>
            <a:endParaRPr lang="en-US" sz="4400" dirty="0"/>
          </a:p>
        </p:txBody>
      </p:sp>
      <p:sp>
        <p:nvSpPr>
          <p:cNvPr id="3" name="Text 1"/>
          <p:cNvSpPr/>
          <p:nvPr/>
        </p:nvSpPr>
        <p:spPr>
          <a:xfrm>
            <a:off x="1872972" y="2334339"/>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3A3630"/>
                </a:solidFill>
                <a:latin typeface="Lora" pitchFamily="34" charset="0"/>
                <a:ea typeface="Lora" pitchFamily="34" charset="-122"/>
                <a:cs typeface="Lora" pitchFamily="34" charset="-120"/>
              </a:rPr>
              <a:t>Tanım</a:t>
            </a:r>
            <a:endParaRPr lang="en-US" sz="2200" dirty="0"/>
          </a:p>
        </p:txBody>
      </p:sp>
      <p:sp>
        <p:nvSpPr>
          <p:cNvPr id="4" name="Text 2"/>
          <p:cNvSpPr/>
          <p:nvPr/>
        </p:nvSpPr>
        <p:spPr>
          <a:xfrm>
            <a:off x="837724" y="2829878"/>
            <a:ext cx="3851434" cy="766048"/>
          </a:xfrm>
          <a:prstGeom prst="rect">
            <a:avLst/>
          </a:prstGeom>
          <a:noFill/>
          <a:ln/>
        </p:spPr>
        <p:txBody>
          <a:bodyPr wrap="square" lIns="0" tIns="0" rIns="0" bIns="0" rtlCol="0" anchor="t"/>
          <a:lstStyle/>
          <a:p>
            <a:pPr algn="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Sosyal medya algoritmalarının manipüle edilmesi</a:t>
            </a:r>
            <a:endParaRPr lang="en-US" sz="1850" dirty="0"/>
          </a:p>
        </p:txBody>
      </p:sp>
      <p:pic>
        <p:nvPicPr>
          <p:cNvPr id="5" name="Image 0" descr="preencoded.png">    </p:cNvPr>
          <p:cNvPicPr>
            <a:picLocks noChangeAspect="1"/>
          </p:cNvPicPr>
          <p:nvPr/>
        </p:nvPicPr>
        <p:blipFill>
          <a:blip r:embed="rId1"/>
          <a:stretch>
            <a:fillRect/>
          </a:stretch>
        </p:blipFill>
        <p:spPr>
          <a:xfrm>
            <a:off x="5048131" y="1921431"/>
            <a:ext cx="4534138" cy="4534138"/>
          </a:xfrm>
          <a:prstGeom prst="rect">
            <a:avLst/>
          </a:prstGeom>
        </p:spPr>
      </p:pic>
      <p:sp>
        <p:nvSpPr>
          <p:cNvPr id="6" name="Text 3"/>
          <p:cNvSpPr/>
          <p:nvPr/>
        </p:nvSpPr>
        <p:spPr>
          <a:xfrm>
            <a:off x="6348055" y="2650808"/>
            <a:ext cx="108942"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1</a:t>
            </a:r>
            <a:endParaRPr lang="en-US" sz="2350" dirty="0"/>
          </a:p>
        </p:txBody>
      </p:sp>
      <p:sp>
        <p:nvSpPr>
          <p:cNvPr id="7" name="Text 4"/>
          <p:cNvSpPr/>
          <p:nvPr/>
        </p:nvSpPr>
        <p:spPr>
          <a:xfrm>
            <a:off x="9941243" y="233433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Amaç</a:t>
            </a:r>
            <a:endParaRPr lang="en-US" sz="2200" dirty="0"/>
          </a:p>
        </p:txBody>
      </p:sp>
      <p:sp>
        <p:nvSpPr>
          <p:cNvPr id="8" name="Text 5"/>
          <p:cNvSpPr/>
          <p:nvPr/>
        </p:nvSpPr>
        <p:spPr>
          <a:xfrm>
            <a:off x="9941243" y="2829878"/>
            <a:ext cx="3851434" cy="76604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Belirli fikirlerin veya içeriklerin yaygınlaşmasını sağlamak</a:t>
            </a:r>
            <a:endParaRPr lang="en-US" sz="1850" dirty="0"/>
          </a:p>
        </p:txBody>
      </p:sp>
      <p:pic>
        <p:nvPicPr>
          <p:cNvPr id="9" name="Image 1" descr="preencoded.png">    </p:cNvPr>
          <p:cNvPicPr>
            <a:picLocks noChangeAspect="1"/>
          </p:cNvPicPr>
          <p:nvPr/>
        </p:nvPicPr>
        <p:blipFill>
          <a:blip r:embed="rId2"/>
          <a:stretch>
            <a:fillRect/>
          </a:stretch>
        </p:blipFill>
        <p:spPr>
          <a:xfrm>
            <a:off x="5048131" y="1921431"/>
            <a:ext cx="4534138" cy="4534138"/>
          </a:xfrm>
          <a:prstGeom prst="rect">
            <a:avLst/>
          </a:prstGeom>
        </p:spPr>
      </p:pic>
      <p:sp>
        <p:nvSpPr>
          <p:cNvPr id="10" name="Text 6"/>
          <p:cNvSpPr/>
          <p:nvPr/>
        </p:nvSpPr>
        <p:spPr>
          <a:xfrm>
            <a:off x="8533090" y="3036570"/>
            <a:ext cx="160615"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2</a:t>
            </a:r>
            <a:endParaRPr lang="en-US" sz="2350" dirty="0"/>
          </a:p>
        </p:txBody>
      </p:sp>
      <p:sp>
        <p:nvSpPr>
          <p:cNvPr id="11" name="Text 7"/>
          <p:cNvSpPr/>
          <p:nvPr/>
        </p:nvSpPr>
        <p:spPr>
          <a:xfrm>
            <a:off x="9941243" y="4780955"/>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Etki</a:t>
            </a:r>
            <a:endParaRPr lang="en-US" sz="2200" dirty="0"/>
          </a:p>
        </p:txBody>
      </p:sp>
      <p:sp>
        <p:nvSpPr>
          <p:cNvPr id="12" name="Text 8"/>
          <p:cNvSpPr/>
          <p:nvPr/>
        </p:nvSpPr>
        <p:spPr>
          <a:xfrm>
            <a:off x="9941243" y="5276493"/>
            <a:ext cx="3851434" cy="76604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Kullanıcıların bilgi akışını ve algısını yönlendirmek</a:t>
            </a:r>
            <a:endParaRPr lang="en-US" sz="1850" dirty="0"/>
          </a:p>
        </p:txBody>
      </p:sp>
      <p:pic>
        <p:nvPicPr>
          <p:cNvPr id="13" name="Image 2" descr="preencoded.png">    </p:cNvPr>
          <p:cNvPicPr>
            <a:picLocks noChangeAspect="1"/>
          </p:cNvPicPr>
          <p:nvPr/>
        </p:nvPicPr>
        <p:blipFill>
          <a:blip r:embed="rId3"/>
          <a:stretch>
            <a:fillRect/>
          </a:stretch>
        </p:blipFill>
        <p:spPr>
          <a:xfrm>
            <a:off x="5048131" y="1921431"/>
            <a:ext cx="4534138" cy="4534138"/>
          </a:xfrm>
          <a:prstGeom prst="rect">
            <a:avLst/>
          </a:prstGeom>
        </p:spPr>
      </p:pic>
      <p:sp>
        <p:nvSpPr>
          <p:cNvPr id="14" name="Text 9"/>
          <p:cNvSpPr/>
          <p:nvPr/>
        </p:nvSpPr>
        <p:spPr>
          <a:xfrm>
            <a:off x="8144351" y="5247442"/>
            <a:ext cx="166688"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3</a:t>
            </a:r>
            <a:endParaRPr lang="en-US" sz="2350" dirty="0"/>
          </a:p>
        </p:txBody>
      </p:sp>
      <p:sp>
        <p:nvSpPr>
          <p:cNvPr id="15" name="Text 10"/>
          <p:cNvSpPr/>
          <p:nvPr/>
        </p:nvSpPr>
        <p:spPr>
          <a:xfrm>
            <a:off x="1872972" y="4780955"/>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3A3630"/>
                </a:solidFill>
                <a:latin typeface="Lora" pitchFamily="34" charset="0"/>
                <a:ea typeface="Lora" pitchFamily="34" charset="-122"/>
                <a:cs typeface="Lora" pitchFamily="34" charset="-120"/>
              </a:rPr>
              <a:t>Önlem</a:t>
            </a:r>
            <a:endParaRPr lang="en-US" sz="2200" dirty="0"/>
          </a:p>
        </p:txBody>
      </p:sp>
      <p:sp>
        <p:nvSpPr>
          <p:cNvPr id="16" name="Text 11"/>
          <p:cNvSpPr/>
          <p:nvPr/>
        </p:nvSpPr>
        <p:spPr>
          <a:xfrm>
            <a:off x="837724" y="5276493"/>
            <a:ext cx="3851434" cy="766048"/>
          </a:xfrm>
          <a:prstGeom prst="rect">
            <a:avLst/>
          </a:prstGeom>
          <a:noFill/>
          <a:ln/>
        </p:spPr>
        <p:txBody>
          <a:bodyPr wrap="square" lIns="0" tIns="0" rIns="0" bIns="0" rtlCol="0" anchor="t"/>
          <a:lstStyle/>
          <a:p>
            <a:pPr algn="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Algoritma şeffaflığı ve kullanıcı farkındalığı</a:t>
            </a:r>
            <a:endParaRPr lang="en-US" sz="1850" dirty="0"/>
          </a:p>
        </p:txBody>
      </p:sp>
      <p:pic>
        <p:nvPicPr>
          <p:cNvPr id="17" name="Image 3" descr="preencoded.png">    </p:cNvPr>
          <p:cNvPicPr>
            <a:picLocks noChangeAspect="1"/>
          </p:cNvPicPr>
          <p:nvPr/>
        </p:nvPicPr>
        <p:blipFill>
          <a:blip r:embed="rId4"/>
          <a:stretch>
            <a:fillRect/>
          </a:stretch>
        </p:blipFill>
        <p:spPr>
          <a:xfrm>
            <a:off x="5048131" y="1921431"/>
            <a:ext cx="4534138" cy="4534138"/>
          </a:xfrm>
          <a:prstGeom prst="rect">
            <a:avLst/>
          </a:prstGeom>
        </p:spPr>
      </p:pic>
      <p:sp>
        <p:nvSpPr>
          <p:cNvPr id="18" name="Text 12"/>
          <p:cNvSpPr/>
          <p:nvPr/>
        </p:nvSpPr>
        <p:spPr>
          <a:xfrm>
            <a:off x="5935742" y="4861679"/>
            <a:ext cx="162163"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4</a:t>
            </a:r>
            <a:endParaRPr lang="en-US" sz="2350" dirty="0"/>
          </a:p>
        </p:txBody>
      </p:sp>
      <p:sp>
        <p:nvSpPr>
          <p:cNvPr id="19" name="Text 13"/>
          <p:cNvSpPr/>
          <p:nvPr/>
        </p:nvSpPr>
        <p:spPr>
          <a:xfrm>
            <a:off x="837724" y="6724769"/>
            <a:ext cx="12954952"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Algoritmik propaganda, modern dezenformasyonun en sinsi formlarından biridir. Kullanıcılar farkında olmadan manipüle edilebilir.</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68786"/>
          </a:xfrm>
          <a:prstGeom prst="rect">
            <a:avLst/>
          </a:prstGeom>
        </p:spPr>
      </p:pic>
      <p:sp>
        <p:nvSpPr>
          <p:cNvPr id="3" name="Text 0"/>
          <p:cNvSpPr/>
          <p:nvPr/>
        </p:nvSpPr>
        <p:spPr>
          <a:xfrm>
            <a:off x="747236" y="3257312"/>
            <a:ext cx="8785146" cy="627817"/>
          </a:xfrm>
          <a:prstGeom prst="rect">
            <a:avLst/>
          </a:prstGeom>
          <a:noFill/>
          <a:ln/>
        </p:spPr>
        <p:txBody>
          <a:bodyPr wrap="none" lIns="0" tIns="0" rIns="0" bIns="0" rtlCol="0" anchor="t"/>
          <a:lstStyle/>
          <a:p>
            <a:pPr indent="0" marL="0">
              <a:lnSpc>
                <a:spcPts val="4900"/>
              </a:lnSpc>
              <a:buNone/>
            </a:pPr>
            <a:r>
              <a:rPr lang="en-US" sz="3950" dirty="0">
                <a:solidFill>
                  <a:srgbClr val="38512F"/>
                </a:solidFill>
                <a:latin typeface="Lora" pitchFamily="34" charset="0"/>
                <a:ea typeface="Lora" pitchFamily="34" charset="-122"/>
                <a:cs typeface="Lora" pitchFamily="34" charset="-120"/>
              </a:rPr>
              <a:t>Astroturfing: Sahte Destek Oluşturma</a:t>
            </a:r>
            <a:endParaRPr lang="en-US" sz="3950" dirty="0"/>
          </a:p>
        </p:txBody>
      </p:sp>
      <p:pic>
        <p:nvPicPr>
          <p:cNvPr id="4" name="Image 1" descr="preencoded.png">    </p:cNvPr>
          <p:cNvPicPr>
            <a:picLocks noChangeAspect="1"/>
          </p:cNvPicPr>
          <p:nvPr/>
        </p:nvPicPr>
        <p:blipFill>
          <a:blip r:embed="rId2"/>
          <a:stretch>
            <a:fillRect/>
          </a:stretch>
        </p:blipFill>
        <p:spPr>
          <a:xfrm>
            <a:off x="747236" y="4205288"/>
            <a:ext cx="3283982" cy="854035"/>
          </a:xfrm>
          <a:prstGeom prst="rect">
            <a:avLst/>
          </a:prstGeom>
        </p:spPr>
      </p:pic>
      <p:sp>
        <p:nvSpPr>
          <p:cNvPr id="5" name="Text 1"/>
          <p:cNvSpPr/>
          <p:nvPr/>
        </p:nvSpPr>
        <p:spPr>
          <a:xfrm>
            <a:off x="960715" y="5379482"/>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Tanım</a:t>
            </a:r>
            <a:endParaRPr lang="en-US" sz="1950" dirty="0"/>
          </a:p>
        </p:txBody>
      </p:sp>
      <p:sp>
        <p:nvSpPr>
          <p:cNvPr id="6" name="Text 2"/>
          <p:cNvSpPr/>
          <p:nvPr/>
        </p:nvSpPr>
        <p:spPr>
          <a:xfrm>
            <a:off x="960715" y="5821442"/>
            <a:ext cx="2857024" cy="1024414"/>
          </a:xfrm>
          <a:prstGeom prst="rect">
            <a:avLst/>
          </a:prstGeom>
          <a:noFill/>
          <a:ln/>
        </p:spPr>
        <p:txBody>
          <a:bodyPr wrap="square" lIns="0" tIns="0" rIns="0" bIns="0" rtlCol="0" anchor="t"/>
          <a:lstStyle/>
          <a:p>
            <a:pPr algn="l"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Organize edilmiş grupların doğal kamuoyu görüşü gibi gösterilmesi</a:t>
            </a:r>
            <a:endParaRPr lang="en-US" sz="1650" dirty="0"/>
          </a:p>
        </p:txBody>
      </p:sp>
      <p:pic>
        <p:nvPicPr>
          <p:cNvPr id="7" name="Image 2" descr="preencoded.png">    </p:cNvPr>
          <p:cNvPicPr>
            <a:picLocks noChangeAspect="1"/>
          </p:cNvPicPr>
          <p:nvPr/>
        </p:nvPicPr>
        <p:blipFill>
          <a:blip r:embed="rId3"/>
          <a:stretch>
            <a:fillRect/>
          </a:stretch>
        </p:blipFill>
        <p:spPr>
          <a:xfrm>
            <a:off x="4031218" y="4205288"/>
            <a:ext cx="3283982" cy="854035"/>
          </a:xfrm>
          <a:prstGeom prst="rect">
            <a:avLst/>
          </a:prstGeom>
        </p:spPr>
      </p:pic>
      <p:sp>
        <p:nvSpPr>
          <p:cNvPr id="8" name="Text 3"/>
          <p:cNvSpPr/>
          <p:nvPr/>
        </p:nvSpPr>
        <p:spPr>
          <a:xfrm>
            <a:off x="4244697" y="5379482"/>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Yöntemler</a:t>
            </a:r>
            <a:endParaRPr lang="en-US" sz="1950" dirty="0"/>
          </a:p>
        </p:txBody>
      </p:sp>
      <p:sp>
        <p:nvSpPr>
          <p:cNvPr id="9" name="Text 4"/>
          <p:cNvSpPr/>
          <p:nvPr/>
        </p:nvSpPr>
        <p:spPr>
          <a:xfrm>
            <a:off x="4244697" y="5821442"/>
            <a:ext cx="2857024" cy="682943"/>
          </a:xfrm>
          <a:prstGeom prst="rect">
            <a:avLst/>
          </a:prstGeom>
          <a:noFill/>
          <a:ln/>
        </p:spPr>
        <p:txBody>
          <a:bodyPr wrap="square" lIns="0" tIns="0" rIns="0" bIns="0" rtlCol="0" anchor="t"/>
          <a:lstStyle/>
          <a:p>
            <a:pPr algn="l"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Sahte hesaplar, bot ağları, ücretli yorumcular kullanımı</a:t>
            </a:r>
            <a:endParaRPr lang="en-US" sz="1650" dirty="0"/>
          </a:p>
        </p:txBody>
      </p:sp>
      <p:pic>
        <p:nvPicPr>
          <p:cNvPr id="10" name="Image 3" descr="preencoded.png">    </p:cNvPr>
          <p:cNvPicPr>
            <a:picLocks noChangeAspect="1"/>
          </p:cNvPicPr>
          <p:nvPr/>
        </p:nvPicPr>
        <p:blipFill>
          <a:blip r:embed="rId4"/>
          <a:stretch>
            <a:fillRect/>
          </a:stretch>
        </p:blipFill>
        <p:spPr>
          <a:xfrm>
            <a:off x="7315200" y="4205288"/>
            <a:ext cx="3283982" cy="854035"/>
          </a:xfrm>
          <a:prstGeom prst="rect">
            <a:avLst/>
          </a:prstGeom>
        </p:spPr>
      </p:pic>
      <p:sp>
        <p:nvSpPr>
          <p:cNvPr id="11" name="Text 5"/>
          <p:cNvSpPr/>
          <p:nvPr/>
        </p:nvSpPr>
        <p:spPr>
          <a:xfrm>
            <a:off x="7528679" y="5379482"/>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Amaç</a:t>
            </a:r>
            <a:endParaRPr lang="en-US" sz="1950" dirty="0"/>
          </a:p>
        </p:txBody>
      </p:sp>
      <p:sp>
        <p:nvSpPr>
          <p:cNvPr id="12" name="Text 6"/>
          <p:cNvSpPr/>
          <p:nvPr/>
        </p:nvSpPr>
        <p:spPr>
          <a:xfrm>
            <a:off x="7528679" y="5821442"/>
            <a:ext cx="2857024" cy="682943"/>
          </a:xfrm>
          <a:prstGeom prst="rect">
            <a:avLst/>
          </a:prstGeom>
          <a:noFill/>
          <a:ln/>
        </p:spPr>
        <p:txBody>
          <a:bodyPr wrap="square" lIns="0" tIns="0" rIns="0" bIns="0" rtlCol="0" anchor="t"/>
          <a:lstStyle/>
          <a:p>
            <a:pPr algn="l"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Belirli bir fikir veya ürün için yapay destek oluşturmak</a:t>
            </a:r>
            <a:endParaRPr lang="en-US" sz="1650" dirty="0"/>
          </a:p>
        </p:txBody>
      </p:sp>
      <p:pic>
        <p:nvPicPr>
          <p:cNvPr id="13" name="Image 4" descr="preencoded.png">    </p:cNvPr>
          <p:cNvPicPr>
            <a:picLocks noChangeAspect="1"/>
          </p:cNvPicPr>
          <p:nvPr/>
        </p:nvPicPr>
        <p:blipFill>
          <a:blip r:embed="rId5"/>
          <a:stretch>
            <a:fillRect/>
          </a:stretch>
        </p:blipFill>
        <p:spPr>
          <a:xfrm>
            <a:off x="10599182" y="4205288"/>
            <a:ext cx="3283982" cy="854035"/>
          </a:xfrm>
          <a:prstGeom prst="rect">
            <a:avLst/>
          </a:prstGeom>
        </p:spPr>
      </p:pic>
      <p:sp>
        <p:nvSpPr>
          <p:cNvPr id="14" name="Text 7"/>
          <p:cNvSpPr/>
          <p:nvPr/>
        </p:nvSpPr>
        <p:spPr>
          <a:xfrm>
            <a:off x="10812661" y="5379482"/>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Tespit</a:t>
            </a:r>
            <a:endParaRPr lang="en-US" sz="1950" dirty="0"/>
          </a:p>
        </p:txBody>
      </p:sp>
      <p:sp>
        <p:nvSpPr>
          <p:cNvPr id="15" name="Text 8"/>
          <p:cNvSpPr/>
          <p:nvPr/>
        </p:nvSpPr>
        <p:spPr>
          <a:xfrm>
            <a:off x="10812661" y="5821442"/>
            <a:ext cx="2857024" cy="682943"/>
          </a:xfrm>
          <a:prstGeom prst="rect">
            <a:avLst/>
          </a:prstGeom>
          <a:noFill/>
          <a:ln/>
        </p:spPr>
        <p:txBody>
          <a:bodyPr wrap="square" lIns="0" tIns="0" rIns="0" bIns="0" rtlCol="0" anchor="t"/>
          <a:lstStyle/>
          <a:p>
            <a:pPr algn="l"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Benzer içeriklerin çok sayıda farklı hesaptan paylaşılması</a:t>
            </a:r>
            <a:endParaRPr lang="en-US" sz="1650" dirty="0"/>
          </a:p>
        </p:txBody>
      </p:sp>
      <p:sp>
        <p:nvSpPr>
          <p:cNvPr id="16" name="Text 9"/>
          <p:cNvSpPr/>
          <p:nvPr/>
        </p:nvSpPr>
        <p:spPr>
          <a:xfrm>
            <a:off x="747236" y="7299484"/>
            <a:ext cx="13135928" cy="341471"/>
          </a:xfrm>
          <a:prstGeom prst="rect">
            <a:avLst/>
          </a:prstGeom>
          <a:noFill/>
          <a:ln/>
        </p:spPr>
        <p:txBody>
          <a:bodyPr wrap="none" lIns="0" tIns="0" rIns="0" bIns="0" rtlCol="0" anchor="t"/>
          <a:lstStyle/>
          <a:p>
            <a:pPr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Astroturfing, özellikle siyasi kampanyalarda ve ticari ürünlerin tanıtımında sıkça kullanılan bir taktiktir. Gerçek kamuoyu görüşünü çarpıtabilir.</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47462" y="928926"/>
            <a:ext cx="7042071" cy="544116"/>
          </a:xfrm>
          <a:prstGeom prst="rect">
            <a:avLst/>
          </a:prstGeom>
          <a:noFill/>
          <a:ln/>
        </p:spPr>
        <p:txBody>
          <a:bodyPr wrap="none" lIns="0" tIns="0" rIns="0" bIns="0" rtlCol="0" anchor="t"/>
          <a:lstStyle/>
          <a:p>
            <a:pPr indent="0" marL="0">
              <a:lnSpc>
                <a:spcPts val="4250"/>
              </a:lnSpc>
              <a:buNone/>
            </a:pPr>
            <a:r>
              <a:rPr lang="en-US" sz="3400" dirty="0">
                <a:solidFill>
                  <a:srgbClr val="38512F"/>
                </a:solidFill>
                <a:latin typeface="Lora" pitchFamily="34" charset="0"/>
                <a:ea typeface="Lora" pitchFamily="34" charset="-122"/>
                <a:cs typeface="Lora" pitchFamily="34" charset="-120"/>
              </a:rPr>
              <a:t>Shadowbanning ve İçerik Kısıtlama</a:t>
            </a:r>
            <a:endParaRPr lang="en-US" sz="3400" dirty="0"/>
          </a:p>
        </p:txBody>
      </p:sp>
      <p:sp>
        <p:nvSpPr>
          <p:cNvPr id="4" name="Shape 1"/>
          <p:cNvSpPr/>
          <p:nvPr/>
        </p:nvSpPr>
        <p:spPr>
          <a:xfrm>
            <a:off x="647462" y="1750457"/>
            <a:ext cx="7849076" cy="1048822"/>
          </a:xfrm>
          <a:prstGeom prst="roundRect">
            <a:avLst>
              <a:gd name="adj" fmla="val 2646"/>
            </a:avLst>
          </a:prstGeom>
          <a:solidFill>
            <a:srgbClr val="F3E7D4"/>
          </a:solidFill>
          <a:ln/>
        </p:spPr>
      </p:sp>
      <p:sp>
        <p:nvSpPr>
          <p:cNvPr id="5" name="Text 2"/>
          <p:cNvSpPr/>
          <p:nvPr/>
        </p:nvSpPr>
        <p:spPr>
          <a:xfrm>
            <a:off x="832366" y="1935361"/>
            <a:ext cx="2176582" cy="272058"/>
          </a:xfrm>
          <a:prstGeom prst="rect">
            <a:avLst/>
          </a:prstGeom>
          <a:noFill/>
          <a:ln/>
        </p:spPr>
        <p:txBody>
          <a:bodyPr wrap="none" lIns="0" tIns="0" rIns="0" bIns="0" rtlCol="0" anchor="t"/>
          <a:lstStyle/>
          <a:p>
            <a:pPr indent="0" marL="0">
              <a:lnSpc>
                <a:spcPts val="2100"/>
              </a:lnSpc>
              <a:buNone/>
            </a:pPr>
            <a:r>
              <a:rPr lang="en-US" sz="1700" dirty="0">
                <a:solidFill>
                  <a:srgbClr val="3A3630"/>
                </a:solidFill>
                <a:latin typeface="Lora" pitchFamily="34" charset="0"/>
                <a:ea typeface="Lora" pitchFamily="34" charset="-122"/>
                <a:cs typeface="Lora" pitchFamily="34" charset="-120"/>
              </a:rPr>
              <a:t>Tanım</a:t>
            </a:r>
            <a:endParaRPr lang="en-US" sz="1700" dirty="0"/>
          </a:p>
        </p:txBody>
      </p:sp>
      <p:sp>
        <p:nvSpPr>
          <p:cNvPr id="6" name="Text 3"/>
          <p:cNvSpPr/>
          <p:nvPr/>
        </p:nvSpPr>
        <p:spPr>
          <a:xfrm>
            <a:off x="832366" y="2318385"/>
            <a:ext cx="7479268" cy="295989"/>
          </a:xfrm>
          <a:prstGeom prst="rect">
            <a:avLst/>
          </a:prstGeom>
          <a:noFill/>
          <a:ln/>
        </p:spPr>
        <p:txBody>
          <a:bodyPr wrap="none" lIns="0" tIns="0" rIns="0" bIns="0" rtlCol="0" anchor="t"/>
          <a:lstStyle/>
          <a:p>
            <a:pPr indent="0" marL="0">
              <a:lnSpc>
                <a:spcPts val="2300"/>
              </a:lnSpc>
              <a:buNone/>
            </a:pPr>
            <a:r>
              <a:rPr lang="en-US" sz="1450" dirty="0">
                <a:solidFill>
                  <a:srgbClr val="3A3630"/>
                </a:solidFill>
                <a:latin typeface="Source Sans Pro" pitchFamily="34" charset="0"/>
                <a:ea typeface="Source Sans Pro" pitchFamily="34" charset="-122"/>
                <a:cs typeface="Source Sans Pro" pitchFamily="34" charset="-120"/>
              </a:rPr>
              <a:t>Kullanıcının içeriğinin gizlice kısıtlanması veya engellenmesi</a:t>
            </a:r>
            <a:endParaRPr lang="en-US" sz="1450" dirty="0"/>
          </a:p>
        </p:txBody>
      </p:sp>
      <p:sp>
        <p:nvSpPr>
          <p:cNvPr id="7" name="Shape 4"/>
          <p:cNvSpPr/>
          <p:nvPr/>
        </p:nvSpPr>
        <p:spPr>
          <a:xfrm>
            <a:off x="647462" y="2984183"/>
            <a:ext cx="7849076" cy="1048822"/>
          </a:xfrm>
          <a:prstGeom prst="roundRect">
            <a:avLst>
              <a:gd name="adj" fmla="val 2646"/>
            </a:avLst>
          </a:prstGeom>
          <a:solidFill>
            <a:srgbClr val="F3E7D4"/>
          </a:solidFill>
          <a:ln/>
        </p:spPr>
      </p:sp>
      <p:sp>
        <p:nvSpPr>
          <p:cNvPr id="8" name="Text 5"/>
          <p:cNvSpPr/>
          <p:nvPr/>
        </p:nvSpPr>
        <p:spPr>
          <a:xfrm>
            <a:off x="832366" y="3169087"/>
            <a:ext cx="2176582" cy="272058"/>
          </a:xfrm>
          <a:prstGeom prst="rect">
            <a:avLst/>
          </a:prstGeom>
          <a:noFill/>
          <a:ln/>
        </p:spPr>
        <p:txBody>
          <a:bodyPr wrap="none" lIns="0" tIns="0" rIns="0" bIns="0" rtlCol="0" anchor="t"/>
          <a:lstStyle/>
          <a:p>
            <a:pPr indent="0" marL="0">
              <a:lnSpc>
                <a:spcPts val="2100"/>
              </a:lnSpc>
              <a:buNone/>
            </a:pPr>
            <a:r>
              <a:rPr lang="en-US" sz="1700" dirty="0">
                <a:solidFill>
                  <a:srgbClr val="3A3630"/>
                </a:solidFill>
                <a:latin typeface="Lora" pitchFamily="34" charset="0"/>
                <a:ea typeface="Lora" pitchFamily="34" charset="-122"/>
                <a:cs typeface="Lora" pitchFamily="34" charset="-120"/>
              </a:rPr>
              <a:t>Etki</a:t>
            </a:r>
            <a:endParaRPr lang="en-US" sz="1700" dirty="0"/>
          </a:p>
        </p:txBody>
      </p:sp>
      <p:sp>
        <p:nvSpPr>
          <p:cNvPr id="9" name="Text 6"/>
          <p:cNvSpPr/>
          <p:nvPr/>
        </p:nvSpPr>
        <p:spPr>
          <a:xfrm>
            <a:off x="832366" y="3552111"/>
            <a:ext cx="7479268" cy="295989"/>
          </a:xfrm>
          <a:prstGeom prst="rect">
            <a:avLst/>
          </a:prstGeom>
          <a:noFill/>
          <a:ln/>
        </p:spPr>
        <p:txBody>
          <a:bodyPr wrap="none" lIns="0" tIns="0" rIns="0" bIns="0" rtlCol="0" anchor="t"/>
          <a:lstStyle/>
          <a:p>
            <a:pPr indent="0" marL="0">
              <a:lnSpc>
                <a:spcPts val="2300"/>
              </a:lnSpc>
              <a:buNone/>
            </a:pPr>
            <a:r>
              <a:rPr lang="en-US" sz="1450" dirty="0">
                <a:solidFill>
                  <a:srgbClr val="3A3630"/>
                </a:solidFill>
                <a:latin typeface="Source Sans Pro" pitchFamily="34" charset="0"/>
                <a:ea typeface="Source Sans Pro" pitchFamily="34" charset="-122"/>
                <a:cs typeface="Source Sans Pro" pitchFamily="34" charset="-120"/>
              </a:rPr>
              <a:t>İçeriğin erişiminin ve görünürlüğünün azalması</a:t>
            </a:r>
            <a:endParaRPr lang="en-US" sz="1450" dirty="0"/>
          </a:p>
        </p:txBody>
      </p:sp>
      <p:sp>
        <p:nvSpPr>
          <p:cNvPr id="10" name="Shape 7"/>
          <p:cNvSpPr/>
          <p:nvPr/>
        </p:nvSpPr>
        <p:spPr>
          <a:xfrm>
            <a:off x="647462" y="4217908"/>
            <a:ext cx="7849076" cy="1048822"/>
          </a:xfrm>
          <a:prstGeom prst="roundRect">
            <a:avLst>
              <a:gd name="adj" fmla="val 2646"/>
            </a:avLst>
          </a:prstGeom>
          <a:solidFill>
            <a:srgbClr val="F3E7D4"/>
          </a:solidFill>
          <a:ln/>
        </p:spPr>
      </p:sp>
      <p:sp>
        <p:nvSpPr>
          <p:cNvPr id="11" name="Text 8"/>
          <p:cNvSpPr/>
          <p:nvPr/>
        </p:nvSpPr>
        <p:spPr>
          <a:xfrm>
            <a:off x="832366" y="4402812"/>
            <a:ext cx="2176582" cy="272058"/>
          </a:xfrm>
          <a:prstGeom prst="rect">
            <a:avLst/>
          </a:prstGeom>
          <a:noFill/>
          <a:ln/>
        </p:spPr>
        <p:txBody>
          <a:bodyPr wrap="none" lIns="0" tIns="0" rIns="0" bIns="0" rtlCol="0" anchor="t"/>
          <a:lstStyle/>
          <a:p>
            <a:pPr indent="0" marL="0">
              <a:lnSpc>
                <a:spcPts val="2100"/>
              </a:lnSpc>
              <a:buNone/>
            </a:pPr>
            <a:r>
              <a:rPr lang="en-US" sz="1700" dirty="0">
                <a:solidFill>
                  <a:srgbClr val="3A3630"/>
                </a:solidFill>
                <a:latin typeface="Lora" pitchFamily="34" charset="0"/>
                <a:ea typeface="Lora" pitchFamily="34" charset="-122"/>
                <a:cs typeface="Lora" pitchFamily="34" charset="-120"/>
              </a:rPr>
              <a:t>Tartışma</a:t>
            </a:r>
            <a:endParaRPr lang="en-US" sz="1700" dirty="0"/>
          </a:p>
        </p:txBody>
      </p:sp>
      <p:sp>
        <p:nvSpPr>
          <p:cNvPr id="12" name="Text 9"/>
          <p:cNvSpPr/>
          <p:nvPr/>
        </p:nvSpPr>
        <p:spPr>
          <a:xfrm>
            <a:off x="832366" y="4785836"/>
            <a:ext cx="7479268" cy="295989"/>
          </a:xfrm>
          <a:prstGeom prst="rect">
            <a:avLst/>
          </a:prstGeom>
          <a:noFill/>
          <a:ln/>
        </p:spPr>
        <p:txBody>
          <a:bodyPr wrap="none" lIns="0" tIns="0" rIns="0" bIns="0" rtlCol="0" anchor="t"/>
          <a:lstStyle/>
          <a:p>
            <a:pPr indent="0" marL="0">
              <a:lnSpc>
                <a:spcPts val="2300"/>
              </a:lnSpc>
              <a:buNone/>
            </a:pPr>
            <a:r>
              <a:rPr lang="en-US" sz="1450" dirty="0">
                <a:solidFill>
                  <a:srgbClr val="3A3630"/>
                </a:solidFill>
                <a:latin typeface="Source Sans Pro" pitchFamily="34" charset="0"/>
                <a:ea typeface="Source Sans Pro" pitchFamily="34" charset="-122"/>
                <a:cs typeface="Source Sans Pro" pitchFamily="34" charset="-120"/>
              </a:rPr>
              <a:t>İfade özgürlüğü ve platform politikaları arasındaki denge</a:t>
            </a:r>
            <a:endParaRPr lang="en-US" sz="1450" dirty="0"/>
          </a:p>
        </p:txBody>
      </p:sp>
      <p:sp>
        <p:nvSpPr>
          <p:cNvPr id="13" name="Shape 10"/>
          <p:cNvSpPr/>
          <p:nvPr/>
        </p:nvSpPr>
        <p:spPr>
          <a:xfrm>
            <a:off x="647462" y="5451634"/>
            <a:ext cx="7849076" cy="1048822"/>
          </a:xfrm>
          <a:prstGeom prst="roundRect">
            <a:avLst>
              <a:gd name="adj" fmla="val 2646"/>
            </a:avLst>
          </a:prstGeom>
          <a:solidFill>
            <a:srgbClr val="F3E7D4"/>
          </a:solidFill>
          <a:ln/>
        </p:spPr>
      </p:sp>
      <p:sp>
        <p:nvSpPr>
          <p:cNvPr id="14" name="Text 11"/>
          <p:cNvSpPr/>
          <p:nvPr/>
        </p:nvSpPr>
        <p:spPr>
          <a:xfrm>
            <a:off x="832366" y="5636538"/>
            <a:ext cx="2176582" cy="272058"/>
          </a:xfrm>
          <a:prstGeom prst="rect">
            <a:avLst/>
          </a:prstGeom>
          <a:noFill/>
          <a:ln/>
        </p:spPr>
        <p:txBody>
          <a:bodyPr wrap="none" lIns="0" tIns="0" rIns="0" bIns="0" rtlCol="0" anchor="t"/>
          <a:lstStyle/>
          <a:p>
            <a:pPr indent="0" marL="0">
              <a:lnSpc>
                <a:spcPts val="2100"/>
              </a:lnSpc>
              <a:buNone/>
            </a:pPr>
            <a:r>
              <a:rPr lang="en-US" sz="1700" dirty="0">
                <a:solidFill>
                  <a:srgbClr val="3A3630"/>
                </a:solidFill>
                <a:latin typeface="Lora" pitchFamily="34" charset="0"/>
                <a:ea typeface="Lora" pitchFamily="34" charset="-122"/>
                <a:cs typeface="Lora" pitchFamily="34" charset="-120"/>
              </a:rPr>
              <a:t>Örnek</a:t>
            </a:r>
            <a:endParaRPr lang="en-US" sz="1700" dirty="0"/>
          </a:p>
        </p:txBody>
      </p:sp>
      <p:sp>
        <p:nvSpPr>
          <p:cNvPr id="15" name="Text 12"/>
          <p:cNvSpPr/>
          <p:nvPr/>
        </p:nvSpPr>
        <p:spPr>
          <a:xfrm>
            <a:off x="832366" y="6019562"/>
            <a:ext cx="7479268" cy="295989"/>
          </a:xfrm>
          <a:prstGeom prst="rect">
            <a:avLst/>
          </a:prstGeom>
          <a:noFill/>
          <a:ln/>
        </p:spPr>
        <p:txBody>
          <a:bodyPr wrap="none" lIns="0" tIns="0" rIns="0" bIns="0" rtlCol="0" anchor="t"/>
          <a:lstStyle/>
          <a:p>
            <a:pPr indent="0" marL="0">
              <a:lnSpc>
                <a:spcPts val="2300"/>
              </a:lnSpc>
              <a:buNone/>
            </a:pPr>
            <a:r>
              <a:rPr lang="en-US" sz="1450" dirty="0">
                <a:solidFill>
                  <a:srgbClr val="3A3630"/>
                </a:solidFill>
                <a:latin typeface="Source Sans Pro" pitchFamily="34" charset="0"/>
                <a:ea typeface="Source Sans Pro" pitchFamily="34" charset="-122"/>
                <a:cs typeface="Source Sans Pro" pitchFamily="34" charset="-120"/>
              </a:rPr>
              <a:t>Filistin yanlısı paylaşımlara uygulanan kısıtlamalar</a:t>
            </a:r>
            <a:endParaRPr lang="en-US" sz="1450" dirty="0"/>
          </a:p>
        </p:txBody>
      </p:sp>
      <p:sp>
        <p:nvSpPr>
          <p:cNvPr id="16" name="Text 13"/>
          <p:cNvSpPr/>
          <p:nvPr/>
        </p:nvSpPr>
        <p:spPr>
          <a:xfrm>
            <a:off x="647462" y="6708577"/>
            <a:ext cx="7849076" cy="591979"/>
          </a:xfrm>
          <a:prstGeom prst="rect">
            <a:avLst/>
          </a:prstGeom>
          <a:noFill/>
          <a:ln/>
        </p:spPr>
        <p:txBody>
          <a:bodyPr wrap="square" lIns="0" tIns="0" rIns="0" bIns="0" rtlCol="0" anchor="t"/>
          <a:lstStyle/>
          <a:p>
            <a:pPr indent="0" marL="0">
              <a:lnSpc>
                <a:spcPts val="2300"/>
              </a:lnSpc>
              <a:buNone/>
            </a:pPr>
            <a:r>
              <a:rPr lang="en-US" sz="1450" dirty="0">
                <a:solidFill>
                  <a:srgbClr val="3A3630"/>
                </a:solidFill>
                <a:latin typeface="Source Sans Pro" pitchFamily="34" charset="0"/>
                <a:ea typeface="Source Sans Pro" pitchFamily="34" charset="-122"/>
                <a:cs typeface="Source Sans Pro" pitchFamily="34" charset="-120"/>
              </a:rPr>
              <a:t>Shadowbanning, sosyal medya platformlarının tartışmalı bir uygulamasıdır. Kullanıcılar genellikle bu durumun farkında olmaz ve içeriklerinin neden az etkileşim aldığını anlamakta zorlanır.</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54023" y="593408"/>
            <a:ext cx="9542026" cy="633651"/>
          </a:xfrm>
          <a:prstGeom prst="rect">
            <a:avLst/>
          </a:prstGeom>
          <a:noFill/>
          <a:ln/>
        </p:spPr>
        <p:txBody>
          <a:bodyPr wrap="none" lIns="0" tIns="0" rIns="0" bIns="0" rtlCol="0" anchor="t"/>
          <a:lstStyle/>
          <a:p>
            <a:pPr indent="0" marL="0">
              <a:lnSpc>
                <a:spcPts val="4950"/>
              </a:lnSpc>
              <a:buNone/>
            </a:pPr>
            <a:r>
              <a:rPr lang="en-US" sz="3950" dirty="0">
                <a:solidFill>
                  <a:srgbClr val="38512F"/>
                </a:solidFill>
                <a:latin typeface="Lora" pitchFamily="34" charset="0"/>
                <a:ea typeface="Lora" pitchFamily="34" charset="-122"/>
                <a:cs typeface="Lora" pitchFamily="34" charset="-120"/>
              </a:rPr>
              <a:t>Etkileşim Ekonomisi ve Dezenformasyon</a:t>
            </a:r>
            <a:endParaRPr lang="en-US" sz="3950" dirty="0"/>
          </a:p>
        </p:txBody>
      </p:sp>
      <p:pic>
        <p:nvPicPr>
          <p:cNvPr id="3" name="Image 0" descr="preencoded.png">    </p:cNvPr>
          <p:cNvPicPr>
            <a:picLocks noChangeAspect="1"/>
          </p:cNvPicPr>
          <p:nvPr/>
        </p:nvPicPr>
        <p:blipFill>
          <a:blip r:embed="rId1"/>
          <a:stretch>
            <a:fillRect/>
          </a:stretch>
        </p:blipFill>
        <p:spPr>
          <a:xfrm>
            <a:off x="3222665" y="1657826"/>
            <a:ext cx="1623774" cy="1221343"/>
          </a:xfrm>
          <a:prstGeom prst="rect">
            <a:avLst/>
          </a:prstGeom>
        </p:spPr>
      </p:pic>
      <p:sp>
        <p:nvSpPr>
          <p:cNvPr id="4" name="Text 1"/>
          <p:cNvSpPr/>
          <p:nvPr/>
        </p:nvSpPr>
        <p:spPr>
          <a:xfrm>
            <a:off x="3985379" y="2203847"/>
            <a:ext cx="98108" cy="430887"/>
          </a:xfrm>
          <a:prstGeom prst="rect">
            <a:avLst/>
          </a:prstGeom>
          <a:noFill/>
          <a:ln/>
        </p:spPr>
        <p:txBody>
          <a:bodyPr wrap="none" lIns="0" tIns="0" rIns="0" bIns="0" rtlCol="0" anchor="t"/>
          <a:lstStyle/>
          <a:p>
            <a:pPr algn="ctr" indent="0" marL="0">
              <a:lnSpc>
                <a:spcPts val="3350"/>
              </a:lnSpc>
              <a:buNone/>
            </a:pPr>
            <a:r>
              <a:rPr lang="en-US" sz="2100" dirty="0">
                <a:solidFill>
                  <a:srgbClr val="3A3630"/>
                </a:solidFill>
                <a:latin typeface="Lora" pitchFamily="34" charset="0"/>
                <a:ea typeface="Lora" pitchFamily="34" charset="-122"/>
                <a:cs typeface="Lora" pitchFamily="34" charset="-120"/>
              </a:rPr>
              <a:t>1</a:t>
            </a:r>
            <a:endParaRPr lang="en-US" sz="2100" dirty="0"/>
          </a:p>
        </p:txBody>
      </p:sp>
      <p:sp>
        <p:nvSpPr>
          <p:cNvPr id="5" name="Text 2"/>
          <p:cNvSpPr/>
          <p:nvPr/>
        </p:nvSpPr>
        <p:spPr>
          <a:xfrm>
            <a:off x="5061823" y="1873210"/>
            <a:ext cx="1656874" cy="316825"/>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Maddi Kazanç</a:t>
            </a:r>
            <a:endParaRPr lang="en-US" sz="1950" dirty="0"/>
          </a:p>
        </p:txBody>
      </p:sp>
      <p:sp>
        <p:nvSpPr>
          <p:cNvPr id="6" name="Text 3"/>
          <p:cNvSpPr/>
          <p:nvPr/>
        </p:nvSpPr>
        <p:spPr>
          <a:xfrm>
            <a:off x="5061823" y="2319218"/>
            <a:ext cx="1656874" cy="344567"/>
          </a:xfrm>
          <a:prstGeom prst="rect">
            <a:avLst/>
          </a:prstGeom>
          <a:noFill/>
          <a:ln/>
        </p:spPr>
        <p:txBody>
          <a:bodyPr wrap="none" lIns="0" tIns="0" rIns="0" bIns="0" rtlCol="0" anchor="t"/>
          <a:lstStyle/>
          <a:p>
            <a:pPr algn="l" indent="0" marL="0">
              <a:lnSpc>
                <a:spcPts val="2700"/>
              </a:lnSpc>
              <a:buNone/>
            </a:pPr>
            <a:r>
              <a:rPr lang="en-US" sz="1650" dirty="0">
                <a:solidFill>
                  <a:srgbClr val="3A3630"/>
                </a:solidFill>
                <a:latin typeface="Source Sans Pro" pitchFamily="34" charset="0"/>
                <a:ea typeface="Source Sans Pro" pitchFamily="34" charset="-122"/>
                <a:cs typeface="Source Sans Pro" pitchFamily="34" charset="-120"/>
              </a:rPr>
              <a:t>Reklam gelirleri</a:t>
            </a:r>
            <a:endParaRPr lang="en-US" sz="1650" dirty="0"/>
          </a:p>
        </p:txBody>
      </p:sp>
      <p:sp>
        <p:nvSpPr>
          <p:cNvPr id="7" name="Shape 4"/>
          <p:cNvSpPr/>
          <p:nvPr/>
        </p:nvSpPr>
        <p:spPr>
          <a:xfrm>
            <a:off x="4900255" y="2890838"/>
            <a:ext cx="8922306" cy="15240"/>
          </a:xfrm>
          <a:prstGeom prst="roundRect">
            <a:avLst>
              <a:gd name="adj" fmla="val 212050"/>
            </a:avLst>
          </a:prstGeom>
          <a:solidFill>
            <a:srgbClr val="D9CDBA"/>
          </a:solidFill>
          <a:ln/>
        </p:spPr>
      </p:sp>
      <p:pic>
        <p:nvPicPr>
          <p:cNvPr id="8" name="Image 1" descr="preencoded.png">    </p:cNvPr>
          <p:cNvPicPr>
            <a:picLocks noChangeAspect="1"/>
          </p:cNvPicPr>
          <p:nvPr/>
        </p:nvPicPr>
        <p:blipFill>
          <a:blip r:embed="rId2"/>
          <a:stretch>
            <a:fillRect/>
          </a:stretch>
        </p:blipFill>
        <p:spPr>
          <a:xfrm>
            <a:off x="2410658" y="2932986"/>
            <a:ext cx="3247668" cy="1221343"/>
          </a:xfrm>
          <a:prstGeom prst="rect">
            <a:avLst/>
          </a:prstGeom>
        </p:spPr>
      </p:pic>
      <p:sp>
        <p:nvSpPr>
          <p:cNvPr id="9" name="Text 5"/>
          <p:cNvSpPr/>
          <p:nvPr/>
        </p:nvSpPr>
        <p:spPr>
          <a:xfrm>
            <a:off x="3962043" y="3328154"/>
            <a:ext cx="144661" cy="430887"/>
          </a:xfrm>
          <a:prstGeom prst="rect">
            <a:avLst/>
          </a:prstGeom>
          <a:noFill/>
          <a:ln/>
        </p:spPr>
        <p:txBody>
          <a:bodyPr wrap="none" lIns="0" tIns="0" rIns="0" bIns="0" rtlCol="0" anchor="t"/>
          <a:lstStyle/>
          <a:p>
            <a:pPr algn="ctr" indent="0" marL="0">
              <a:lnSpc>
                <a:spcPts val="3350"/>
              </a:lnSpc>
              <a:buNone/>
            </a:pPr>
            <a:r>
              <a:rPr lang="en-US" sz="2100" dirty="0">
                <a:solidFill>
                  <a:srgbClr val="3A3630"/>
                </a:solidFill>
                <a:latin typeface="Lora" pitchFamily="34" charset="0"/>
                <a:ea typeface="Lora" pitchFamily="34" charset="-122"/>
                <a:cs typeface="Lora" pitchFamily="34" charset="-120"/>
              </a:rPr>
              <a:t>2</a:t>
            </a:r>
            <a:endParaRPr lang="en-US" sz="2100" dirty="0"/>
          </a:p>
        </p:txBody>
      </p:sp>
      <p:sp>
        <p:nvSpPr>
          <p:cNvPr id="10" name="Text 6"/>
          <p:cNvSpPr/>
          <p:nvPr/>
        </p:nvSpPr>
        <p:spPr>
          <a:xfrm>
            <a:off x="5873710" y="3148370"/>
            <a:ext cx="2205871" cy="316825"/>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Etkileşim</a:t>
            </a:r>
            <a:endParaRPr lang="en-US" sz="1950" dirty="0"/>
          </a:p>
        </p:txBody>
      </p:sp>
      <p:sp>
        <p:nvSpPr>
          <p:cNvPr id="11" name="Text 7"/>
          <p:cNvSpPr/>
          <p:nvPr/>
        </p:nvSpPr>
        <p:spPr>
          <a:xfrm>
            <a:off x="5873710" y="3594378"/>
            <a:ext cx="2205871" cy="344567"/>
          </a:xfrm>
          <a:prstGeom prst="rect">
            <a:avLst/>
          </a:prstGeom>
          <a:noFill/>
          <a:ln/>
        </p:spPr>
        <p:txBody>
          <a:bodyPr wrap="none" lIns="0" tIns="0" rIns="0" bIns="0" rtlCol="0" anchor="t"/>
          <a:lstStyle/>
          <a:p>
            <a:pPr algn="l" indent="0" marL="0">
              <a:lnSpc>
                <a:spcPts val="2700"/>
              </a:lnSpc>
              <a:buNone/>
            </a:pPr>
            <a:r>
              <a:rPr lang="en-US" sz="1650" dirty="0">
                <a:solidFill>
                  <a:srgbClr val="3A3630"/>
                </a:solidFill>
                <a:latin typeface="Source Sans Pro" pitchFamily="34" charset="0"/>
                <a:ea typeface="Source Sans Pro" pitchFamily="34" charset="-122"/>
                <a:cs typeface="Source Sans Pro" pitchFamily="34" charset="-120"/>
              </a:rPr>
              <a:t>Beğeni, yorum, paylaşım</a:t>
            </a:r>
            <a:endParaRPr lang="en-US" sz="1650" dirty="0"/>
          </a:p>
        </p:txBody>
      </p:sp>
      <p:sp>
        <p:nvSpPr>
          <p:cNvPr id="12" name="Shape 8"/>
          <p:cNvSpPr/>
          <p:nvPr/>
        </p:nvSpPr>
        <p:spPr>
          <a:xfrm>
            <a:off x="5712143" y="4165997"/>
            <a:ext cx="8110418" cy="15240"/>
          </a:xfrm>
          <a:prstGeom prst="roundRect">
            <a:avLst>
              <a:gd name="adj" fmla="val 212050"/>
            </a:avLst>
          </a:prstGeom>
          <a:solidFill>
            <a:srgbClr val="D9CDBA"/>
          </a:solidFill>
          <a:ln/>
        </p:spPr>
      </p:sp>
      <p:pic>
        <p:nvPicPr>
          <p:cNvPr id="13" name="Image 2" descr="preencoded.png">    </p:cNvPr>
          <p:cNvPicPr>
            <a:picLocks noChangeAspect="1"/>
          </p:cNvPicPr>
          <p:nvPr/>
        </p:nvPicPr>
        <p:blipFill>
          <a:blip r:embed="rId3"/>
          <a:stretch>
            <a:fillRect/>
          </a:stretch>
        </p:blipFill>
        <p:spPr>
          <a:xfrm>
            <a:off x="1598771" y="4208145"/>
            <a:ext cx="4871561" cy="1221343"/>
          </a:xfrm>
          <a:prstGeom prst="rect">
            <a:avLst/>
          </a:prstGeom>
        </p:spPr>
      </p:pic>
      <p:sp>
        <p:nvSpPr>
          <p:cNvPr id="14" name="Text 9"/>
          <p:cNvSpPr/>
          <p:nvPr/>
        </p:nvSpPr>
        <p:spPr>
          <a:xfrm>
            <a:off x="3959543" y="4603313"/>
            <a:ext cx="150019" cy="430887"/>
          </a:xfrm>
          <a:prstGeom prst="rect">
            <a:avLst/>
          </a:prstGeom>
          <a:noFill/>
          <a:ln/>
        </p:spPr>
        <p:txBody>
          <a:bodyPr wrap="none" lIns="0" tIns="0" rIns="0" bIns="0" rtlCol="0" anchor="t"/>
          <a:lstStyle/>
          <a:p>
            <a:pPr algn="ctr" indent="0" marL="0">
              <a:lnSpc>
                <a:spcPts val="3350"/>
              </a:lnSpc>
              <a:buNone/>
            </a:pPr>
            <a:r>
              <a:rPr lang="en-US" sz="2100" dirty="0">
                <a:solidFill>
                  <a:srgbClr val="3A3630"/>
                </a:solidFill>
                <a:latin typeface="Lora" pitchFamily="34" charset="0"/>
                <a:ea typeface="Lora" pitchFamily="34" charset="-122"/>
                <a:cs typeface="Lora" pitchFamily="34" charset="-120"/>
              </a:rPr>
              <a:t>3</a:t>
            </a:r>
            <a:endParaRPr lang="en-US" sz="2100" dirty="0"/>
          </a:p>
        </p:txBody>
      </p:sp>
      <p:sp>
        <p:nvSpPr>
          <p:cNvPr id="15" name="Text 10"/>
          <p:cNvSpPr/>
          <p:nvPr/>
        </p:nvSpPr>
        <p:spPr>
          <a:xfrm>
            <a:off x="6685717" y="4423529"/>
            <a:ext cx="2534603" cy="316825"/>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İçerik Üretimi</a:t>
            </a:r>
            <a:endParaRPr lang="en-US" sz="1950" dirty="0"/>
          </a:p>
        </p:txBody>
      </p:sp>
      <p:sp>
        <p:nvSpPr>
          <p:cNvPr id="16" name="Text 11"/>
          <p:cNvSpPr/>
          <p:nvPr/>
        </p:nvSpPr>
        <p:spPr>
          <a:xfrm>
            <a:off x="6685717" y="4869537"/>
            <a:ext cx="3376851" cy="344567"/>
          </a:xfrm>
          <a:prstGeom prst="rect">
            <a:avLst/>
          </a:prstGeom>
          <a:noFill/>
          <a:ln/>
        </p:spPr>
        <p:txBody>
          <a:bodyPr wrap="none" lIns="0" tIns="0" rIns="0" bIns="0" rtlCol="0" anchor="t"/>
          <a:lstStyle/>
          <a:p>
            <a:pPr algn="l" indent="0" marL="0">
              <a:lnSpc>
                <a:spcPts val="2700"/>
              </a:lnSpc>
              <a:buNone/>
            </a:pPr>
            <a:r>
              <a:rPr lang="en-US" sz="1650" dirty="0">
                <a:solidFill>
                  <a:srgbClr val="3A3630"/>
                </a:solidFill>
                <a:latin typeface="Source Sans Pro" pitchFamily="34" charset="0"/>
                <a:ea typeface="Source Sans Pro" pitchFamily="34" charset="-122"/>
                <a:cs typeface="Source Sans Pro" pitchFamily="34" charset="-120"/>
              </a:rPr>
              <a:t>Dikkat çekici ve tartışmalı paylaşımlar</a:t>
            </a:r>
            <a:endParaRPr lang="en-US" sz="1650" dirty="0"/>
          </a:p>
        </p:txBody>
      </p:sp>
      <p:sp>
        <p:nvSpPr>
          <p:cNvPr id="17" name="Shape 12"/>
          <p:cNvSpPr/>
          <p:nvPr/>
        </p:nvSpPr>
        <p:spPr>
          <a:xfrm>
            <a:off x="6524149" y="5441156"/>
            <a:ext cx="7298412" cy="15240"/>
          </a:xfrm>
          <a:prstGeom prst="roundRect">
            <a:avLst>
              <a:gd name="adj" fmla="val 212050"/>
            </a:avLst>
          </a:prstGeom>
          <a:solidFill>
            <a:srgbClr val="D9CDBA"/>
          </a:solidFill>
          <a:ln/>
        </p:spPr>
      </p:sp>
      <p:pic>
        <p:nvPicPr>
          <p:cNvPr id="18" name="Image 3" descr="preencoded.png">    </p:cNvPr>
          <p:cNvPicPr>
            <a:picLocks noChangeAspect="1"/>
          </p:cNvPicPr>
          <p:nvPr/>
        </p:nvPicPr>
        <p:blipFill>
          <a:blip r:embed="rId4"/>
          <a:stretch>
            <a:fillRect/>
          </a:stretch>
        </p:blipFill>
        <p:spPr>
          <a:xfrm>
            <a:off x="786765" y="5483304"/>
            <a:ext cx="6495455" cy="1221343"/>
          </a:xfrm>
          <a:prstGeom prst="rect">
            <a:avLst/>
          </a:prstGeom>
        </p:spPr>
      </p:pic>
      <p:sp>
        <p:nvSpPr>
          <p:cNvPr id="19" name="Text 13"/>
          <p:cNvSpPr/>
          <p:nvPr/>
        </p:nvSpPr>
        <p:spPr>
          <a:xfrm>
            <a:off x="3961448" y="5878473"/>
            <a:ext cx="145971" cy="430887"/>
          </a:xfrm>
          <a:prstGeom prst="rect">
            <a:avLst/>
          </a:prstGeom>
          <a:noFill/>
          <a:ln/>
        </p:spPr>
        <p:txBody>
          <a:bodyPr wrap="none" lIns="0" tIns="0" rIns="0" bIns="0" rtlCol="0" anchor="t"/>
          <a:lstStyle/>
          <a:p>
            <a:pPr algn="ctr" indent="0" marL="0">
              <a:lnSpc>
                <a:spcPts val="3350"/>
              </a:lnSpc>
              <a:buNone/>
            </a:pPr>
            <a:r>
              <a:rPr lang="en-US" sz="2100" dirty="0">
                <a:solidFill>
                  <a:srgbClr val="3A3630"/>
                </a:solidFill>
                <a:latin typeface="Lora" pitchFamily="34" charset="0"/>
                <a:ea typeface="Lora" pitchFamily="34" charset="-122"/>
                <a:cs typeface="Lora" pitchFamily="34" charset="-120"/>
              </a:rPr>
              <a:t>4</a:t>
            </a:r>
            <a:endParaRPr lang="en-US" sz="2100" dirty="0"/>
          </a:p>
        </p:txBody>
      </p:sp>
      <p:sp>
        <p:nvSpPr>
          <p:cNvPr id="20" name="Text 14"/>
          <p:cNvSpPr/>
          <p:nvPr/>
        </p:nvSpPr>
        <p:spPr>
          <a:xfrm>
            <a:off x="7497604" y="5698688"/>
            <a:ext cx="2180987" cy="316825"/>
          </a:xfrm>
          <a:prstGeom prst="rect">
            <a:avLst/>
          </a:prstGeom>
          <a:noFill/>
          <a:ln/>
        </p:spPr>
        <p:txBody>
          <a:bodyPr wrap="none" lIns="0" tIns="0" rIns="0" bIns="0" rtlCol="0" anchor="t"/>
          <a:lstStyle/>
          <a:p>
            <a:pPr algn="l" indent="0" marL="0">
              <a:lnSpc>
                <a:spcPts val="2450"/>
              </a:lnSpc>
              <a:buNone/>
            </a:pPr>
            <a:r>
              <a:rPr lang="en-US" sz="1950" dirty="0">
                <a:solidFill>
                  <a:srgbClr val="3A3630"/>
                </a:solidFill>
                <a:latin typeface="Lora" pitchFamily="34" charset="0"/>
                <a:ea typeface="Lora" pitchFamily="34" charset="-122"/>
                <a:cs typeface="Lora" pitchFamily="34" charset="-120"/>
              </a:rPr>
              <a:t>Dezenformasyon</a:t>
            </a:r>
            <a:endParaRPr lang="en-US" sz="1950" dirty="0"/>
          </a:p>
        </p:txBody>
      </p:sp>
      <p:sp>
        <p:nvSpPr>
          <p:cNvPr id="21" name="Text 15"/>
          <p:cNvSpPr/>
          <p:nvPr/>
        </p:nvSpPr>
        <p:spPr>
          <a:xfrm>
            <a:off x="7497604" y="6144697"/>
            <a:ext cx="2180987" cy="344567"/>
          </a:xfrm>
          <a:prstGeom prst="rect">
            <a:avLst/>
          </a:prstGeom>
          <a:noFill/>
          <a:ln/>
        </p:spPr>
        <p:txBody>
          <a:bodyPr wrap="none" lIns="0" tIns="0" rIns="0" bIns="0" rtlCol="0" anchor="t"/>
          <a:lstStyle/>
          <a:p>
            <a:pPr algn="l" indent="0" marL="0">
              <a:lnSpc>
                <a:spcPts val="2700"/>
              </a:lnSpc>
              <a:buNone/>
            </a:pPr>
            <a:r>
              <a:rPr lang="en-US" sz="1650" dirty="0">
                <a:solidFill>
                  <a:srgbClr val="3A3630"/>
                </a:solidFill>
                <a:latin typeface="Source Sans Pro" pitchFamily="34" charset="0"/>
                <a:ea typeface="Source Sans Pro" pitchFamily="34" charset="-122"/>
                <a:cs typeface="Source Sans Pro" pitchFamily="34" charset="-120"/>
              </a:rPr>
              <a:t>Yanlış ve yanıltıcı bilgiler</a:t>
            </a:r>
            <a:endParaRPr lang="en-US" sz="1650" dirty="0"/>
          </a:p>
        </p:txBody>
      </p:sp>
      <p:sp>
        <p:nvSpPr>
          <p:cNvPr id="22" name="Text 16"/>
          <p:cNvSpPr/>
          <p:nvPr/>
        </p:nvSpPr>
        <p:spPr>
          <a:xfrm>
            <a:off x="754023" y="6946940"/>
            <a:ext cx="13122354" cy="689134"/>
          </a:xfrm>
          <a:prstGeom prst="rect">
            <a:avLst/>
          </a:prstGeom>
          <a:noFill/>
          <a:ln/>
        </p:spPr>
        <p:txBody>
          <a:bodyPr wrap="square" lIns="0" tIns="0" rIns="0" bIns="0" rtlCol="0" anchor="t"/>
          <a:lstStyle/>
          <a:p>
            <a:pPr indent="0" marL="0">
              <a:lnSpc>
                <a:spcPts val="2700"/>
              </a:lnSpc>
              <a:buNone/>
            </a:pPr>
            <a:r>
              <a:rPr lang="en-US" sz="1650" dirty="0">
                <a:solidFill>
                  <a:srgbClr val="3A3630"/>
                </a:solidFill>
                <a:latin typeface="Source Sans Pro" pitchFamily="34" charset="0"/>
                <a:ea typeface="Source Sans Pro" pitchFamily="34" charset="-122"/>
                <a:cs typeface="Source Sans Pro" pitchFamily="34" charset="-120"/>
              </a:rPr>
              <a:t>Sosyal medyada etkileşim = Reklam = Maddi kazanç formülü, dezenformasyonun yayılmasını teşvik eder. Kullanıcılar olarak etkileşimlerimizde dikkatli olmalıyız.</a:t>
            </a:r>
            <a:endParaRPr lang="en-US" sz="16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4472" y="605314"/>
            <a:ext cx="7607856" cy="1290876"/>
          </a:xfrm>
          <a:prstGeom prst="rect">
            <a:avLst/>
          </a:prstGeom>
          <a:noFill/>
          <a:ln/>
        </p:spPr>
        <p:txBody>
          <a:bodyPr wrap="square" lIns="0" tIns="0" rIns="0" bIns="0" rtlCol="0" anchor="t"/>
          <a:lstStyle/>
          <a:p>
            <a:pPr indent="0" marL="0">
              <a:lnSpc>
                <a:spcPts val="5050"/>
              </a:lnSpc>
              <a:buNone/>
            </a:pPr>
            <a:r>
              <a:rPr lang="en-US" sz="4050" dirty="0">
                <a:solidFill>
                  <a:srgbClr val="38512F"/>
                </a:solidFill>
                <a:latin typeface="Lora" pitchFamily="34" charset="0"/>
                <a:ea typeface="Lora" pitchFamily="34" charset="-122"/>
                <a:cs typeface="Lora" pitchFamily="34" charset="-120"/>
              </a:rPr>
              <a:t>Dezenformasyonla Bireysel Mücadele</a:t>
            </a:r>
            <a:endParaRPr lang="en-US" sz="4050" dirty="0"/>
          </a:p>
        </p:txBody>
      </p:sp>
      <p:sp>
        <p:nvSpPr>
          <p:cNvPr id="4" name="Shape 1"/>
          <p:cNvSpPr/>
          <p:nvPr/>
        </p:nvSpPr>
        <p:spPr>
          <a:xfrm>
            <a:off x="6254472" y="2225278"/>
            <a:ext cx="164544" cy="805339"/>
          </a:xfrm>
          <a:prstGeom prst="roundRect">
            <a:avLst>
              <a:gd name="adj" fmla="val 20007"/>
            </a:avLst>
          </a:prstGeom>
          <a:solidFill>
            <a:srgbClr val="F3E7D4"/>
          </a:solidFill>
          <a:ln/>
        </p:spPr>
      </p:sp>
      <p:sp>
        <p:nvSpPr>
          <p:cNvPr id="5" name="Text 2"/>
          <p:cNvSpPr/>
          <p:nvPr/>
        </p:nvSpPr>
        <p:spPr>
          <a:xfrm>
            <a:off x="6748105" y="2225278"/>
            <a:ext cx="2773085" cy="322778"/>
          </a:xfrm>
          <a:prstGeom prst="rect">
            <a:avLst/>
          </a:prstGeom>
          <a:noFill/>
          <a:ln/>
        </p:spPr>
        <p:txBody>
          <a:bodyPr wrap="none" lIns="0" tIns="0" rIns="0" bIns="0" rtlCol="0" anchor="t"/>
          <a:lstStyle/>
          <a:p>
            <a:pPr algn="l" indent="0" marL="0">
              <a:lnSpc>
                <a:spcPts val="2500"/>
              </a:lnSpc>
              <a:buNone/>
            </a:pPr>
            <a:r>
              <a:rPr lang="en-US" sz="2000" dirty="0">
                <a:solidFill>
                  <a:srgbClr val="3A3630"/>
                </a:solidFill>
                <a:latin typeface="Lora" pitchFamily="34" charset="0"/>
                <a:ea typeface="Lora" pitchFamily="34" charset="-122"/>
                <a:cs typeface="Lora" pitchFamily="34" charset="-120"/>
              </a:rPr>
              <a:t>Tepkisellikten Kaçınma</a:t>
            </a:r>
            <a:endParaRPr lang="en-US" sz="2000" dirty="0"/>
          </a:p>
        </p:txBody>
      </p:sp>
      <p:sp>
        <p:nvSpPr>
          <p:cNvPr id="6" name="Text 3"/>
          <p:cNvSpPr/>
          <p:nvPr/>
        </p:nvSpPr>
        <p:spPr>
          <a:xfrm>
            <a:off x="6748105" y="2679621"/>
            <a:ext cx="7114223" cy="350996"/>
          </a:xfrm>
          <a:prstGeom prst="rect">
            <a:avLst/>
          </a:prstGeom>
          <a:noFill/>
          <a:ln/>
        </p:spPr>
        <p:txBody>
          <a:bodyPr wrap="none" lIns="0" tIns="0" rIns="0" bIns="0" rtlCol="0" anchor="t"/>
          <a:lstStyle/>
          <a:p>
            <a:pPr algn="l"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Hemen inanmak veya paylaşmak yerine düşünme süresi tanıyın</a:t>
            </a:r>
            <a:endParaRPr lang="en-US" sz="1700" dirty="0"/>
          </a:p>
        </p:txBody>
      </p:sp>
      <p:sp>
        <p:nvSpPr>
          <p:cNvPr id="7" name="Shape 4"/>
          <p:cNvSpPr/>
          <p:nvPr/>
        </p:nvSpPr>
        <p:spPr>
          <a:xfrm>
            <a:off x="6583561" y="3250049"/>
            <a:ext cx="164544" cy="805339"/>
          </a:xfrm>
          <a:prstGeom prst="roundRect">
            <a:avLst>
              <a:gd name="adj" fmla="val 20007"/>
            </a:avLst>
          </a:prstGeom>
          <a:solidFill>
            <a:srgbClr val="F3E7D4"/>
          </a:solidFill>
          <a:ln/>
        </p:spPr>
      </p:sp>
      <p:sp>
        <p:nvSpPr>
          <p:cNvPr id="8" name="Text 5"/>
          <p:cNvSpPr/>
          <p:nvPr/>
        </p:nvSpPr>
        <p:spPr>
          <a:xfrm>
            <a:off x="7077194" y="3250049"/>
            <a:ext cx="2628781" cy="322778"/>
          </a:xfrm>
          <a:prstGeom prst="rect">
            <a:avLst/>
          </a:prstGeom>
          <a:noFill/>
          <a:ln/>
        </p:spPr>
        <p:txBody>
          <a:bodyPr wrap="none" lIns="0" tIns="0" rIns="0" bIns="0" rtlCol="0" anchor="t"/>
          <a:lstStyle/>
          <a:p>
            <a:pPr algn="l" indent="0" marL="0">
              <a:lnSpc>
                <a:spcPts val="2500"/>
              </a:lnSpc>
              <a:buNone/>
            </a:pPr>
            <a:r>
              <a:rPr lang="en-US" sz="2000" dirty="0">
                <a:solidFill>
                  <a:srgbClr val="3A3630"/>
                </a:solidFill>
                <a:latin typeface="Lora" pitchFamily="34" charset="0"/>
                <a:ea typeface="Lora" pitchFamily="34" charset="-122"/>
                <a:cs typeface="Lora" pitchFamily="34" charset="-120"/>
              </a:rPr>
              <a:t>Kaynağı Kontrol Etme</a:t>
            </a:r>
            <a:endParaRPr lang="en-US" sz="2000" dirty="0"/>
          </a:p>
        </p:txBody>
      </p:sp>
      <p:sp>
        <p:nvSpPr>
          <p:cNvPr id="9" name="Text 6"/>
          <p:cNvSpPr/>
          <p:nvPr/>
        </p:nvSpPr>
        <p:spPr>
          <a:xfrm>
            <a:off x="7077194" y="3704392"/>
            <a:ext cx="6785134" cy="350996"/>
          </a:xfrm>
          <a:prstGeom prst="rect">
            <a:avLst/>
          </a:prstGeom>
          <a:noFill/>
          <a:ln/>
        </p:spPr>
        <p:txBody>
          <a:bodyPr wrap="none" lIns="0" tIns="0" rIns="0" bIns="0" rtlCol="0" anchor="t"/>
          <a:lstStyle/>
          <a:p>
            <a:pPr algn="l"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Bilginin geldiği kaynağın güvenilirliğini araştırın</a:t>
            </a:r>
            <a:endParaRPr lang="en-US" sz="1700" dirty="0"/>
          </a:p>
        </p:txBody>
      </p:sp>
      <p:sp>
        <p:nvSpPr>
          <p:cNvPr id="10" name="Shape 7"/>
          <p:cNvSpPr/>
          <p:nvPr/>
        </p:nvSpPr>
        <p:spPr>
          <a:xfrm>
            <a:off x="6912769" y="4274820"/>
            <a:ext cx="164544" cy="805339"/>
          </a:xfrm>
          <a:prstGeom prst="roundRect">
            <a:avLst>
              <a:gd name="adj" fmla="val 20007"/>
            </a:avLst>
          </a:prstGeom>
          <a:solidFill>
            <a:srgbClr val="F3E7D4"/>
          </a:solidFill>
          <a:ln/>
        </p:spPr>
      </p:sp>
      <p:sp>
        <p:nvSpPr>
          <p:cNvPr id="11" name="Text 8"/>
          <p:cNvSpPr/>
          <p:nvPr/>
        </p:nvSpPr>
        <p:spPr>
          <a:xfrm>
            <a:off x="7406402" y="4274820"/>
            <a:ext cx="2581870" cy="322778"/>
          </a:xfrm>
          <a:prstGeom prst="rect">
            <a:avLst/>
          </a:prstGeom>
          <a:noFill/>
          <a:ln/>
        </p:spPr>
        <p:txBody>
          <a:bodyPr wrap="none" lIns="0" tIns="0" rIns="0" bIns="0" rtlCol="0" anchor="t"/>
          <a:lstStyle/>
          <a:p>
            <a:pPr algn="l" indent="0" marL="0">
              <a:lnSpc>
                <a:spcPts val="2500"/>
              </a:lnSpc>
              <a:buNone/>
            </a:pPr>
            <a:r>
              <a:rPr lang="en-US" sz="2000" dirty="0">
                <a:solidFill>
                  <a:srgbClr val="3A3630"/>
                </a:solidFill>
                <a:latin typeface="Lora" pitchFamily="34" charset="0"/>
                <a:ea typeface="Lora" pitchFamily="34" charset="-122"/>
                <a:cs typeface="Lora" pitchFamily="34" charset="-120"/>
              </a:rPr>
              <a:t>Çapraz Doğrulama</a:t>
            </a:r>
            <a:endParaRPr lang="en-US" sz="2000" dirty="0"/>
          </a:p>
        </p:txBody>
      </p:sp>
      <p:sp>
        <p:nvSpPr>
          <p:cNvPr id="12" name="Text 9"/>
          <p:cNvSpPr/>
          <p:nvPr/>
        </p:nvSpPr>
        <p:spPr>
          <a:xfrm>
            <a:off x="7406402" y="4729163"/>
            <a:ext cx="6455926" cy="350996"/>
          </a:xfrm>
          <a:prstGeom prst="rect">
            <a:avLst/>
          </a:prstGeom>
          <a:noFill/>
          <a:ln/>
        </p:spPr>
        <p:txBody>
          <a:bodyPr wrap="none" lIns="0" tIns="0" rIns="0" bIns="0" rtlCol="0" anchor="t"/>
          <a:lstStyle/>
          <a:p>
            <a:pPr algn="l"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Farklı kaynaklardan aynı bilgiyi teyit edin</a:t>
            </a:r>
            <a:endParaRPr lang="en-US" sz="1700" dirty="0"/>
          </a:p>
        </p:txBody>
      </p:sp>
      <p:sp>
        <p:nvSpPr>
          <p:cNvPr id="13" name="Shape 10"/>
          <p:cNvSpPr/>
          <p:nvPr/>
        </p:nvSpPr>
        <p:spPr>
          <a:xfrm>
            <a:off x="7241977" y="5299591"/>
            <a:ext cx="164544" cy="805339"/>
          </a:xfrm>
          <a:prstGeom prst="roundRect">
            <a:avLst>
              <a:gd name="adj" fmla="val 20007"/>
            </a:avLst>
          </a:prstGeom>
          <a:solidFill>
            <a:srgbClr val="F3E7D4"/>
          </a:solidFill>
          <a:ln/>
        </p:spPr>
      </p:sp>
      <p:sp>
        <p:nvSpPr>
          <p:cNvPr id="14" name="Text 11"/>
          <p:cNvSpPr/>
          <p:nvPr/>
        </p:nvSpPr>
        <p:spPr>
          <a:xfrm>
            <a:off x="7735610" y="5299591"/>
            <a:ext cx="2581870" cy="322778"/>
          </a:xfrm>
          <a:prstGeom prst="rect">
            <a:avLst/>
          </a:prstGeom>
          <a:noFill/>
          <a:ln/>
        </p:spPr>
        <p:txBody>
          <a:bodyPr wrap="none" lIns="0" tIns="0" rIns="0" bIns="0" rtlCol="0" anchor="t"/>
          <a:lstStyle/>
          <a:p>
            <a:pPr algn="l" indent="0" marL="0">
              <a:lnSpc>
                <a:spcPts val="2500"/>
              </a:lnSpc>
              <a:buNone/>
            </a:pPr>
            <a:r>
              <a:rPr lang="en-US" sz="2000" dirty="0">
                <a:solidFill>
                  <a:srgbClr val="3A3630"/>
                </a:solidFill>
                <a:latin typeface="Lora" pitchFamily="34" charset="0"/>
                <a:ea typeface="Lora" pitchFamily="34" charset="-122"/>
                <a:cs typeface="Lora" pitchFamily="34" charset="-120"/>
              </a:rPr>
              <a:t>Eleştirel Düşünme</a:t>
            </a:r>
            <a:endParaRPr lang="en-US" sz="2000" dirty="0"/>
          </a:p>
        </p:txBody>
      </p:sp>
      <p:sp>
        <p:nvSpPr>
          <p:cNvPr id="15" name="Text 12"/>
          <p:cNvSpPr/>
          <p:nvPr/>
        </p:nvSpPr>
        <p:spPr>
          <a:xfrm>
            <a:off x="7735610" y="5753933"/>
            <a:ext cx="6126718" cy="350996"/>
          </a:xfrm>
          <a:prstGeom prst="rect">
            <a:avLst/>
          </a:prstGeom>
          <a:noFill/>
          <a:ln/>
        </p:spPr>
        <p:txBody>
          <a:bodyPr wrap="none" lIns="0" tIns="0" rIns="0" bIns="0" rtlCol="0" anchor="t"/>
          <a:lstStyle/>
          <a:p>
            <a:pPr algn="l"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Bilginin mantıklı ve tutarlı olup olmadığını sorgulayın</a:t>
            </a:r>
            <a:endParaRPr lang="en-US" sz="1700" dirty="0"/>
          </a:p>
        </p:txBody>
      </p:sp>
      <p:sp>
        <p:nvSpPr>
          <p:cNvPr id="16" name="Text 13"/>
          <p:cNvSpPr/>
          <p:nvPr/>
        </p:nvSpPr>
        <p:spPr>
          <a:xfrm>
            <a:off x="6254472" y="6571178"/>
            <a:ext cx="7607856" cy="1052989"/>
          </a:xfrm>
          <a:prstGeom prst="rect">
            <a:avLst/>
          </a:prstGeom>
          <a:noFill/>
          <a:ln/>
        </p:spPr>
        <p:txBody>
          <a:bodyPr wrap="square" lIns="0" tIns="0" rIns="0" bIns="0" rtlCol="0" anchor="t"/>
          <a:lstStyle/>
          <a:p>
            <a:pPr indent="0" marL="0">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Dezenformasyonla mücadelede bireysel sorumluluk çok önemlidir. "Dur&amp;Bekle-Oku-Sorgula-Doğrula" mottosunu benimseyerek daha bilinçli bir dijital vatandaş olabiliriz.</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95719"/>
          </a:xfrm>
          <a:prstGeom prst="rect">
            <a:avLst/>
          </a:prstGeom>
        </p:spPr>
      </p:pic>
      <p:sp>
        <p:nvSpPr>
          <p:cNvPr id="3" name="Text 0"/>
          <p:cNvSpPr/>
          <p:nvPr/>
        </p:nvSpPr>
        <p:spPr>
          <a:xfrm>
            <a:off x="810697" y="3716893"/>
            <a:ext cx="8524161" cy="681276"/>
          </a:xfrm>
          <a:prstGeom prst="rect">
            <a:avLst/>
          </a:prstGeom>
          <a:noFill/>
          <a:ln/>
        </p:spPr>
        <p:txBody>
          <a:bodyPr wrap="none" lIns="0" tIns="0" rIns="0" bIns="0" rtlCol="0" anchor="t"/>
          <a:lstStyle/>
          <a:p>
            <a:pPr indent="0" marL="0">
              <a:lnSpc>
                <a:spcPts val="5350"/>
              </a:lnSpc>
              <a:buNone/>
            </a:pPr>
            <a:r>
              <a:rPr lang="en-US" sz="4250" dirty="0">
                <a:solidFill>
                  <a:srgbClr val="38512F"/>
                </a:solidFill>
                <a:latin typeface="Lora" pitchFamily="34" charset="0"/>
                <a:ea typeface="Lora" pitchFamily="34" charset="-122"/>
                <a:cs typeface="Lora" pitchFamily="34" charset="-120"/>
              </a:rPr>
              <a:t>Doğrulama Araçları ve Yöntemleri</a:t>
            </a:r>
            <a:endParaRPr lang="en-US" sz="4250" dirty="0"/>
          </a:p>
        </p:txBody>
      </p:sp>
      <p:pic>
        <p:nvPicPr>
          <p:cNvPr id="4" name="Image 1" descr="preencoded.png">    </p:cNvPr>
          <p:cNvPicPr>
            <a:picLocks noChangeAspect="1"/>
          </p:cNvPicPr>
          <p:nvPr/>
        </p:nvPicPr>
        <p:blipFill>
          <a:blip r:embed="rId2"/>
          <a:stretch>
            <a:fillRect/>
          </a:stretch>
        </p:blipFill>
        <p:spPr>
          <a:xfrm>
            <a:off x="810697" y="4745593"/>
            <a:ext cx="579120" cy="579120"/>
          </a:xfrm>
          <a:prstGeom prst="rect">
            <a:avLst/>
          </a:prstGeom>
        </p:spPr>
      </p:pic>
      <p:sp>
        <p:nvSpPr>
          <p:cNvPr id="5" name="Text 1"/>
          <p:cNvSpPr/>
          <p:nvPr/>
        </p:nvSpPr>
        <p:spPr>
          <a:xfrm>
            <a:off x="810697" y="5556290"/>
            <a:ext cx="2729389" cy="340638"/>
          </a:xfrm>
          <a:prstGeom prst="rect">
            <a:avLst/>
          </a:prstGeom>
          <a:noFill/>
          <a:ln/>
        </p:spPr>
        <p:txBody>
          <a:bodyPr wrap="none" lIns="0" tIns="0" rIns="0" bIns="0" rtlCol="0" anchor="t"/>
          <a:lstStyle/>
          <a:p>
            <a:pPr algn="l" indent="0" marL="0">
              <a:lnSpc>
                <a:spcPts val="2650"/>
              </a:lnSpc>
              <a:buNone/>
            </a:pPr>
            <a:r>
              <a:rPr lang="en-US" sz="2100" dirty="0">
                <a:solidFill>
                  <a:srgbClr val="3A3630"/>
                </a:solidFill>
                <a:latin typeface="Lora" pitchFamily="34" charset="0"/>
                <a:ea typeface="Lora" pitchFamily="34" charset="-122"/>
                <a:cs typeface="Lora" pitchFamily="34" charset="-120"/>
              </a:rPr>
              <a:t>Tersine Görsel Arama</a:t>
            </a:r>
            <a:endParaRPr lang="en-US" sz="2100" dirty="0"/>
          </a:p>
        </p:txBody>
      </p:sp>
      <p:sp>
        <p:nvSpPr>
          <p:cNvPr id="6" name="Text 2"/>
          <p:cNvSpPr/>
          <p:nvPr/>
        </p:nvSpPr>
        <p:spPr>
          <a:xfrm>
            <a:off x="810697" y="6035873"/>
            <a:ext cx="4104680" cy="741283"/>
          </a:xfrm>
          <a:prstGeom prst="rect">
            <a:avLst/>
          </a:prstGeom>
          <a:noFill/>
          <a:ln/>
        </p:spPr>
        <p:txBody>
          <a:bodyPr wrap="square" lIns="0" tIns="0" rIns="0" bIns="0" rtlCol="0" anchor="t"/>
          <a:lstStyle/>
          <a:p>
            <a:pPr algn="l"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Google, Yandex, TinEye gibi araçlarla görsellerin kaynağını bulma</a:t>
            </a:r>
            <a:endParaRPr lang="en-US" sz="1800" dirty="0"/>
          </a:p>
        </p:txBody>
      </p:sp>
      <p:pic>
        <p:nvPicPr>
          <p:cNvPr id="7" name="Image 2" descr="preencoded.png">    </p:cNvPr>
          <p:cNvPicPr>
            <a:picLocks noChangeAspect="1"/>
          </p:cNvPicPr>
          <p:nvPr/>
        </p:nvPicPr>
        <p:blipFill>
          <a:blip r:embed="rId3"/>
          <a:stretch>
            <a:fillRect/>
          </a:stretch>
        </p:blipFill>
        <p:spPr>
          <a:xfrm>
            <a:off x="5262801" y="4745593"/>
            <a:ext cx="579120" cy="579120"/>
          </a:xfrm>
          <a:prstGeom prst="rect">
            <a:avLst/>
          </a:prstGeom>
        </p:spPr>
      </p:pic>
      <p:sp>
        <p:nvSpPr>
          <p:cNvPr id="8" name="Text 3"/>
          <p:cNvSpPr/>
          <p:nvPr/>
        </p:nvSpPr>
        <p:spPr>
          <a:xfrm>
            <a:off x="5262801" y="5556290"/>
            <a:ext cx="2725341" cy="340638"/>
          </a:xfrm>
          <a:prstGeom prst="rect">
            <a:avLst/>
          </a:prstGeom>
          <a:noFill/>
          <a:ln/>
        </p:spPr>
        <p:txBody>
          <a:bodyPr wrap="none" lIns="0" tIns="0" rIns="0" bIns="0" rtlCol="0" anchor="t"/>
          <a:lstStyle/>
          <a:p>
            <a:pPr algn="l" indent="0" marL="0">
              <a:lnSpc>
                <a:spcPts val="2650"/>
              </a:lnSpc>
              <a:buNone/>
            </a:pPr>
            <a:r>
              <a:rPr lang="en-US" sz="2100" dirty="0">
                <a:solidFill>
                  <a:srgbClr val="3A3630"/>
                </a:solidFill>
                <a:latin typeface="Lora" pitchFamily="34" charset="0"/>
                <a:ea typeface="Lora" pitchFamily="34" charset="-122"/>
                <a:cs typeface="Lora" pitchFamily="34" charset="-120"/>
              </a:rPr>
              <a:t>Doğrulama Siteleri</a:t>
            </a:r>
            <a:endParaRPr lang="en-US" sz="2100" dirty="0"/>
          </a:p>
        </p:txBody>
      </p:sp>
      <p:sp>
        <p:nvSpPr>
          <p:cNvPr id="9" name="Text 4"/>
          <p:cNvSpPr/>
          <p:nvPr/>
        </p:nvSpPr>
        <p:spPr>
          <a:xfrm>
            <a:off x="5262801" y="6035873"/>
            <a:ext cx="4104680" cy="741283"/>
          </a:xfrm>
          <a:prstGeom prst="rect">
            <a:avLst/>
          </a:prstGeom>
          <a:noFill/>
          <a:ln/>
        </p:spPr>
        <p:txBody>
          <a:bodyPr wrap="square" lIns="0" tIns="0" rIns="0" bIns="0" rtlCol="0" anchor="t"/>
          <a:lstStyle/>
          <a:p>
            <a:pPr algn="l"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Teyit.org, Doğruluk Payı gibi platformları kullanma</a:t>
            </a:r>
            <a:endParaRPr lang="en-US" sz="1800" dirty="0"/>
          </a:p>
        </p:txBody>
      </p:sp>
      <p:pic>
        <p:nvPicPr>
          <p:cNvPr id="10" name="Image 3" descr="preencoded.png">    </p:cNvPr>
          <p:cNvPicPr>
            <a:picLocks noChangeAspect="1"/>
          </p:cNvPicPr>
          <p:nvPr/>
        </p:nvPicPr>
        <p:blipFill>
          <a:blip r:embed="rId4"/>
          <a:stretch>
            <a:fillRect/>
          </a:stretch>
        </p:blipFill>
        <p:spPr>
          <a:xfrm>
            <a:off x="9714905" y="4745593"/>
            <a:ext cx="579120" cy="579120"/>
          </a:xfrm>
          <a:prstGeom prst="rect">
            <a:avLst/>
          </a:prstGeom>
        </p:spPr>
      </p:pic>
      <p:sp>
        <p:nvSpPr>
          <p:cNvPr id="11" name="Text 5"/>
          <p:cNvSpPr/>
          <p:nvPr/>
        </p:nvSpPr>
        <p:spPr>
          <a:xfrm>
            <a:off x="9714905" y="5556290"/>
            <a:ext cx="2725341" cy="340638"/>
          </a:xfrm>
          <a:prstGeom prst="rect">
            <a:avLst/>
          </a:prstGeom>
          <a:noFill/>
          <a:ln/>
        </p:spPr>
        <p:txBody>
          <a:bodyPr wrap="none" lIns="0" tIns="0" rIns="0" bIns="0" rtlCol="0" anchor="t"/>
          <a:lstStyle/>
          <a:p>
            <a:pPr algn="l" indent="0" marL="0">
              <a:lnSpc>
                <a:spcPts val="2650"/>
              </a:lnSpc>
              <a:buNone/>
            </a:pPr>
            <a:r>
              <a:rPr lang="en-US" sz="2100" dirty="0">
                <a:solidFill>
                  <a:srgbClr val="3A3630"/>
                </a:solidFill>
                <a:latin typeface="Lora" pitchFamily="34" charset="0"/>
                <a:ea typeface="Lora" pitchFamily="34" charset="-122"/>
                <a:cs typeface="Lora" pitchFamily="34" charset="-120"/>
              </a:rPr>
              <a:t>Yapay Zeka Tespiti</a:t>
            </a:r>
            <a:endParaRPr lang="en-US" sz="2100" dirty="0"/>
          </a:p>
        </p:txBody>
      </p:sp>
      <p:sp>
        <p:nvSpPr>
          <p:cNvPr id="12" name="Text 6"/>
          <p:cNvSpPr/>
          <p:nvPr/>
        </p:nvSpPr>
        <p:spPr>
          <a:xfrm>
            <a:off x="9714905" y="6035873"/>
            <a:ext cx="4104680" cy="741283"/>
          </a:xfrm>
          <a:prstGeom prst="rect">
            <a:avLst/>
          </a:prstGeom>
          <a:noFill/>
          <a:ln/>
        </p:spPr>
        <p:txBody>
          <a:bodyPr wrap="square" lIns="0" tIns="0" rIns="0" bIns="0" rtlCol="0" anchor="t"/>
          <a:lstStyle/>
          <a:p>
            <a:pPr algn="l"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Deep fake ve AI üretimi içerikleri tespit eden araçlar</a:t>
            </a:r>
            <a:endParaRPr lang="en-US" sz="1800" dirty="0"/>
          </a:p>
        </p:txBody>
      </p:sp>
      <p:sp>
        <p:nvSpPr>
          <p:cNvPr id="13" name="Text 7"/>
          <p:cNvSpPr/>
          <p:nvPr/>
        </p:nvSpPr>
        <p:spPr>
          <a:xfrm>
            <a:off x="810697" y="7037665"/>
            <a:ext cx="13009007" cy="370642"/>
          </a:xfrm>
          <a:prstGeom prst="rect">
            <a:avLst/>
          </a:prstGeom>
          <a:noFill/>
          <a:ln/>
        </p:spPr>
        <p:txBody>
          <a:bodyPr wrap="non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Teknoloji, dezenformasyonla mücadelede de önemli bir rol oynuyor. Bu araçları etkin kullanmak, doğru bilgiye ulaşmamızı kolaylaştırır.</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2373392"/>
            <a:ext cx="8942546" cy="704017"/>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Resmi Kaynaklar ve Destek Hatları</a:t>
            </a:r>
            <a:endParaRPr lang="en-US" sz="4400" dirty="0"/>
          </a:p>
        </p:txBody>
      </p:sp>
      <p:pic>
        <p:nvPicPr>
          <p:cNvPr id="3" name="Image 0" descr="preencoded.png">    </p:cNvPr>
          <p:cNvPicPr>
            <a:picLocks noChangeAspect="1"/>
          </p:cNvPicPr>
          <p:nvPr/>
        </p:nvPicPr>
        <p:blipFill>
          <a:blip r:embed="rId1"/>
          <a:stretch>
            <a:fillRect/>
          </a:stretch>
        </p:blipFill>
        <p:spPr>
          <a:xfrm>
            <a:off x="3916204" y="3709749"/>
            <a:ext cx="1555909" cy="957501"/>
          </a:xfrm>
          <a:prstGeom prst="rect">
            <a:avLst/>
          </a:prstGeom>
        </p:spPr>
      </p:pic>
      <p:pic>
        <p:nvPicPr>
          <p:cNvPr id="4" name="Image 1" descr="preencoded.png">    </p:cNvPr>
          <p:cNvPicPr>
            <a:picLocks noChangeAspect="1"/>
          </p:cNvPicPr>
          <p:nvPr/>
        </p:nvPicPr>
        <p:blipFill>
          <a:blip r:embed="rId2"/>
          <a:stretch>
            <a:fillRect/>
          </a:stretch>
        </p:blipFill>
        <p:spPr>
          <a:xfrm>
            <a:off x="5663565" y="3709749"/>
            <a:ext cx="1555909" cy="957501"/>
          </a:xfrm>
          <a:prstGeom prst="rect">
            <a:avLst/>
          </a:prstGeom>
        </p:spPr>
      </p:pic>
      <p:pic>
        <p:nvPicPr>
          <p:cNvPr id="5" name="Image 2" descr="preencoded.png">    </p:cNvPr>
          <p:cNvPicPr>
            <a:picLocks noChangeAspect="1"/>
          </p:cNvPicPr>
          <p:nvPr/>
        </p:nvPicPr>
        <p:blipFill>
          <a:blip r:embed="rId3"/>
          <a:stretch>
            <a:fillRect/>
          </a:stretch>
        </p:blipFill>
        <p:spPr>
          <a:xfrm>
            <a:off x="7410926" y="3709749"/>
            <a:ext cx="1555909" cy="957501"/>
          </a:xfrm>
          <a:prstGeom prst="rect">
            <a:avLst/>
          </a:prstGeom>
        </p:spPr>
      </p:pic>
      <p:pic>
        <p:nvPicPr>
          <p:cNvPr id="6" name="Image 3" descr="preencoded.png">    </p:cNvPr>
          <p:cNvPicPr>
            <a:picLocks noChangeAspect="1"/>
          </p:cNvPicPr>
          <p:nvPr/>
        </p:nvPicPr>
        <p:blipFill>
          <a:blip r:embed="rId4"/>
          <a:stretch>
            <a:fillRect/>
          </a:stretch>
        </p:blipFill>
        <p:spPr>
          <a:xfrm>
            <a:off x="9158288" y="3709749"/>
            <a:ext cx="1555909" cy="957501"/>
          </a:xfrm>
          <a:prstGeom prst="rect">
            <a:avLst/>
          </a:prstGeom>
        </p:spPr>
      </p:pic>
      <p:sp>
        <p:nvSpPr>
          <p:cNvPr id="7" name="Text 1"/>
          <p:cNvSpPr/>
          <p:nvPr/>
        </p:nvSpPr>
        <p:spPr>
          <a:xfrm>
            <a:off x="837724" y="5090041"/>
            <a:ext cx="12954952"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Dezenformasyonla mücadelede resmi kaynaklar önemli bir rol oynar. BTK Güvenli Web, İnternet Yardım Merkezi, İhbar Merkezi ve Alo 141 gibi platformlar, güvenilir bilgi ve destek sağlar. Özellikle kriz anlarında bu kaynaklara başvurmak önemlidir.</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92160"/>
          </a:xfrm>
          <a:prstGeom prst="rect">
            <a:avLst/>
          </a:prstGeom>
        </p:spPr>
      </p:pic>
      <p:sp>
        <p:nvSpPr>
          <p:cNvPr id="3" name="Text 0"/>
          <p:cNvSpPr/>
          <p:nvPr/>
        </p:nvSpPr>
        <p:spPr>
          <a:xfrm>
            <a:off x="837724" y="3930968"/>
            <a:ext cx="6314242" cy="704017"/>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Dezenformasyon Nedir?</a:t>
            </a:r>
            <a:endParaRPr lang="en-US" sz="4400" dirty="0"/>
          </a:p>
        </p:txBody>
      </p:sp>
      <p:sp>
        <p:nvSpPr>
          <p:cNvPr id="4" name="Shape 1"/>
          <p:cNvSpPr/>
          <p:nvPr/>
        </p:nvSpPr>
        <p:spPr>
          <a:xfrm>
            <a:off x="837724" y="5263158"/>
            <a:ext cx="538520" cy="538520"/>
          </a:xfrm>
          <a:prstGeom prst="roundRect">
            <a:avLst>
              <a:gd name="adj" fmla="val 6668"/>
            </a:avLst>
          </a:prstGeom>
          <a:solidFill>
            <a:srgbClr val="F3E7D4"/>
          </a:solidFill>
          <a:ln/>
        </p:spPr>
      </p:sp>
      <p:sp>
        <p:nvSpPr>
          <p:cNvPr id="5" name="Text 2"/>
          <p:cNvSpPr/>
          <p:nvPr/>
        </p:nvSpPr>
        <p:spPr>
          <a:xfrm>
            <a:off x="1045369" y="5363408"/>
            <a:ext cx="123111" cy="337899"/>
          </a:xfrm>
          <a:prstGeom prst="rect">
            <a:avLst/>
          </a:prstGeom>
          <a:noFill/>
          <a:ln/>
        </p:spPr>
        <p:txBody>
          <a:bodyPr wrap="none" lIns="0" tIns="0" rIns="0" bIns="0" rtlCol="0" anchor="t"/>
          <a:lstStyle/>
          <a:p>
            <a:pPr algn="ctr" indent="0" marL="0">
              <a:lnSpc>
                <a:spcPts val="2650"/>
              </a:lnSpc>
              <a:buNone/>
            </a:pPr>
            <a:r>
              <a:rPr lang="en-US" sz="2650" dirty="0">
                <a:solidFill>
                  <a:srgbClr val="3A3630"/>
                </a:solidFill>
                <a:latin typeface="Lora" pitchFamily="34" charset="0"/>
                <a:ea typeface="Lora" pitchFamily="34" charset="-122"/>
                <a:cs typeface="Lora" pitchFamily="34" charset="-120"/>
              </a:rPr>
              <a:t>1</a:t>
            </a:r>
            <a:endParaRPr lang="en-US" sz="2650" dirty="0"/>
          </a:p>
        </p:txBody>
      </p:sp>
      <p:sp>
        <p:nvSpPr>
          <p:cNvPr id="6" name="Text 3"/>
          <p:cNvSpPr/>
          <p:nvPr/>
        </p:nvSpPr>
        <p:spPr>
          <a:xfrm>
            <a:off x="1615559" y="5263158"/>
            <a:ext cx="2816185" cy="351949"/>
          </a:xfrm>
          <a:prstGeom prst="rect">
            <a:avLst/>
          </a:prstGeom>
          <a:noFill/>
          <a:ln/>
        </p:spPr>
        <p:txBody>
          <a:bodyPr wrap="none" lIns="0" tIns="0" rIns="0" bIns="0" rtlCol="0" anchor="t"/>
          <a:lstStyle/>
          <a:p>
            <a:pPr indent="0" marL="0">
              <a:lnSpc>
                <a:spcPts val="2750"/>
              </a:lnSpc>
              <a:buNone/>
            </a:pPr>
            <a:r>
              <a:rPr lang="en-US" sz="2200" dirty="0">
                <a:solidFill>
                  <a:srgbClr val="3A3630"/>
                </a:solidFill>
                <a:latin typeface="Lora" pitchFamily="34" charset="0"/>
                <a:ea typeface="Lora" pitchFamily="34" charset="-122"/>
                <a:cs typeface="Lora" pitchFamily="34" charset="-120"/>
              </a:rPr>
              <a:t>Tanım</a:t>
            </a:r>
            <a:endParaRPr lang="en-US" sz="2200" dirty="0"/>
          </a:p>
        </p:txBody>
      </p:sp>
      <p:sp>
        <p:nvSpPr>
          <p:cNvPr id="7" name="Text 4"/>
          <p:cNvSpPr/>
          <p:nvPr/>
        </p:nvSpPr>
        <p:spPr>
          <a:xfrm>
            <a:off x="1615559" y="5758696"/>
            <a:ext cx="3380899" cy="1149072"/>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Dezenformasyon, kasıtlı olarak yanlış veya yanıltıcı bilgi yayma eylemidir.</a:t>
            </a:r>
            <a:endParaRPr lang="en-US" sz="1850" dirty="0"/>
          </a:p>
        </p:txBody>
      </p:sp>
      <p:sp>
        <p:nvSpPr>
          <p:cNvPr id="8" name="Shape 5"/>
          <p:cNvSpPr/>
          <p:nvPr/>
        </p:nvSpPr>
        <p:spPr>
          <a:xfrm>
            <a:off x="5235773" y="5263158"/>
            <a:ext cx="538520" cy="538520"/>
          </a:xfrm>
          <a:prstGeom prst="roundRect">
            <a:avLst>
              <a:gd name="adj" fmla="val 6668"/>
            </a:avLst>
          </a:prstGeom>
          <a:solidFill>
            <a:srgbClr val="F3E7D4"/>
          </a:solidFill>
          <a:ln/>
        </p:spPr>
      </p:sp>
      <p:sp>
        <p:nvSpPr>
          <p:cNvPr id="9" name="Text 6"/>
          <p:cNvSpPr/>
          <p:nvPr/>
        </p:nvSpPr>
        <p:spPr>
          <a:xfrm>
            <a:off x="5414248" y="5363408"/>
            <a:ext cx="181570" cy="337899"/>
          </a:xfrm>
          <a:prstGeom prst="rect">
            <a:avLst/>
          </a:prstGeom>
          <a:noFill/>
          <a:ln/>
        </p:spPr>
        <p:txBody>
          <a:bodyPr wrap="none" lIns="0" tIns="0" rIns="0" bIns="0" rtlCol="0" anchor="t"/>
          <a:lstStyle/>
          <a:p>
            <a:pPr algn="ctr" indent="0" marL="0">
              <a:lnSpc>
                <a:spcPts val="2650"/>
              </a:lnSpc>
              <a:buNone/>
            </a:pPr>
            <a:r>
              <a:rPr lang="en-US" sz="2650" dirty="0">
                <a:solidFill>
                  <a:srgbClr val="3A3630"/>
                </a:solidFill>
                <a:latin typeface="Lora" pitchFamily="34" charset="0"/>
                <a:ea typeface="Lora" pitchFamily="34" charset="-122"/>
                <a:cs typeface="Lora" pitchFamily="34" charset="-120"/>
              </a:rPr>
              <a:t>2</a:t>
            </a:r>
            <a:endParaRPr lang="en-US" sz="2650" dirty="0"/>
          </a:p>
        </p:txBody>
      </p:sp>
      <p:sp>
        <p:nvSpPr>
          <p:cNvPr id="10" name="Text 7"/>
          <p:cNvSpPr/>
          <p:nvPr/>
        </p:nvSpPr>
        <p:spPr>
          <a:xfrm>
            <a:off x="6013609" y="5263158"/>
            <a:ext cx="2816185" cy="351949"/>
          </a:xfrm>
          <a:prstGeom prst="rect">
            <a:avLst/>
          </a:prstGeom>
          <a:noFill/>
          <a:ln/>
        </p:spPr>
        <p:txBody>
          <a:bodyPr wrap="none" lIns="0" tIns="0" rIns="0" bIns="0" rtlCol="0" anchor="t"/>
          <a:lstStyle/>
          <a:p>
            <a:pPr indent="0" marL="0">
              <a:lnSpc>
                <a:spcPts val="2750"/>
              </a:lnSpc>
              <a:buNone/>
            </a:pPr>
            <a:r>
              <a:rPr lang="en-US" sz="2200" dirty="0">
                <a:solidFill>
                  <a:srgbClr val="3A3630"/>
                </a:solidFill>
                <a:latin typeface="Lora" pitchFamily="34" charset="0"/>
                <a:ea typeface="Lora" pitchFamily="34" charset="-122"/>
                <a:cs typeface="Lora" pitchFamily="34" charset="-120"/>
              </a:rPr>
              <a:t>Amaç</a:t>
            </a:r>
            <a:endParaRPr lang="en-US" sz="2200" dirty="0"/>
          </a:p>
        </p:txBody>
      </p:sp>
      <p:sp>
        <p:nvSpPr>
          <p:cNvPr id="11" name="Text 8"/>
          <p:cNvSpPr/>
          <p:nvPr/>
        </p:nvSpPr>
        <p:spPr>
          <a:xfrm>
            <a:off x="6013609" y="5758696"/>
            <a:ext cx="3380899" cy="1532096"/>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Genellikle belirli bir amaca hizmet etmek, kamuoyunu yönlendirmek veya kafa karışıklığı yaratmak için kullanılır.</a:t>
            </a:r>
            <a:endParaRPr lang="en-US" sz="1850" dirty="0"/>
          </a:p>
        </p:txBody>
      </p:sp>
      <p:sp>
        <p:nvSpPr>
          <p:cNvPr id="12" name="Shape 9"/>
          <p:cNvSpPr/>
          <p:nvPr/>
        </p:nvSpPr>
        <p:spPr>
          <a:xfrm>
            <a:off x="9633823" y="5263158"/>
            <a:ext cx="538520" cy="538520"/>
          </a:xfrm>
          <a:prstGeom prst="roundRect">
            <a:avLst>
              <a:gd name="adj" fmla="val 6668"/>
            </a:avLst>
          </a:prstGeom>
          <a:solidFill>
            <a:srgbClr val="F3E7D4"/>
          </a:solidFill>
          <a:ln/>
        </p:spPr>
      </p:sp>
      <p:sp>
        <p:nvSpPr>
          <p:cNvPr id="13" name="Text 10"/>
          <p:cNvSpPr/>
          <p:nvPr/>
        </p:nvSpPr>
        <p:spPr>
          <a:xfrm>
            <a:off x="9808964" y="5363408"/>
            <a:ext cx="188238" cy="337899"/>
          </a:xfrm>
          <a:prstGeom prst="rect">
            <a:avLst/>
          </a:prstGeom>
          <a:noFill/>
          <a:ln/>
        </p:spPr>
        <p:txBody>
          <a:bodyPr wrap="none" lIns="0" tIns="0" rIns="0" bIns="0" rtlCol="0" anchor="t"/>
          <a:lstStyle/>
          <a:p>
            <a:pPr algn="ctr" indent="0" marL="0">
              <a:lnSpc>
                <a:spcPts val="2650"/>
              </a:lnSpc>
              <a:buNone/>
            </a:pPr>
            <a:r>
              <a:rPr lang="en-US" sz="2650" dirty="0">
                <a:solidFill>
                  <a:srgbClr val="3A3630"/>
                </a:solidFill>
                <a:latin typeface="Lora" pitchFamily="34" charset="0"/>
                <a:ea typeface="Lora" pitchFamily="34" charset="-122"/>
                <a:cs typeface="Lora" pitchFamily="34" charset="-120"/>
              </a:rPr>
              <a:t>3</a:t>
            </a:r>
            <a:endParaRPr lang="en-US" sz="2650" dirty="0"/>
          </a:p>
        </p:txBody>
      </p:sp>
      <p:sp>
        <p:nvSpPr>
          <p:cNvPr id="14" name="Text 11"/>
          <p:cNvSpPr/>
          <p:nvPr/>
        </p:nvSpPr>
        <p:spPr>
          <a:xfrm>
            <a:off x="10411658" y="5263158"/>
            <a:ext cx="2816185" cy="351949"/>
          </a:xfrm>
          <a:prstGeom prst="rect">
            <a:avLst/>
          </a:prstGeom>
          <a:noFill/>
          <a:ln/>
        </p:spPr>
        <p:txBody>
          <a:bodyPr wrap="none" lIns="0" tIns="0" rIns="0" bIns="0" rtlCol="0" anchor="t"/>
          <a:lstStyle/>
          <a:p>
            <a:pPr indent="0" marL="0">
              <a:lnSpc>
                <a:spcPts val="2750"/>
              </a:lnSpc>
              <a:buNone/>
            </a:pPr>
            <a:r>
              <a:rPr lang="en-US" sz="2200" dirty="0">
                <a:solidFill>
                  <a:srgbClr val="3A3630"/>
                </a:solidFill>
                <a:latin typeface="Lora" pitchFamily="34" charset="0"/>
                <a:ea typeface="Lora" pitchFamily="34" charset="-122"/>
                <a:cs typeface="Lora" pitchFamily="34" charset="-120"/>
              </a:rPr>
              <a:t>Etki</a:t>
            </a:r>
            <a:endParaRPr lang="en-US" sz="2200" dirty="0"/>
          </a:p>
        </p:txBody>
      </p:sp>
      <p:sp>
        <p:nvSpPr>
          <p:cNvPr id="15" name="Text 12"/>
          <p:cNvSpPr/>
          <p:nvPr/>
        </p:nvSpPr>
        <p:spPr>
          <a:xfrm>
            <a:off x="10411658" y="5758696"/>
            <a:ext cx="3380899" cy="1149072"/>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Toplumsal algıyı, siyasi görüşleri ve karar alma süreçlerini etkileyebilir.</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3993" y="639008"/>
            <a:ext cx="7603569" cy="628174"/>
          </a:xfrm>
          <a:prstGeom prst="rect">
            <a:avLst/>
          </a:prstGeom>
          <a:noFill/>
          <a:ln/>
        </p:spPr>
        <p:txBody>
          <a:bodyPr wrap="none" lIns="0" tIns="0" rIns="0" bIns="0" rtlCol="0" anchor="t"/>
          <a:lstStyle/>
          <a:p>
            <a:pPr indent="0" marL="0">
              <a:lnSpc>
                <a:spcPts val="4900"/>
              </a:lnSpc>
              <a:buNone/>
            </a:pPr>
            <a:r>
              <a:rPr lang="en-US" sz="3950" dirty="0">
                <a:solidFill>
                  <a:srgbClr val="38512F"/>
                </a:solidFill>
                <a:latin typeface="Lora" pitchFamily="34" charset="0"/>
                <a:ea typeface="Lora" pitchFamily="34" charset="-122"/>
                <a:cs typeface="Lora" pitchFamily="34" charset="-120"/>
              </a:rPr>
              <a:t>Sonuç: Bilinçli Dijital Vatandaşlık</a:t>
            </a:r>
            <a:endParaRPr lang="en-US" sz="3950" dirty="0"/>
          </a:p>
        </p:txBody>
      </p:sp>
      <p:sp>
        <p:nvSpPr>
          <p:cNvPr id="4" name="Shape 1"/>
          <p:cNvSpPr/>
          <p:nvPr/>
        </p:nvSpPr>
        <p:spPr>
          <a:xfrm>
            <a:off x="6233993" y="1827848"/>
            <a:ext cx="480536" cy="480536"/>
          </a:xfrm>
          <a:prstGeom prst="roundRect">
            <a:avLst>
              <a:gd name="adj" fmla="val 6668"/>
            </a:avLst>
          </a:prstGeom>
          <a:solidFill>
            <a:srgbClr val="F3E7D4"/>
          </a:solidFill>
          <a:ln/>
        </p:spPr>
      </p:sp>
      <p:sp>
        <p:nvSpPr>
          <p:cNvPr id="5" name="Text 2"/>
          <p:cNvSpPr/>
          <p:nvPr/>
        </p:nvSpPr>
        <p:spPr>
          <a:xfrm>
            <a:off x="6419374" y="1917263"/>
            <a:ext cx="109776" cy="301585"/>
          </a:xfrm>
          <a:prstGeom prst="rect">
            <a:avLst/>
          </a:prstGeom>
          <a:noFill/>
          <a:ln/>
        </p:spPr>
        <p:txBody>
          <a:bodyPr wrap="none" lIns="0" tIns="0" rIns="0" bIns="0" rtlCol="0" anchor="t"/>
          <a:lstStyle/>
          <a:p>
            <a:pPr algn="ctr" indent="0" marL="0">
              <a:lnSpc>
                <a:spcPts val="2350"/>
              </a:lnSpc>
              <a:buNone/>
            </a:pPr>
            <a:r>
              <a:rPr lang="en-US" sz="2350" dirty="0">
                <a:solidFill>
                  <a:srgbClr val="3A3630"/>
                </a:solidFill>
                <a:latin typeface="Lora" pitchFamily="34" charset="0"/>
                <a:ea typeface="Lora" pitchFamily="34" charset="-122"/>
                <a:cs typeface="Lora" pitchFamily="34" charset="-120"/>
              </a:rPr>
              <a:t>1</a:t>
            </a:r>
            <a:endParaRPr lang="en-US" sz="2350" dirty="0"/>
          </a:p>
        </p:txBody>
      </p:sp>
      <p:sp>
        <p:nvSpPr>
          <p:cNvPr id="6" name="Text 3"/>
          <p:cNvSpPr/>
          <p:nvPr/>
        </p:nvSpPr>
        <p:spPr>
          <a:xfrm>
            <a:off x="6928128" y="1827848"/>
            <a:ext cx="2512933" cy="314087"/>
          </a:xfrm>
          <a:prstGeom prst="rect">
            <a:avLst/>
          </a:prstGeom>
          <a:noFill/>
          <a:ln/>
        </p:spPr>
        <p:txBody>
          <a:bodyPr wrap="none" lIns="0" tIns="0" rIns="0" bIns="0" rtlCol="0" anchor="t"/>
          <a:lstStyle/>
          <a:p>
            <a:pPr indent="0" marL="0">
              <a:lnSpc>
                <a:spcPts val="2450"/>
              </a:lnSpc>
              <a:buNone/>
            </a:pPr>
            <a:r>
              <a:rPr lang="en-US" sz="1950" dirty="0">
                <a:solidFill>
                  <a:srgbClr val="3A3630"/>
                </a:solidFill>
                <a:latin typeface="Lora" pitchFamily="34" charset="0"/>
                <a:ea typeface="Lora" pitchFamily="34" charset="-122"/>
                <a:cs typeface="Lora" pitchFamily="34" charset="-120"/>
              </a:rPr>
              <a:t>Farkındalık</a:t>
            </a:r>
            <a:endParaRPr lang="en-US" sz="1950" dirty="0"/>
          </a:p>
        </p:txBody>
      </p:sp>
      <p:sp>
        <p:nvSpPr>
          <p:cNvPr id="7" name="Text 4"/>
          <p:cNvSpPr/>
          <p:nvPr/>
        </p:nvSpPr>
        <p:spPr>
          <a:xfrm>
            <a:off x="6928128" y="2270046"/>
            <a:ext cx="6954679" cy="341709"/>
          </a:xfrm>
          <a:prstGeom prst="rect">
            <a:avLst/>
          </a:prstGeom>
          <a:noFill/>
          <a:ln/>
        </p:spPr>
        <p:txBody>
          <a:bodyPr wrap="none" lIns="0" tIns="0" rIns="0" bIns="0" rtlCol="0" anchor="t"/>
          <a:lstStyle/>
          <a:p>
            <a:pPr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Dezenformasyonun formlarını ve etkilerini anlamak</a:t>
            </a:r>
            <a:endParaRPr lang="en-US" sz="1650" dirty="0"/>
          </a:p>
        </p:txBody>
      </p:sp>
      <p:sp>
        <p:nvSpPr>
          <p:cNvPr id="8" name="Shape 5"/>
          <p:cNvSpPr/>
          <p:nvPr/>
        </p:nvSpPr>
        <p:spPr>
          <a:xfrm>
            <a:off x="6233993" y="3065621"/>
            <a:ext cx="480536" cy="480536"/>
          </a:xfrm>
          <a:prstGeom prst="roundRect">
            <a:avLst>
              <a:gd name="adj" fmla="val 6668"/>
            </a:avLst>
          </a:prstGeom>
          <a:solidFill>
            <a:srgbClr val="F3E7D4"/>
          </a:solidFill>
          <a:ln/>
        </p:spPr>
      </p:sp>
      <p:sp>
        <p:nvSpPr>
          <p:cNvPr id="9" name="Text 6"/>
          <p:cNvSpPr/>
          <p:nvPr/>
        </p:nvSpPr>
        <p:spPr>
          <a:xfrm>
            <a:off x="6393299" y="3155037"/>
            <a:ext cx="161925" cy="301585"/>
          </a:xfrm>
          <a:prstGeom prst="rect">
            <a:avLst/>
          </a:prstGeom>
          <a:noFill/>
          <a:ln/>
        </p:spPr>
        <p:txBody>
          <a:bodyPr wrap="none" lIns="0" tIns="0" rIns="0" bIns="0" rtlCol="0" anchor="t"/>
          <a:lstStyle/>
          <a:p>
            <a:pPr algn="ctr" indent="0" marL="0">
              <a:lnSpc>
                <a:spcPts val="2350"/>
              </a:lnSpc>
              <a:buNone/>
            </a:pPr>
            <a:r>
              <a:rPr lang="en-US" sz="2350" dirty="0">
                <a:solidFill>
                  <a:srgbClr val="3A3630"/>
                </a:solidFill>
                <a:latin typeface="Lora" pitchFamily="34" charset="0"/>
                <a:ea typeface="Lora" pitchFamily="34" charset="-122"/>
                <a:cs typeface="Lora" pitchFamily="34" charset="-120"/>
              </a:rPr>
              <a:t>2</a:t>
            </a:r>
            <a:endParaRPr lang="en-US" sz="2350" dirty="0"/>
          </a:p>
        </p:txBody>
      </p:sp>
      <p:sp>
        <p:nvSpPr>
          <p:cNvPr id="10" name="Text 7"/>
          <p:cNvSpPr/>
          <p:nvPr/>
        </p:nvSpPr>
        <p:spPr>
          <a:xfrm>
            <a:off x="6928128" y="3065621"/>
            <a:ext cx="2512933" cy="314087"/>
          </a:xfrm>
          <a:prstGeom prst="rect">
            <a:avLst/>
          </a:prstGeom>
          <a:noFill/>
          <a:ln/>
        </p:spPr>
        <p:txBody>
          <a:bodyPr wrap="none" lIns="0" tIns="0" rIns="0" bIns="0" rtlCol="0" anchor="t"/>
          <a:lstStyle/>
          <a:p>
            <a:pPr indent="0" marL="0">
              <a:lnSpc>
                <a:spcPts val="2450"/>
              </a:lnSpc>
              <a:buNone/>
            </a:pPr>
            <a:r>
              <a:rPr lang="en-US" sz="1950" dirty="0">
                <a:solidFill>
                  <a:srgbClr val="3A3630"/>
                </a:solidFill>
                <a:latin typeface="Lora" pitchFamily="34" charset="0"/>
                <a:ea typeface="Lora" pitchFamily="34" charset="-122"/>
                <a:cs typeface="Lora" pitchFamily="34" charset="-120"/>
              </a:rPr>
              <a:t>Eleştirel Düşünme</a:t>
            </a:r>
            <a:endParaRPr lang="en-US" sz="1950" dirty="0"/>
          </a:p>
        </p:txBody>
      </p:sp>
      <p:sp>
        <p:nvSpPr>
          <p:cNvPr id="11" name="Text 8"/>
          <p:cNvSpPr/>
          <p:nvPr/>
        </p:nvSpPr>
        <p:spPr>
          <a:xfrm>
            <a:off x="6928128" y="3507819"/>
            <a:ext cx="6954679" cy="341709"/>
          </a:xfrm>
          <a:prstGeom prst="rect">
            <a:avLst/>
          </a:prstGeom>
          <a:noFill/>
          <a:ln/>
        </p:spPr>
        <p:txBody>
          <a:bodyPr wrap="none" lIns="0" tIns="0" rIns="0" bIns="0" rtlCol="0" anchor="t"/>
          <a:lstStyle/>
          <a:p>
            <a:pPr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Her bilgiyi sorgulama alışkanlığı geliştirmek</a:t>
            </a:r>
            <a:endParaRPr lang="en-US" sz="1650" dirty="0"/>
          </a:p>
        </p:txBody>
      </p:sp>
      <p:sp>
        <p:nvSpPr>
          <p:cNvPr id="12" name="Shape 9"/>
          <p:cNvSpPr/>
          <p:nvPr/>
        </p:nvSpPr>
        <p:spPr>
          <a:xfrm>
            <a:off x="6233993" y="4303395"/>
            <a:ext cx="480536" cy="480536"/>
          </a:xfrm>
          <a:prstGeom prst="roundRect">
            <a:avLst>
              <a:gd name="adj" fmla="val 6668"/>
            </a:avLst>
          </a:prstGeom>
          <a:solidFill>
            <a:srgbClr val="F3E7D4"/>
          </a:solidFill>
          <a:ln/>
        </p:spPr>
      </p:sp>
      <p:sp>
        <p:nvSpPr>
          <p:cNvPr id="13" name="Text 10"/>
          <p:cNvSpPr/>
          <p:nvPr/>
        </p:nvSpPr>
        <p:spPr>
          <a:xfrm>
            <a:off x="6390203" y="4392811"/>
            <a:ext cx="167997" cy="301585"/>
          </a:xfrm>
          <a:prstGeom prst="rect">
            <a:avLst/>
          </a:prstGeom>
          <a:noFill/>
          <a:ln/>
        </p:spPr>
        <p:txBody>
          <a:bodyPr wrap="none" lIns="0" tIns="0" rIns="0" bIns="0" rtlCol="0" anchor="t"/>
          <a:lstStyle/>
          <a:p>
            <a:pPr algn="ctr" indent="0" marL="0">
              <a:lnSpc>
                <a:spcPts val="2350"/>
              </a:lnSpc>
              <a:buNone/>
            </a:pPr>
            <a:r>
              <a:rPr lang="en-US" sz="2350" dirty="0">
                <a:solidFill>
                  <a:srgbClr val="3A3630"/>
                </a:solidFill>
                <a:latin typeface="Lora" pitchFamily="34" charset="0"/>
                <a:ea typeface="Lora" pitchFamily="34" charset="-122"/>
                <a:cs typeface="Lora" pitchFamily="34" charset="-120"/>
              </a:rPr>
              <a:t>3</a:t>
            </a:r>
            <a:endParaRPr lang="en-US" sz="2350" dirty="0"/>
          </a:p>
        </p:txBody>
      </p:sp>
      <p:sp>
        <p:nvSpPr>
          <p:cNvPr id="14" name="Text 11"/>
          <p:cNvSpPr/>
          <p:nvPr/>
        </p:nvSpPr>
        <p:spPr>
          <a:xfrm>
            <a:off x="6928128" y="4303395"/>
            <a:ext cx="2512933" cy="314087"/>
          </a:xfrm>
          <a:prstGeom prst="rect">
            <a:avLst/>
          </a:prstGeom>
          <a:noFill/>
          <a:ln/>
        </p:spPr>
        <p:txBody>
          <a:bodyPr wrap="none" lIns="0" tIns="0" rIns="0" bIns="0" rtlCol="0" anchor="t"/>
          <a:lstStyle/>
          <a:p>
            <a:pPr indent="0" marL="0">
              <a:lnSpc>
                <a:spcPts val="2450"/>
              </a:lnSpc>
              <a:buNone/>
            </a:pPr>
            <a:r>
              <a:rPr lang="en-US" sz="1950" dirty="0">
                <a:solidFill>
                  <a:srgbClr val="3A3630"/>
                </a:solidFill>
                <a:latin typeface="Lora" pitchFamily="34" charset="0"/>
                <a:ea typeface="Lora" pitchFamily="34" charset="-122"/>
                <a:cs typeface="Lora" pitchFamily="34" charset="-120"/>
              </a:rPr>
              <a:t>Sorumluluk</a:t>
            </a:r>
            <a:endParaRPr lang="en-US" sz="1950" dirty="0"/>
          </a:p>
        </p:txBody>
      </p:sp>
      <p:sp>
        <p:nvSpPr>
          <p:cNvPr id="15" name="Text 12"/>
          <p:cNvSpPr/>
          <p:nvPr/>
        </p:nvSpPr>
        <p:spPr>
          <a:xfrm>
            <a:off x="6928128" y="4745593"/>
            <a:ext cx="6954679" cy="341709"/>
          </a:xfrm>
          <a:prstGeom prst="rect">
            <a:avLst/>
          </a:prstGeom>
          <a:noFill/>
          <a:ln/>
        </p:spPr>
        <p:txBody>
          <a:bodyPr wrap="none" lIns="0" tIns="0" rIns="0" bIns="0" rtlCol="0" anchor="t"/>
          <a:lstStyle/>
          <a:p>
            <a:pPr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Doğruluğundan emin olmadan paylaşım yapmamak</a:t>
            </a:r>
            <a:endParaRPr lang="en-US" sz="1650" dirty="0"/>
          </a:p>
        </p:txBody>
      </p:sp>
      <p:sp>
        <p:nvSpPr>
          <p:cNvPr id="16" name="Shape 13"/>
          <p:cNvSpPr/>
          <p:nvPr/>
        </p:nvSpPr>
        <p:spPr>
          <a:xfrm>
            <a:off x="6233993" y="5541169"/>
            <a:ext cx="480536" cy="480536"/>
          </a:xfrm>
          <a:prstGeom prst="roundRect">
            <a:avLst>
              <a:gd name="adj" fmla="val 6668"/>
            </a:avLst>
          </a:prstGeom>
          <a:solidFill>
            <a:srgbClr val="F3E7D4"/>
          </a:solidFill>
          <a:ln/>
        </p:spPr>
      </p:sp>
      <p:sp>
        <p:nvSpPr>
          <p:cNvPr id="17" name="Text 14"/>
          <p:cNvSpPr/>
          <p:nvPr/>
        </p:nvSpPr>
        <p:spPr>
          <a:xfrm>
            <a:off x="6392466" y="5630585"/>
            <a:ext cx="163473" cy="301585"/>
          </a:xfrm>
          <a:prstGeom prst="rect">
            <a:avLst/>
          </a:prstGeom>
          <a:noFill/>
          <a:ln/>
        </p:spPr>
        <p:txBody>
          <a:bodyPr wrap="none" lIns="0" tIns="0" rIns="0" bIns="0" rtlCol="0" anchor="t"/>
          <a:lstStyle/>
          <a:p>
            <a:pPr algn="ctr" indent="0" marL="0">
              <a:lnSpc>
                <a:spcPts val="2350"/>
              </a:lnSpc>
              <a:buNone/>
            </a:pPr>
            <a:r>
              <a:rPr lang="en-US" sz="2350" dirty="0">
                <a:solidFill>
                  <a:srgbClr val="3A3630"/>
                </a:solidFill>
                <a:latin typeface="Lora" pitchFamily="34" charset="0"/>
                <a:ea typeface="Lora" pitchFamily="34" charset="-122"/>
                <a:cs typeface="Lora" pitchFamily="34" charset="-120"/>
              </a:rPr>
              <a:t>4</a:t>
            </a:r>
            <a:endParaRPr lang="en-US" sz="2350" dirty="0"/>
          </a:p>
        </p:txBody>
      </p:sp>
      <p:sp>
        <p:nvSpPr>
          <p:cNvPr id="18" name="Text 15"/>
          <p:cNvSpPr/>
          <p:nvPr/>
        </p:nvSpPr>
        <p:spPr>
          <a:xfrm>
            <a:off x="6928128" y="5541169"/>
            <a:ext cx="2512933" cy="314087"/>
          </a:xfrm>
          <a:prstGeom prst="rect">
            <a:avLst/>
          </a:prstGeom>
          <a:noFill/>
          <a:ln/>
        </p:spPr>
        <p:txBody>
          <a:bodyPr wrap="none" lIns="0" tIns="0" rIns="0" bIns="0" rtlCol="0" anchor="t"/>
          <a:lstStyle/>
          <a:p>
            <a:pPr indent="0" marL="0">
              <a:lnSpc>
                <a:spcPts val="2450"/>
              </a:lnSpc>
              <a:buNone/>
            </a:pPr>
            <a:r>
              <a:rPr lang="en-US" sz="1950" dirty="0">
                <a:solidFill>
                  <a:srgbClr val="3A3630"/>
                </a:solidFill>
                <a:latin typeface="Lora" pitchFamily="34" charset="0"/>
                <a:ea typeface="Lora" pitchFamily="34" charset="-122"/>
                <a:cs typeface="Lora" pitchFamily="34" charset="-120"/>
              </a:rPr>
              <a:t>Sürekli Öğrenme</a:t>
            </a:r>
            <a:endParaRPr lang="en-US" sz="1950" dirty="0"/>
          </a:p>
        </p:txBody>
      </p:sp>
      <p:sp>
        <p:nvSpPr>
          <p:cNvPr id="19" name="Text 16"/>
          <p:cNvSpPr/>
          <p:nvPr/>
        </p:nvSpPr>
        <p:spPr>
          <a:xfrm>
            <a:off x="6928128" y="5983367"/>
            <a:ext cx="6954679" cy="341709"/>
          </a:xfrm>
          <a:prstGeom prst="rect">
            <a:avLst/>
          </a:prstGeom>
          <a:noFill/>
          <a:ln/>
        </p:spPr>
        <p:txBody>
          <a:bodyPr wrap="none" lIns="0" tIns="0" rIns="0" bIns="0" rtlCol="0" anchor="t"/>
          <a:lstStyle/>
          <a:p>
            <a:pPr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Dijital okuryazarlık becerilerini geliştirmek</a:t>
            </a:r>
            <a:endParaRPr lang="en-US" sz="1650" dirty="0"/>
          </a:p>
        </p:txBody>
      </p:sp>
      <p:sp>
        <p:nvSpPr>
          <p:cNvPr id="20" name="Text 17"/>
          <p:cNvSpPr/>
          <p:nvPr/>
        </p:nvSpPr>
        <p:spPr>
          <a:xfrm>
            <a:off x="6233993" y="6565344"/>
            <a:ext cx="7648813" cy="1025128"/>
          </a:xfrm>
          <a:prstGeom prst="rect">
            <a:avLst/>
          </a:prstGeom>
          <a:noFill/>
          <a:ln/>
        </p:spPr>
        <p:txBody>
          <a:bodyPr wrap="square" lIns="0" tIns="0" rIns="0" bIns="0" rtlCol="0" anchor="t"/>
          <a:lstStyle/>
          <a:p>
            <a:pPr indent="0" marL="0">
              <a:lnSpc>
                <a:spcPts val="2650"/>
              </a:lnSpc>
              <a:buNone/>
            </a:pPr>
            <a:r>
              <a:rPr lang="en-US" sz="1650" dirty="0">
                <a:solidFill>
                  <a:srgbClr val="3A3630"/>
                </a:solidFill>
                <a:latin typeface="Source Sans Pro" pitchFamily="34" charset="0"/>
                <a:ea typeface="Source Sans Pro" pitchFamily="34" charset="-122"/>
                <a:cs typeface="Source Sans Pro" pitchFamily="34" charset="-120"/>
              </a:rPr>
              <a:t>Dezenformasyonla mücadele, hepimizin sorumluluğudur. Bilinçli dijital vatandaşlar olarak, daha sağlıklı bir bilgi ekosistemine katkıda bulunabiliriz. Unutmayın: Dur&amp;Bekle-Oku-Sorgula-Doğrula!</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738664"/>
            <a:ext cx="6747391" cy="704017"/>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Bilgi Düzensizliği Kavramı</a:t>
            </a:r>
            <a:endParaRPr lang="en-US" sz="4400" dirty="0"/>
          </a:p>
        </p:txBody>
      </p:sp>
      <p:sp>
        <p:nvSpPr>
          <p:cNvPr id="3" name="Text 1"/>
          <p:cNvSpPr/>
          <p:nvPr/>
        </p:nvSpPr>
        <p:spPr>
          <a:xfrm>
            <a:off x="1753195" y="3749159"/>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3A3630"/>
                </a:solidFill>
                <a:latin typeface="Lora" pitchFamily="34" charset="0"/>
                <a:ea typeface="Lora" pitchFamily="34" charset="-122"/>
                <a:cs typeface="Lora" pitchFamily="34" charset="-120"/>
              </a:rPr>
              <a:t>Mezenformasyon</a:t>
            </a:r>
            <a:endParaRPr lang="en-US" sz="2200" dirty="0"/>
          </a:p>
        </p:txBody>
      </p:sp>
      <p:sp>
        <p:nvSpPr>
          <p:cNvPr id="4" name="Text 2"/>
          <p:cNvSpPr/>
          <p:nvPr/>
        </p:nvSpPr>
        <p:spPr>
          <a:xfrm>
            <a:off x="837724" y="4244697"/>
            <a:ext cx="3731657" cy="383024"/>
          </a:xfrm>
          <a:prstGeom prst="rect">
            <a:avLst/>
          </a:prstGeom>
          <a:noFill/>
          <a:ln/>
        </p:spPr>
        <p:txBody>
          <a:bodyPr wrap="none" lIns="0" tIns="0" rIns="0" bIns="0" rtlCol="0" anchor="t"/>
          <a:lstStyle/>
          <a:p>
            <a:pPr algn="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Yanlış bilginin kasıtsız paylaşımı</a:t>
            </a:r>
            <a:endParaRPr lang="en-US" sz="1850" dirty="0"/>
          </a:p>
        </p:txBody>
      </p:sp>
      <p:pic>
        <p:nvPicPr>
          <p:cNvPr id="5" name="Image 0" descr="preencoded.png">    </p:cNvPr>
          <p:cNvPicPr>
            <a:picLocks noChangeAspect="1"/>
          </p:cNvPicPr>
          <p:nvPr/>
        </p:nvPicPr>
        <p:blipFill>
          <a:blip r:embed="rId1"/>
          <a:stretch>
            <a:fillRect/>
          </a:stretch>
        </p:blipFill>
        <p:spPr>
          <a:xfrm>
            <a:off x="5048131" y="1921431"/>
            <a:ext cx="4534138" cy="4534138"/>
          </a:xfrm>
          <a:prstGeom prst="rect">
            <a:avLst/>
          </a:prstGeom>
        </p:spPr>
      </p:pic>
      <p:sp>
        <p:nvSpPr>
          <p:cNvPr id="6" name="Text 3"/>
          <p:cNvSpPr/>
          <p:nvPr/>
        </p:nvSpPr>
        <p:spPr>
          <a:xfrm>
            <a:off x="5697260" y="3676293"/>
            <a:ext cx="108942"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1</a:t>
            </a:r>
            <a:endParaRPr lang="en-US" sz="2350" dirty="0"/>
          </a:p>
        </p:txBody>
      </p:sp>
      <p:sp>
        <p:nvSpPr>
          <p:cNvPr id="7" name="Text 4"/>
          <p:cNvSpPr/>
          <p:nvPr/>
        </p:nvSpPr>
        <p:spPr>
          <a:xfrm>
            <a:off x="9941243" y="2430185"/>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Dezenformasyon</a:t>
            </a:r>
            <a:endParaRPr lang="en-US" sz="2200" dirty="0"/>
          </a:p>
        </p:txBody>
      </p:sp>
      <p:sp>
        <p:nvSpPr>
          <p:cNvPr id="8" name="Text 5"/>
          <p:cNvSpPr/>
          <p:nvPr/>
        </p:nvSpPr>
        <p:spPr>
          <a:xfrm>
            <a:off x="9941243" y="2925723"/>
            <a:ext cx="3851434" cy="383024"/>
          </a:xfrm>
          <a:prstGeom prst="rect">
            <a:avLst/>
          </a:prstGeom>
          <a:noFill/>
          <a:ln/>
        </p:spPr>
        <p:txBody>
          <a:bodyPr wrap="non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Kasıtlı olarak yanlış bilgi yayma</a:t>
            </a:r>
            <a:endParaRPr lang="en-US" sz="1850" dirty="0"/>
          </a:p>
        </p:txBody>
      </p:sp>
      <p:pic>
        <p:nvPicPr>
          <p:cNvPr id="9" name="Image 1" descr="preencoded.png">    </p:cNvPr>
          <p:cNvPicPr>
            <a:picLocks noChangeAspect="1"/>
          </p:cNvPicPr>
          <p:nvPr/>
        </p:nvPicPr>
        <p:blipFill>
          <a:blip r:embed="rId2"/>
          <a:stretch>
            <a:fillRect/>
          </a:stretch>
        </p:blipFill>
        <p:spPr>
          <a:xfrm>
            <a:off x="5048131" y="1921431"/>
            <a:ext cx="4534138" cy="4534138"/>
          </a:xfrm>
          <a:prstGeom prst="rect">
            <a:avLst/>
          </a:prstGeom>
        </p:spPr>
      </p:pic>
      <p:sp>
        <p:nvSpPr>
          <p:cNvPr id="10" name="Text 6"/>
          <p:cNvSpPr/>
          <p:nvPr/>
        </p:nvSpPr>
        <p:spPr>
          <a:xfrm>
            <a:off x="8252698" y="2731651"/>
            <a:ext cx="160615"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2</a:t>
            </a:r>
            <a:endParaRPr lang="en-US" sz="2350" dirty="0"/>
          </a:p>
        </p:txBody>
      </p:sp>
      <p:sp>
        <p:nvSpPr>
          <p:cNvPr id="11" name="Text 7"/>
          <p:cNvSpPr/>
          <p:nvPr/>
        </p:nvSpPr>
        <p:spPr>
          <a:xfrm>
            <a:off x="9941243" y="468522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Malenformasyon</a:t>
            </a:r>
            <a:endParaRPr lang="en-US" sz="2200" dirty="0"/>
          </a:p>
        </p:txBody>
      </p:sp>
      <p:sp>
        <p:nvSpPr>
          <p:cNvPr id="12" name="Text 8"/>
          <p:cNvSpPr/>
          <p:nvPr/>
        </p:nvSpPr>
        <p:spPr>
          <a:xfrm>
            <a:off x="9941243" y="5180767"/>
            <a:ext cx="3851434" cy="76604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Gerçek bilginin zarar vermek amacıyla kullanımı</a:t>
            </a:r>
            <a:endParaRPr lang="en-US" sz="1850" dirty="0"/>
          </a:p>
        </p:txBody>
      </p:sp>
      <p:pic>
        <p:nvPicPr>
          <p:cNvPr id="13" name="Image 2" descr="preencoded.png">    </p:cNvPr>
          <p:cNvPicPr>
            <a:picLocks noChangeAspect="1"/>
          </p:cNvPicPr>
          <p:nvPr/>
        </p:nvPicPr>
        <p:blipFill>
          <a:blip r:embed="rId3"/>
          <a:stretch>
            <a:fillRect/>
          </a:stretch>
        </p:blipFill>
        <p:spPr>
          <a:xfrm>
            <a:off x="5048131" y="1921431"/>
            <a:ext cx="4534138" cy="4534138"/>
          </a:xfrm>
          <a:prstGeom prst="rect">
            <a:avLst/>
          </a:prstGeom>
        </p:spPr>
      </p:pic>
      <p:sp>
        <p:nvSpPr>
          <p:cNvPr id="14" name="Text 9"/>
          <p:cNvSpPr/>
          <p:nvPr/>
        </p:nvSpPr>
        <p:spPr>
          <a:xfrm>
            <a:off x="7777163" y="5439370"/>
            <a:ext cx="166688" cy="478631"/>
          </a:xfrm>
          <a:prstGeom prst="rect">
            <a:avLst/>
          </a:prstGeom>
          <a:noFill/>
          <a:ln/>
        </p:spPr>
        <p:txBody>
          <a:bodyPr wrap="none" lIns="0" tIns="0" rIns="0" bIns="0" rtlCol="0" anchor="t"/>
          <a:lstStyle/>
          <a:p>
            <a:pPr indent="0" marL="0">
              <a:lnSpc>
                <a:spcPts val="3750"/>
              </a:lnSpc>
              <a:buNone/>
            </a:pPr>
            <a:r>
              <a:rPr lang="en-US" sz="2350" dirty="0">
                <a:solidFill>
                  <a:srgbClr val="3A3630"/>
                </a:solidFill>
                <a:latin typeface="Lora" pitchFamily="34" charset="0"/>
                <a:ea typeface="Lora" pitchFamily="34" charset="-122"/>
                <a:cs typeface="Lora" pitchFamily="34" charset="-120"/>
              </a:rPr>
              <a:t>3</a:t>
            </a:r>
            <a:endParaRPr lang="en-US" sz="2350" dirty="0"/>
          </a:p>
        </p:txBody>
      </p:sp>
      <p:sp>
        <p:nvSpPr>
          <p:cNvPr id="15" name="Text 10"/>
          <p:cNvSpPr/>
          <p:nvPr/>
        </p:nvSpPr>
        <p:spPr>
          <a:xfrm>
            <a:off x="837724" y="6724769"/>
            <a:ext cx="12954952"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Bilgi düzensizliği, dezenformasyonu da içeren daha geniş bir kavramdır. Mezenformasyon, kötü niyet taşımasa da dezenformasyon kadar tehlikeli olabilir. Bu konuda dikkatli olmamız gerekiyor.</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2677239"/>
            <a:ext cx="8245912" cy="704017"/>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Yapay Zeka ve Dezenformasyon</a:t>
            </a:r>
            <a:endParaRPr lang="en-US" sz="4400" dirty="0"/>
          </a:p>
        </p:txBody>
      </p:sp>
      <p:sp>
        <p:nvSpPr>
          <p:cNvPr id="3" name="Text 1"/>
          <p:cNvSpPr/>
          <p:nvPr/>
        </p:nvSpPr>
        <p:spPr>
          <a:xfrm>
            <a:off x="837724" y="3979545"/>
            <a:ext cx="2816185" cy="351949"/>
          </a:xfrm>
          <a:prstGeom prst="rect">
            <a:avLst/>
          </a:prstGeom>
          <a:noFill/>
          <a:ln/>
        </p:spPr>
        <p:txBody>
          <a:bodyPr wrap="none" lIns="0" tIns="0" rIns="0" bIns="0" rtlCol="0" anchor="t"/>
          <a:lstStyle/>
          <a:p>
            <a:pPr indent="0" marL="0">
              <a:lnSpc>
                <a:spcPts val="2750"/>
              </a:lnSpc>
              <a:buNone/>
            </a:pPr>
            <a:r>
              <a:rPr lang="en-US" sz="2200" dirty="0">
                <a:solidFill>
                  <a:srgbClr val="38512F"/>
                </a:solidFill>
                <a:latin typeface="Lora" pitchFamily="34" charset="0"/>
                <a:ea typeface="Lora" pitchFamily="34" charset="-122"/>
                <a:cs typeface="Lora" pitchFamily="34" charset="-120"/>
              </a:rPr>
              <a:t>Artan Tehdit</a:t>
            </a:r>
            <a:endParaRPr lang="en-US" sz="2200" dirty="0"/>
          </a:p>
        </p:txBody>
      </p:sp>
      <p:sp>
        <p:nvSpPr>
          <p:cNvPr id="4" name="Text 2"/>
          <p:cNvSpPr/>
          <p:nvPr/>
        </p:nvSpPr>
        <p:spPr>
          <a:xfrm>
            <a:off x="837724" y="4570809"/>
            <a:ext cx="6185535"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Yapay zeka uygulamalarıyla birlikte dezenformasyonun boyutları genişledi ve daha karmaşık hale geldi.</a:t>
            </a:r>
            <a:endParaRPr lang="en-US" sz="1850" dirty="0"/>
          </a:p>
        </p:txBody>
      </p:sp>
      <p:sp>
        <p:nvSpPr>
          <p:cNvPr id="5" name="Text 3"/>
          <p:cNvSpPr/>
          <p:nvPr/>
        </p:nvSpPr>
        <p:spPr>
          <a:xfrm>
            <a:off x="7614761" y="3979545"/>
            <a:ext cx="2816185" cy="351949"/>
          </a:xfrm>
          <a:prstGeom prst="rect">
            <a:avLst/>
          </a:prstGeom>
          <a:noFill/>
          <a:ln/>
        </p:spPr>
        <p:txBody>
          <a:bodyPr wrap="none" lIns="0" tIns="0" rIns="0" bIns="0" rtlCol="0" anchor="t"/>
          <a:lstStyle/>
          <a:p>
            <a:pPr indent="0" marL="0">
              <a:lnSpc>
                <a:spcPts val="2750"/>
              </a:lnSpc>
              <a:buNone/>
            </a:pPr>
            <a:r>
              <a:rPr lang="en-US" sz="2200" dirty="0">
                <a:solidFill>
                  <a:srgbClr val="38512F"/>
                </a:solidFill>
                <a:latin typeface="Lora" pitchFamily="34" charset="0"/>
                <a:ea typeface="Lora" pitchFamily="34" charset="-122"/>
                <a:cs typeface="Lora" pitchFamily="34" charset="-120"/>
              </a:rPr>
              <a:t>Çeşitli Türler</a:t>
            </a:r>
            <a:endParaRPr lang="en-US" sz="2200" dirty="0"/>
          </a:p>
        </p:txBody>
      </p:sp>
      <p:sp>
        <p:nvSpPr>
          <p:cNvPr id="6" name="Text 4"/>
          <p:cNvSpPr/>
          <p:nvPr/>
        </p:nvSpPr>
        <p:spPr>
          <a:xfrm>
            <a:off x="7614761" y="4570809"/>
            <a:ext cx="6185535" cy="76604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Dezenformasyonun tek bir türü yoktur. Genelde üzerinde uzlaşılan farklı türü bulunmaktadır.</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94953" y="635675"/>
            <a:ext cx="6150531" cy="679490"/>
          </a:xfrm>
          <a:prstGeom prst="rect">
            <a:avLst/>
          </a:prstGeom>
          <a:noFill/>
          <a:ln/>
        </p:spPr>
        <p:txBody>
          <a:bodyPr wrap="none" lIns="0" tIns="0" rIns="0" bIns="0" rtlCol="0" anchor="t"/>
          <a:lstStyle/>
          <a:p>
            <a:pPr indent="0" marL="0">
              <a:lnSpc>
                <a:spcPts val="5350"/>
              </a:lnSpc>
              <a:buNone/>
            </a:pPr>
            <a:r>
              <a:rPr lang="en-US" sz="4250" dirty="0">
                <a:solidFill>
                  <a:srgbClr val="38512F"/>
                </a:solidFill>
                <a:latin typeface="Lora" pitchFamily="34" charset="0"/>
                <a:ea typeface="Lora" pitchFamily="34" charset="-122"/>
                <a:cs typeface="Lora" pitchFamily="34" charset="-120"/>
              </a:rPr>
              <a:t>Dezenformasyon Türleri</a:t>
            </a:r>
            <a:endParaRPr lang="en-US" sz="4250" dirty="0"/>
          </a:p>
        </p:txBody>
      </p:sp>
      <p:sp>
        <p:nvSpPr>
          <p:cNvPr id="4" name="Shape 1"/>
          <p:cNvSpPr/>
          <p:nvPr/>
        </p:nvSpPr>
        <p:spPr>
          <a:xfrm>
            <a:off x="6294953" y="1661636"/>
            <a:ext cx="7526893" cy="1309807"/>
          </a:xfrm>
          <a:prstGeom prst="roundRect">
            <a:avLst>
              <a:gd name="adj" fmla="val 2646"/>
            </a:avLst>
          </a:prstGeom>
          <a:solidFill>
            <a:srgbClr val="F3E7D4"/>
          </a:solidFill>
          <a:ln/>
        </p:spPr>
      </p:sp>
      <p:sp>
        <p:nvSpPr>
          <p:cNvPr id="5" name="Text 2"/>
          <p:cNvSpPr/>
          <p:nvPr/>
        </p:nvSpPr>
        <p:spPr>
          <a:xfrm>
            <a:off x="6525935" y="1892618"/>
            <a:ext cx="2718078" cy="339685"/>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Hatalı İlişkilendirme</a:t>
            </a:r>
            <a:endParaRPr lang="en-US" sz="2100" dirty="0"/>
          </a:p>
        </p:txBody>
      </p:sp>
      <p:sp>
        <p:nvSpPr>
          <p:cNvPr id="6" name="Text 3"/>
          <p:cNvSpPr/>
          <p:nvPr/>
        </p:nvSpPr>
        <p:spPr>
          <a:xfrm>
            <a:off x="6525935" y="2370892"/>
            <a:ext cx="7064931" cy="369570"/>
          </a:xfrm>
          <a:prstGeom prst="rect">
            <a:avLst/>
          </a:prstGeom>
          <a:noFill/>
          <a:ln/>
        </p:spPr>
        <p:txBody>
          <a:bodyPr wrap="non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Gerçek içeriğin yanlış bağlamda kullanılması</a:t>
            </a:r>
            <a:endParaRPr lang="en-US" sz="1800" dirty="0"/>
          </a:p>
        </p:txBody>
      </p:sp>
      <p:sp>
        <p:nvSpPr>
          <p:cNvPr id="7" name="Shape 4"/>
          <p:cNvSpPr/>
          <p:nvPr/>
        </p:nvSpPr>
        <p:spPr>
          <a:xfrm>
            <a:off x="6294953" y="3202424"/>
            <a:ext cx="7526893" cy="1309807"/>
          </a:xfrm>
          <a:prstGeom prst="roundRect">
            <a:avLst>
              <a:gd name="adj" fmla="val 2646"/>
            </a:avLst>
          </a:prstGeom>
          <a:solidFill>
            <a:srgbClr val="F3E7D4"/>
          </a:solidFill>
          <a:ln/>
        </p:spPr>
      </p:sp>
      <p:sp>
        <p:nvSpPr>
          <p:cNvPr id="8" name="Text 5"/>
          <p:cNvSpPr/>
          <p:nvPr/>
        </p:nvSpPr>
        <p:spPr>
          <a:xfrm>
            <a:off x="6525935" y="3433405"/>
            <a:ext cx="2718078" cy="339685"/>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Uydurma İçerik</a:t>
            </a:r>
            <a:endParaRPr lang="en-US" sz="2100" dirty="0"/>
          </a:p>
        </p:txBody>
      </p:sp>
      <p:sp>
        <p:nvSpPr>
          <p:cNvPr id="9" name="Text 6"/>
          <p:cNvSpPr/>
          <p:nvPr/>
        </p:nvSpPr>
        <p:spPr>
          <a:xfrm>
            <a:off x="6525935" y="3911679"/>
            <a:ext cx="7064931" cy="369570"/>
          </a:xfrm>
          <a:prstGeom prst="rect">
            <a:avLst/>
          </a:prstGeom>
          <a:noFill/>
          <a:ln/>
        </p:spPr>
        <p:txBody>
          <a:bodyPr wrap="non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Tamamen yalan ve uydurma bilgiler</a:t>
            </a:r>
            <a:endParaRPr lang="en-US" sz="1800" dirty="0"/>
          </a:p>
        </p:txBody>
      </p:sp>
      <p:sp>
        <p:nvSpPr>
          <p:cNvPr id="10" name="Shape 7"/>
          <p:cNvSpPr/>
          <p:nvPr/>
        </p:nvSpPr>
        <p:spPr>
          <a:xfrm>
            <a:off x="6294953" y="4743212"/>
            <a:ext cx="7526893" cy="1309807"/>
          </a:xfrm>
          <a:prstGeom prst="roundRect">
            <a:avLst>
              <a:gd name="adj" fmla="val 2646"/>
            </a:avLst>
          </a:prstGeom>
          <a:solidFill>
            <a:srgbClr val="F3E7D4"/>
          </a:solidFill>
          <a:ln/>
        </p:spPr>
      </p:sp>
      <p:sp>
        <p:nvSpPr>
          <p:cNvPr id="11" name="Text 8"/>
          <p:cNvSpPr/>
          <p:nvPr/>
        </p:nvSpPr>
        <p:spPr>
          <a:xfrm>
            <a:off x="6525935" y="4974193"/>
            <a:ext cx="2961561" cy="339685"/>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Manipüle Edilmiş İçerik</a:t>
            </a:r>
            <a:endParaRPr lang="en-US" sz="2100" dirty="0"/>
          </a:p>
        </p:txBody>
      </p:sp>
      <p:sp>
        <p:nvSpPr>
          <p:cNvPr id="12" name="Text 9"/>
          <p:cNvSpPr/>
          <p:nvPr/>
        </p:nvSpPr>
        <p:spPr>
          <a:xfrm>
            <a:off x="6525935" y="5452467"/>
            <a:ext cx="7064931" cy="369570"/>
          </a:xfrm>
          <a:prstGeom prst="rect">
            <a:avLst/>
          </a:prstGeom>
          <a:noFill/>
          <a:ln/>
        </p:spPr>
        <p:txBody>
          <a:bodyPr wrap="non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Gerçek bilgi veya görsellerin değiştirilmesi</a:t>
            </a:r>
            <a:endParaRPr lang="en-US" sz="1800" dirty="0"/>
          </a:p>
        </p:txBody>
      </p:sp>
      <p:sp>
        <p:nvSpPr>
          <p:cNvPr id="13" name="Shape 10"/>
          <p:cNvSpPr/>
          <p:nvPr/>
        </p:nvSpPr>
        <p:spPr>
          <a:xfrm>
            <a:off x="6294953" y="6284000"/>
            <a:ext cx="7526893" cy="1309807"/>
          </a:xfrm>
          <a:prstGeom prst="roundRect">
            <a:avLst>
              <a:gd name="adj" fmla="val 2646"/>
            </a:avLst>
          </a:prstGeom>
          <a:solidFill>
            <a:srgbClr val="F3E7D4"/>
          </a:solidFill>
          <a:ln/>
        </p:spPr>
      </p:sp>
      <p:sp>
        <p:nvSpPr>
          <p:cNvPr id="14" name="Text 11"/>
          <p:cNvSpPr/>
          <p:nvPr/>
        </p:nvSpPr>
        <p:spPr>
          <a:xfrm>
            <a:off x="6525935" y="6514981"/>
            <a:ext cx="2718078" cy="339685"/>
          </a:xfrm>
          <a:prstGeom prst="rect">
            <a:avLst/>
          </a:prstGeom>
          <a:noFill/>
          <a:ln/>
        </p:spPr>
        <p:txBody>
          <a:bodyPr wrap="none" lIns="0" tIns="0" rIns="0" bIns="0" rtlCol="0" anchor="t"/>
          <a:lstStyle/>
          <a:p>
            <a:pPr indent="0" marL="0">
              <a:lnSpc>
                <a:spcPts val="2650"/>
              </a:lnSpc>
              <a:buNone/>
            </a:pPr>
            <a:r>
              <a:rPr lang="en-US" sz="2100" dirty="0">
                <a:solidFill>
                  <a:srgbClr val="3A3630"/>
                </a:solidFill>
                <a:latin typeface="Lora" pitchFamily="34" charset="0"/>
                <a:ea typeface="Lora" pitchFamily="34" charset="-122"/>
                <a:cs typeface="Lora" pitchFamily="34" charset="-120"/>
              </a:rPr>
              <a:t>Yanıltıcı İçerik</a:t>
            </a:r>
            <a:endParaRPr lang="en-US" sz="2100" dirty="0"/>
          </a:p>
        </p:txBody>
      </p:sp>
      <p:sp>
        <p:nvSpPr>
          <p:cNvPr id="15" name="Text 12"/>
          <p:cNvSpPr/>
          <p:nvPr/>
        </p:nvSpPr>
        <p:spPr>
          <a:xfrm>
            <a:off x="6525935" y="6993255"/>
            <a:ext cx="7064931" cy="369570"/>
          </a:xfrm>
          <a:prstGeom prst="rect">
            <a:avLst/>
          </a:prstGeom>
          <a:noFill/>
          <a:ln/>
        </p:spPr>
        <p:txBody>
          <a:bodyPr wrap="none" lIns="0" tIns="0" rIns="0" bIns="0" rtlCol="0" anchor="t"/>
          <a:lstStyle/>
          <a:p>
            <a:pPr indent="0" marL="0">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Bilginin yanıltıcı şekilde kullanılması</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89503" y="620792"/>
            <a:ext cx="7564993" cy="1326833"/>
          </a:xfrm>
          <a:prstGeom prst="rect">
            <a:avLst/>
          </a:prstGeom>
          <a:noFill/>
          <a:ln/>
        </p:spPr>
        <p:txBody>
          <a:bodyPr wrap="square" lIns="0" tIns="0" rIns="0" bIns="0" rtlCol="0" anchor="t"/>
          <a:lstStyle/>
          <a:p>
            <a:pPr indent="0" marL="0">
              <a:lnSpc>
                <a:spcPts val="5200"/>
              </a:lnSpc>
              <a:buNone/>
            </a:pPr>
            <a:r>
              <a:rPr lang="en-US" sz="4150" dirty="0">
                <a:solidFill>
                  <a:srgbClr val="38512F"/>
                </a:solidFill>
                <a:latin typeface="Lora" pitchFamily="34" charset="0"/>
                <a:ea typeface="Lora" pitchFamily="34" charset="-122"/>
                <a:cs typeface="Lora" pitchFamily="34" charset="-120"/>
              </a:rPr>
              <a:t>Tımarhane Etimolojisi: Bir Dezenformasyon Örneği</a:t>
            </a:r>
            <a:endParaRPr lang="en-US" sz="4150" dirty="0"/>
          </a:p>
        </p:txBody>
      </p:sp>
      <p:pic>
        <p:nvPicPr>
          <p:cNvPr id="4" name="Image 1" descr="preencoded.png">    </p:cNvPr>
          <p:cNvPicPr>
            <a:picLocks noChangeAspect="1"/>
          </p:cNvPicPr>
          <p:nvPr/>
        </p:nvPicPr>
        <p:blipFill>
          <a:blip r:embed="rId2"/>
          <a:stretch>
            <a:fillRect/>
          </a:stretch>
        </p:blipFill>
        <p:spPr>
          <a:xfrm>
            <a:off x="789503" y="2286000"/>
            <a:ext cx="1127879" cy="1639967"/>
          </a:xfrm>
          <a:prstGeom prst="rect">
            <a:avLst/>
          </a:prstGeom>
        </p:spPr>
      </p:pic>
      <p:sp>
        <p:nvSpPr>
          <p:cNvPr id="5" name="Text 1"/>
          <p:cNvSpPr/>
          <p:nvPr/>
        </p:nvSpPr>
        <p:spPr>
          <a:xfrm>
            <a:off x="2255758" y="2511504"/>
            <a:ext cx="2654022" cy="331708"/>
          </a:xfrm>
          <a:prstGeom prst="rect">
            <a:avLst/>
          </a:prstGeom>
          <a:noFill/>
          <a:ln/>
        </p:spPr>
        <p:txBody>
          <a:bodyPr wrap="none" lIns="0" tIns="0" rIns="0" bIns="0" rtlCol="0" anchor="t"/>
          <a:lstStyle/>
          <a:p>
            <a:pPr algn="l" indent="0" marL="0">
              <a:lnSpc>
                <a:spcPts val="2600"/>
              </a:lnSpc>
              <a:buNone/>
            </a:pPr>
            <a:r>
              <a:rPr lang="en-US" sz="2050" dirty="0">
                <a:solidFill>
                  <a:srgbClr val="3A3630"/>
                </a:solidFill>
                <a:latin typeface="Lora" pitchFamily="34" charset="0"/>
                <a:ea typeface="Lora" pitchFamily="34" charset="-122"/>
                <a:cs typeface="Lora" pitchFamily="34" charset="-120"/>
              </a:rPr>
              <a:t>Gerçek Etimoloji</a:t>
            </a:r>
            <a:endParaRPr lang="en-US" sz="2050" dirty="0"/>
          </a:p>
        </p:txBody>
      </p:sp>
      <p:sp>
        <p:nvSpPr>
          <p:cNvPr id="6" name="Text 2"/>
          <p:cNvSpPr/>
          <p:nvPr/>
        </p:nvSpPr>
        <p:spPr>
          <a:xfrm>
            <a:off x="2255758" y="2978468"/>
            <a:ext cx="6098738" cy="721995"/>
          </a:xfrm>
          <a:prstGeom prst="rect">
            <a:avLst/>
          </a:prstGeom>
          <a:noFill/>
          <a:ln/>
        </p:spPr>
        <p:txBody>
          <a:bodyPr wrap="square" lIns="0" tIns="0" rIns="0" bIns="0" rtlCol="0" anchor="t"/>
          <a:lstStyle/>
          <a:p>
            <a:pPr algn="l" indent="0" marL="0">
              <a:lnSpc>
                <a:spcPts val="2800"/>
              </a:lnSpc>
              <a:buNone/>
            </a:pPr>
            <a:r>
              <a:rPr lang="en-US" sz="1750" dirty="0">
                <a:solidFill>
                  <a:srgbClr val="3A3630"/>
                </a:solidFill>
                <a:latin typeface="Source Sans Pro" pitchFamily="34" charset="0"/>
                <a:ea typeface="Source Sans Pro" pitchFamily="34" charset="-122"/>
                <a:cs typeface="Source Sans Pro" pitchFamily="34" charset="-120"/>
              </a:rPr>
              <a:t>Farsça "tīmār" (bakım, gözetim, tedavi) ve "ḫāne" (ev, konut) kelimelerinin birleşimi</a:t>
            </a:r>
            <a:endParaRPr lang="en-US" sz="1750" dirty="0"/>
          </a:p>
        </p:txBody>
      </p:sp>
      <p:pic>
        <p:nvPicPr>
          <p:cNvPr id="7" name="Image 2" descr="preencoded.png">    </p:cNvPr>
          <p:cNvPicPr>
            <a:picLocks noChangeAspect="1"/>
          </p:cNvPicPr>
          <p:nvPr/>
        </p:nvPicPr>
        <p:blipFill>
          <a:blip r:embed="rId3"/>
          <a:stretch>
            <a:fillRect/>
          </a:stretch>
        </p:blipFill>
        <p:spPr>
          <a:xfrm>
            <a:off x="789503" y="3925967"/>
            <a:ext cx="1127879" cy="1353503"/>
          </a:xfrm>
          <a:prstGeom prst="rect">
            <a:avLst/>
          </a:prstGeom>
        </p:spPr>
      </p:pic>
      <p:sp>
        <p:nvSpPr>
          <p:cNvPr id="8" name="Text 3"/>
          <p:cNvSpPr/>
          <p:nvPr/>
        </p:nvSpPr>
        <p:spPr>
          <a:xfrm>
            <a:off x="2255758" y="4151471"/>
            <a:ext cx="2654022" cy="331708"/>
          </a:xfrm>
          <a:prstGeom prst="rect">
            <a:avLst/>
          </a:prstGeom>
          <a:noFill/>
          <a:ln/>
        </p:spPr>
        <p:txBody>
          <a:bodyPr wrap="none" lIns="0" tIns="0" rIns="0" bIns="0" rtlCol="0" anchor="t"/>
          <a:lstStyle/>
          <a:p>
            <a:pPr algn="l" indent="0" marL="0">
              <a:lnSpc>
                <a:spcPts val="2600"/>
              </a:lnSpc>
              <a:buNone/>
            </a:pPr>
            <a:r>
              <a:rPr lang="en-US" sz="2050" dirty="0">
                <a:solidFill>
                  <a:srgbClr val="3A3630"/>
                </a:solidFill>
                <a:latin typeface="Lora" pitchFamily="34" charset="0"/>
                <a:ea typeface="Lora" pitchFamily="34" charset="-122"/>
                <a:cs typeface="Lora" pitchFamily="34" charset="-120"/>
              </a:rPr>
              <a:t>Yanlış İnanış</a:t>
            </a:r>
            <a:endParaRPr lang="en-US" sz="2050" dirty="0"/>
          </a:p>
        </p:txBody>
      </p:sp>
      <p:sp>
        <p:nvSpPr>
          <p:cNvPr id="9" name="Text 4"/>
          <p:cNvSpPr/>
          <p:nvPr/>
        </p:nvSpPr>
        <p:spPr>
          <a:xfrm>
            <a:off x="2255758" y="4618434"/>
            <a:ext cx="6098738" cy="360998"/>
          </a:xfrm>
          <a:prstGeom prst="rect">
            <a:avLst/>
          </a:prstGeom>
          <a:noFill/>
          <a:ln/>
        </p:spPr>
        <p:txBody>
          <a:bodyPr wrap="none" lIns="0" tIns="0" rIns="0" bIns="0" rtlCol="0" anchor="t"/>
          <a:lstStyle/>
          <a:p>
            <a:pPr algn="l" indent="0" marL="0">
              <a:lnSpc>
                <a:spcPts val="2800"/>
              </a:lnSpc>
              <a:buNone/>
            </a:pPr>
            <a:r>
              <a:rPr lang="en-US" sz="1750" dirty="0">
                <a:solidFill>
                  <a:srgbClr val="3A3630"/>
                </a:solidFill>
                <a:latin typeface="Source Sans Pro" pitchFamily="34" charset="0"/>
                <a:ea typeface="Source Sans Pro" pitchFamily="34" charset="-122"/>
                <a:cs typeface="Source Sans Pro" pitchFamily="34" charset="-120"/>
              </a:rPr>
              <a:t>At tımarlamakla ilgili olduğu iddiası</a:t>
            </a:r>
            <a:endParaRPr lang="en-US" sz="1750" dirty="0"/>
          </a:p>
        </p:txBody>
      </p:sp>
      <p:pic>
        <p:nvPicPr>
          <p:cNvPr id="10" name="Image 3" descr="preencoded.png">    </p:cNvPr>
          <p:cNvPicPr>
            <a:picLocks noChangeAspect="1"/>
          </p:cNvPicPr>
          <p:nvPr/>
        </p:nvPicPr>
        <p:blipFill>
          <a:blip r:embed="rId4"/>
          <a:stretch>
            <a:fillRect/>
          </a:stretch>
        </p:blipFill>
        <p:spPr>
          <a:xfrm>
            <a:off x="789503" y="5279469"/>
            <a:ext cx="1127879" cy="1353503"/>
          </a:xfrm>
          <a:prstGeom prst="rect">
            <a:avLst/>
          </a:prstGeom>
        </p:spPr>
      </p:pic>
      <p:sp>
        <p:nvSpPr>
          <p:cNvPr id="11" name="Text 5"/>
          <p:cNvSpPr/>
          <p:nvPr/>
        </p:nvSpPr>
        <p:spPr>
          <a:xfrm>
            <a:off x="2255758" y="5504974"/>
            <a:ext cx="2654022" cy="331708"/>
          </a:xfrm>
          <a:prstGeom prst="rect">
            <a:avLst/>
          </a:prstGeom>
          <a:noFill/>
          <a:ln/>
        </p:spPr>
        <p:txBody>
          <a:bodyPr wrap="none" lIns="0" tIns="0" rIns="0" bIns="0" rtlCol="0" anchor="t"/>
          <a:lstStyle/>
          <a:p>
            <a:pPr algn="l" indent="0" marL="0">
              <a:lnSpc>
                <a:spcPts val="2600"/>
              </a:lnSpc>
              <a:buNone/>
            </a:pPr>
            <a:r>
              <a:rPr lang="en-US" sz="2050" dirty="0">
                <a:solidFill>
                  <a:srgbClr val="3A3630"/>
                </a:solidFill>
                <a:latin typeface="Lora" pitchFamily="34" charset="0"/>
                <a:ea typeface="Lora" pitchFamily="34" charset="-122"/>
                <a:cs typeface="Lora" pitchFamily="34" charset="-120"/>
              </a:rPr>
              <a:t>Doğru Anlam</a:t>
            </a:r>
            <a:endParaRPr lang="en-US" sz="2050" dirty="0"/>
          </a:p>
        </p:txBody>
      </p:sp>
      <p:sp>
        <p:nvSpPr>
          <p:cNvPr id="12" name="Text 6"/>
          <p:cNvSpPr/>
          <p:nvPr/>
        </p:nvSpPr>
        <p:spPr>
          <a:xfrm>
            <a:off x="2255758" y="5971937"/>
            <a:ext cx="6098738" cy="360998"/>
          </a:xfrm>
          <a:prstGeom prst="rect">
            <a:avLst/>
          </a:prstGeom>
          <a:noFill/>
          <a:ln/>
        </p:spPr>
        <p:txBody>
          <a:bodyPr wrap="none" lIns="0" tIns="0" rIns="0" bIns="0" rtlCol="0" anchor="t"/>
          <a:lstStyle/>
          <a:p>
            <a:pPr algn="l" indent="0" marL="0">
              <a:lnSpc>
                <a:spcPts val="2800"/>
              </a:lnSpc>
              <a:buNone/>
            </a:pPr>
            <a:r>
              <a:rPr lang="en-US" sz="1750" dirty="0">
                <a:solidFill>
                  <a:srgbClr val="3A3630"/>
                </a:solidFill>
                <a:latin typeface="Source Sans Pro" pitchFamily="34" charset="0"/>
                <a:ea typeface="Source Sans Pro" pitchFamily="34" charset="-122"/>
                <a:cs typeface="Source Sans Pro" pitchFamily="34" charset="-120"/>
              </a:rPr>
              <a:t>"İnsanlara bakım yapılan yer" anlamını taşır</a:t>
            </a:r>
            <a:endParaRPr lang="en-US" sz="1750" dirty="0"/>
          </a:p>
        </p:txBody>
      </p:sp>
      <p:sp>
        <p:nvSpPr>
          <p:cNvPr id="13" name="Text 7"/>
          <p:cNvSpPr/>
          <p:nvPr/>
        </p:nvSpPr>
        <p:spPr>
          <a:xfrm>
            <a:off x="789503" y="6886694"/>
            <a:ext cx="7564993" cy="721995"/>
          </a:xfrm>
          <a:prstGeom prst="rect">
            <a:avLst/>
          </a:prstGeom>
          <a:noFill/>
          <a:ln/>
        </p:spPr>
        <p:txBody>
          <a:bodyPr wrap="square" lIns="0" tIns="0" rIns="0" bIns="0" rtlCol="0" anchor="t"/>
          <a:lstStyle/>
          <a:p>
            <a:pPr indent="0" marL="0">
              <a:lnSpc>
                <a:spcPts val="2800"/>
              </a:lnSpc>
              <a:buNone/>
            </a:pPr>
            <a:r>
              <a:rPr lang="en-US" sz="1750" dirty="0">
                <a:solidFill>
                  <a:srgbClr val="3A3630"/>
                </a:solidFill>
                <a:latin typeface="Source Sans Pro" pitchFamily="34" charset="0"/>
                <a:ea typeface="Source Sans Pro" pitchFamily="34" charset="-122"/>
                <a:cs typeface="Source Sans Pro" pitchFamily="34" charset="-120"/>
              </a:rPr>
              <a:t>Osmanlı'da psikolojik tedavi yöntemi olarak at tımarlandığına dair hiçbir kanıt yoktur. Bu, yaygın bir dezenformasyon örneğidir.</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7441" y="616268"/>
            <a:ext cx="6869192" cy="597456"/>
          </a:xfrm>
          <a:prstGeom prst="rect">
            <a:avLst/>
          </a:prstGeom>
          <a:noFill/>
          <a:ln/>
        </p:spPr>
        <p:txBody>
          <a:bodyPr wrap="none" lIns="0" tIns="0" rIns="0" bIns="0" rtlCol="0" anchor="t"/>
          <a:lstStyle/>
          <a:p>
            <a:pPr indent="0" marL="0">
              <a:lnSpc>
                <a:spcPts val="4700"/>
              </a:lnSpc>
              <a:buNone/>
            </a:pPr>
            <a:r>
              <a:rPr lang="en-US" sz="3750" dirty="0">
                <a:solidFill>
                  <a:srgbClr val="38512F"/>
                </a:solidFill>
                <a:latin typeface="Lora" pitchFamily="34" charset="0"/>
                <a:ea typeface="Lora" pitchFamily="34" charset="-122"/>
                <a:cs typeface="Lora" pitchFamily="34" charset="-120"/>
              </a:rPr>
              <a:t>Manipüle Edilmiş İçerik Örneği</a:t>
            </a:r>
            <a:endParaRPr lang="en-US" sz="3750" dirty="0"/>
          </a:p>
        </p:txBody>
      </p:sp>
      <p:sp>
        <p:nvSpPr>
          <p:cNvPr id="4" name="Shape 1"/>
          <p:cNvSpPr/>
          <p:nvPr/>
        </p:nvSpPr>
        <p:spPr>
          <a:xfrm>
            <a:off x="6490692" y="1518404"/>
            <a:ext cx="22860" cy="5216604"/>
          </a:xfrm>
          <a:prstGeom prst="roundRect">
            <a:avLst>
              <a:gd name="adj" fmla="val 133312"/>
            </a:avLst>
          </a:prstGeom>
          <a:solidFill>
            <a:srgbClr val="D9CDBA"/>
          </a:solidFill>
          <a:ln/>
        </p:spPr>
      </p:sp>
      <p:sp>
        <p:nvSpPr>
          <p:cNvPr id="5" name="Shape 2"/>
          <p:cNvSpPr/>
          <p:nvPr/>
        </p:nvSpPr>
        <p:spPr>
          <a:xfrm>
            <a:off x="6707803" y="1963936"/>
            <a:ext cx="711041" cy="22860"/>
          </a:xfrm>
          <a:prstGeom prst="roundRect">
            <a:avLst>
              <a:gd name="adj" fmla="val 133312"/>
            </a:avLst>
          </a:prstGeom>
          <a:solidFill>
            <a:srgbClr val="D9CDBA"/>
          </a:solidFill>
          <a:ln/>
        </p:spPr>
      </p:sp>
      <p:sp>
        <p:nvSpPr>
          <p:cNvPr id="6" name="Shape 3"/>
          <p:cNvSpPr/>
          <p:nvPr/>
        </p:nvSpPr>
        <p:spPr>
          <a:xfrm>
            <a:off x="6273582" y="1746885"/>
            <a:ext cx="457081" cy="457081"/>
          </a:xfrm>
          <a:prstGeom prst="roundRect">
            <a:avLst>
              <a:gd name="adj" fmla="val 6667"/>
            </a:avLst>
          </a:prstGeom>
          <a:solidFill>
            <a:srgbClr val="F3E7D4"/>
          </a:solidFill>
          <a:ln/>
        </p:spPr>
      </p:sp>
      <p:sp>
        <p:nvSpPr>
          <p:cNvPr id="7" name="Text 4"/>
          <p:cNvSpPr/>
          <p:nvPr/>
        </p:nvSpPr>
        <p:spPr>
          <a:xfrm>
            <a:off x="6449913" y="1832015"/>
            <a:ext cx="104418" cy="286822"/>
          </a:xfrm>
          <a:prstGeom prst="rect">
            <a:avLst/>
          </a:prstGeom>
          <a:noFill/>
          <a:ln/>
        </p:spPr>
        <p:txBody>
          <a:bodyPr wrap="none" lIns="0" tIns="0" rIns="0" bIns="0" rtlCol="0" anchor="t"/>
          <a:lstStyle/>
          <a:p>
            <a:pPr algn="ctr" indent="0" marL="0">
              <a:lnSpc>
                <a:spcPts val="2250"/>
              </a:lnSpc>
              <a:buNone/>
            </a:pPr>
            <a:r>
              <a:rPr lang="en-US" sz="2250" dirty="0">
                <a:solidFill>
                  <a:srgbClr val="3A3630"/>
                </a:solidFill>
                <a:latin typeface="Lora" pitchFamily="34" charset="0"/>
                <a:ea typeface="Lora" pitchFamily="34" charset="-122"/>
                <a:cs typeface="Lora" pitchFamily="34" charset="-120"/>
              </a:rPr>
              <a:t>1</a:t>
            </a:r>
            <a:endParaRPr lang="en-US" sz="2250" dirty="0"/>
          </a:p>
        </p:txBody>
      </p:sp>
      <p:sp>
        <p:nvSpPr>
          <p:cNvPr id="8" name="Text 5"/>
          <p:cNvSpPr/>
          <p:nvPr/>
        </p:nvSpPr>
        <p:spPr>
          <a:xfrm>
            <a:off x="7619524" y="1721525"/>
            <a:ext cx="2390180" cy="298847"/>
          </a:xfrm>
          <a:prstGeom prst="rect">
            <a:avLst/>
          </a:prstGeom>
          <a:noFill/>
          <a:ln/>
        </p:spPr>
        <p:txBody>
          <a:bodyPr wrap="none" lIns="0" tIns="0" rIns="0" bIns="0" rtlCol="0" anchor="t"/>
          <a:lstStyle/>
          <a:p>
            <a:pPr algn="l" indent="0" marL="0">
              <a:lnSpc>
                <a:spcPts val="2350"/>
              </a:lnSpc>
              <a:buNone/>
            </a:pPr>
            <a:r>
              <a:rPr lang="en-US" sz="1850" dirty="0">
                <a:solidFill>
                  <a:srgbClr val="3A3630"/>
                </a:solidFill>
                <a:latin typeface="Lora" pitchFamily="34" charset="0"/>
                <a:ea typeface="Lora" pitchFamily="34" charset="-122"/>
                <a:cs typeface="Lora" pitchFamily="34" charset="-120"/>
              </a:rPr>
              <a:t>Orijinal Video</a:t>
            </a:r>
            <a:endParaRPr lang="en-US" sz="1850" dirty="0"/>
          </a:p>
        </p:txBody>
      </p:sp>
      <p:sp>
        <p:nvSpPr>
          <p:cNvPr id="9" name="Text 6"/>
          <p:cNvSpPr/>
          <p:nvPr/>
        </p:nvSpPr>
        <p:spPr>
          <a:xfrm>
            <a:off x="7619524" y="2142173"/>
            <a:ext cx="6299835" cy="324922"/>
          </a:xfrm>
          <a:prstGeom prst="rect">
            <a:avLst/>
          </a:prstGeom>
          <a:noFill/>
          <a:ln/>
        </p:spPr>
        <p:txBody>
          <a:bodyPr wrap="none" lIns="0" tIns="0" rIns="0" bIns="0" rtlCol="0" anchor="t"/>
          <a:lstStyle/>
          <a:p>
            <a:pPr algn="l" indent="0" marL="0">
              <a:lnSpc>
                <a:spcPts val="2550"/>
              </a:lnSpc>
              <a:buNone/>
            </a:pPr>
            <a:r>
              <a:rPr lang="en-US" sz="1550" dirty="0">
                <a:solidFill>
                  <a:srgbClr val="3A3630"/>
                </a:solidFill>
                <a:latin typeface="Source Sans Pro" pitchFamily="34" charset="0"/>
                <a:ea typeface="Source Sans Pro" pitchFamily="34" charset="-122"/>
                <a:cs typeface="Source Sans Pro" pitchFamily="34" charset="-120"/>
              </a:rPr>
              <a:t>Politikacının normal hızda konuşması</a:t>
            </a:r>
            <a:endParaRPr lang="en-US" sz="1550" dirty="0"/>
          </a:p>
        </p:txBody>
      </p:sp>
      <p:sp>
        <p:nvSpPr>
          <p:cNvPr id="10" name="Shape 7"/>
          <p:cNvSpPr/>
          <p:nvPr/>
        </p:nvSpPr>
        <p:spPr>
          <a:xfrm>
            <a:off x="6707803" y="3318867"/>
            <a:ext cx="711041" cy="22860"/>
          </a:xfrm>
          <a:prstGeom prst="roundRect">
            <a:avLst>
              <a:gd name="adj" fmla="val 133312"/>
            </a:avLst>
          </a:prstGeom>
          <a:solidFill>
            <a:srgbClr val="D9CDBA"/>
          </a:solidFill>
          <a:ln/>
        </p:spPr>
      </p:sp>
      <p:sp>
        <p:nvSpPr>
          <p:cNvPr id="11" name="Shape 8"/>
          <p:cNvSpPr/>
          <p:nvPr/>
        </p:nvSpPr>
        <p:spPr>
          <a:xfrm>
            <a:off x="6273582" y="3101816"/>
            <a:ext cx="457081" cy="457081"/>
          </a:xfrm>
          <a:prstGeom prst="roundRect">
            <a:avLst>
              <a:gd name="adj" fmla="val 6667"/>
            </a:avLst>
          </a:prstGeom>
          <a:solidFill>
            <a:srgbClr val="F3E7D4"/>
          </a:solidFill>
          <a:ln/>
        </p:spPr>
      </p:sp>
      <p:sp>
        <p:nvSpPr>
          <p:cNvPr id="12" name="Text 9"/>
          <p:cNvSpPr/>
          <p:nvPr/>
        </p:nvSpPr>
        <p:spPr>
          <a:xfrm>
            <a:off x="6425029" y="3186946"/>
            <a:ext cx="154067" cy="286822"/>
          </a:xfrm>
          <a:prstGeom prst="rect">
            <a:avLst/>
          </a:prstGeom>
          <a:noFill/>
          <a:ln/>
        </p:spPr>
        <p:txBody>
          <a:bodyPr wrap="none" lIns="0" tIns="0" rIns="0" bIns="0" rtlCol="0" anchor="t"/>
          <a:lstStyle/>
          <a:p>
            <a:pPr algn="ctr" indent="0" marL="0">
              <a:lnSpc>
                <a:spcPts val="2250"/>
              </a:lnSpc>
              <a:buNone/>
            </a:pPr>
            <a:r>
              <a:rPr lang="en-US" sz="2250" dirty="0">
                <a:solidFill>
                  <a:srgbClr val="3A3630"/>
                </a:solidFill>
                <a:latin typeface="Lora" pitchFamily="34" charset="0"/>
                <a:ea typeface="Lora" pitchFamily="34" charset="-122"/>
                <a:cs typeface="Lora" pitchFamily="34" charset="-120"/>
              </a:rPr>
              <a:t>2</a:t>
            </a:r>
            <a:endParaRPr lang="en-US" sz="2250" dirty="0"/>
          </a:p>
        </p:txBody>
      </p:sp>
      <p:sp>
        <p:nvSpPr>
          <p:cNvPr id="13" name="Text 10"/>
          <p:cNvSpPr/>
          <p:nvPr/>
        </p:nvSpPr>
        <p:spPr>
          <a:xfrm>
            <a:off x="7619524" y="3076456"/>
            <a:ext cx="2390180" cy="298847"/>
          </a:xfrm>
          <a:prstGeom prst="rect">
            <a:avLst/>
          </a:prstGeom>
          <a:noFill/>
          <a:ln/>
        </p:spPr>
        <p:txBody>
          <a:bodyPr wrap="none" lIns="0" tIns="0" rIns="0" bIns="0" rtlCol="0" anchor="t"/>
          <a:lstStyle/>
          <a:p>
            <a:pPr algn="l" indent="0" marL="0">
              <a:lnSpc>
                <a:spcPts val="2350"/>
              </a:lnSpc>
              <a:buNone/>
            </a:pPr>
            <a:r>
              <a:rPr lang="en-US" sz="1850" dirty="0">
                <a:solidFill>
                  <a:srgbClr val="3A3630"/>
                </a:solidFill>
                <a:latin typeface="Lora" pitchFamily="34" charset="0"/>
                <a:ea typeface="Lora" pitchFamily="34" charset="-122"/>
                <a:cs typeface="Lora" pitchFamily="34" charset="-120"/>
              </a:rPr>
              <a:t>Manipülasyon</a:t>
            </a:r>
            <a:endParaRPr lang="en-US" sz="1850" dirty="0"/>
          </a:p>
        </p:txBody>
      </p:sp>
      <p:sp>
        <p:nvSpPr>
          <p:cNvPr id="14" name="Text 11"/>
          <p:cNvSpPr/>
          <p:nvPr/>
        </p:nvSpPr>
        <p:spPr>
          <a:xfrm>
            <a:off x="7619524" y="3497104"/>
            <a:ext cx="6299835" cy="324922"/>
          </a:xfrm>
          <a:prstGeom prst="rect">
            <a:avLst/>
          </a:prstGeom>
          <a:noFill/>
          <a:ln/>
        </p:spPr>
        <p:txBody>
          <a:bodyPr wrap="none" lIns="0" tIns="0" rIns="0" bIns="0" rtlCol="0" anchor="t"/>
          <a:lstStyle/>
          <a:p>
            <a:pPr algn="l" indent="0" marL="0">
              <a:lnSpc>
                <a:spcPts val="2550"/>
              </a:lnSpc>
              <a:buNone/>
            </a:pPr>
            <a:r>
              <a:rPr lang="en-US" sz="1550" dirty="0">
                <a:solidFill>
                  <a:srgbClr val="3A3630"/>
                </a:solidFill>
                <a:latin typeface="Source Sans Pro" pitchFamily="34" charset="0"/>
                <a:ea typeface="Source Sans Pro" pitchFamily="34" charset="-122"/>
                <a:cs typeface="Source Sans Pro" pitchFamily="34" charset="-120"/>
              </a:rPr>
              <a:t>Videonun yavaşlatılması ve ses değişikliği</a:t>
            </a:r>
            <a:endParaRPr lang="en-US" sz="1550" dirty="0"/>
          </a:p>
        </p:txBody>
      </p:sp>
      <p:sp>
        <p:nvSpPr>
          <p:cNvPr id="15" name="Shape 12"/>
          <p:cNvSpPr/>
          <p:nvPr/>
        </p:nvSpPr>
        <p:spPr>
          <a:xfrm>
            <a:off x="6707803" y="4673798"/>
            <a:ext cx="711041" cy="22860"/>
          </a:xfrm>
          <a:prstGeom prst="roundRect">
            <a:avLst>
              <a:gd name="adj" fmla="val 133312"/>
            </a:avLst>
          </a:prstGeom>
          <a:solidFill>
            <a:srgbClr val="D9CDBA"/>
          </a:solidFill>
          <a:ln/>
        </p:spPr>
      </p:sp>
      <p:sp>
        <p:nvSpPr>
          <p:cNvPr id="16" name="Shape 13"/>
          <p:cNvSpPr/>
          <p:nvPr/>
        </p:nvSpPr>
        <p:spPr>
          <a:xfrm>
            <a:off x="6273582" y="4456748"/>
            <a:ext cx="457081" cy="457081"/>
          </a:xfrm>
          <a:prstGeom prst="roundRect">
            <a:avLst>
              <a:gd name="adj" fmla="val 6667"/>
            </a:avLst>
          </a:prstGeom>
          <a:solidFill>
            <a:srgbClr val="F3E7D4"/>
          </a:solidFill>
          <a:ln/>
        </p:spPr>
      </p:sp>
      <p:sp>
        <p:nvSpPr>
          <p:cNvPr id="17" name="Text 14"/>
          <p:cNvSpPr/>
          <p:nvPr/>
        </p:nvSpPr>
        <p:spPr>
          <a:xfrm>
            <a:off x="6422172" y="4541877"/>
            <a:ext cx="159782" cy="286822"/>
          </a:xfrm>
          <a:prstGeom prst="rect">
            <a:avLst/>
          </a:prstGeom>
          <a:noFill/>
          <a:ln/>
        </p:spPr>
        <p:txBody>
          <a:bodyPr wrap="none" lIns="0" tIns="0" rIns="0" bIns="0" rtlCol="0" anchor="t"/>
          <a:lstStyle/>
          <a:p>
            <a:pPr algn="ctr" indent="0" marL="0">
              <a:lnSpc>
                <a:spcPts val="2250"/>
              </a:lnSpc>
              <a:buNone/>
            </a:pPr>
            <a:r>
              <a:rPr lang="en-US" sz="2250" dirty="0">
                <a:solidFill>
                  <a:srgbClr val="3A3630"/>
                </a:solidFill>
                <a:latin typeface="Lora" pitchFamily="34" charset="0"/>
                <a:ea typeface="Lora" pitchFamily="34" charset="-122"/>
                <a:cs typeface="Lora" pitchFamily="34" charset="-120"/>
              </a:rPr>
              <a:t>3</a:t>
            </a:r>
            <a:endParaRPr lang="en-US" sz="2250" dirty="0"/>
          </a:p>
        </p:txBody>
      </p:sp>
      <p:sp>
        <p:nvSpPr>
          <p:cNvPr id="18" name="Text 15"/>
          <p:cNvSpPr/>
          <p:nvPr/>
        </p:nvSpPr>
        <p:spPr>
          <a:xfrm>
            <a:off x="7619524" y="4431387"/>
            <a:ext cx="2390180" cy="298847"/>
          </a:xfrm>
          <a:prstGeom prst="rect">
            <a:avLst/>
          </a:prstGeom>
          <a:noFill/>
          <a:ln/>
        </p:spPr>
        <p:txBody>
          <a:bodyPr wrap="none" lIns="0" tIns="0" rIns="0" bIns="0" rtlCol="0" anchor="t"/>
          <a:lstStyle/>
          <a:p>
            <a:pPr algn="l" indent="0" marL="0">
              <a:lnSpc>
                <a:spcPts val="2350"/>
              </a:lnSpc>
              <a:buNone/>
            </a:pPr>
            <a:r>
              <a:rPr lang="en-US" sz="1850" dirty="0">
                <a:solidFill>
                  <a:srgbClr val="3A3630"/>
                </a:solidFill>
                <a:latin typeface="Lora" pitchFamily="34" charset="0"/>
                <a:ea typeface="Lora" pitchFamily="34" charset="-122"/>
                <a:cs typeface="Lora" pitchFamily="34" charset="-120"/>
              </a:rPr>
              <a:t>Yanlış Algı</a:t>
            </a:r>
            <a:endParaRPr lang="en-US" sz="1850" dirty="0"/>
          </a:p>
        </p:txBody>
      </p:sp>
      <p:sp>
        <p:nvSpPr>
          <p:cNvPr id="19" name="Text 16"/>
          <p:cNvSpPr/>
          <p:nvPr/>
        </p:nvSpPr>
        <p:spPr>
          <a:xfrm>
            <a:off x="7619524" y="4852035"/>
            <a:ext cx="6299835" cy="324922"/>
          </a:xfrm>
          <a:prstGeom prst="rect">
            <a:avLst/>
          </a:prstGeom>
          <a:noFill/>
          <a:ln/>
        </p:spPr>
        <p:txBody>
          <a:bodyPr wrap="none" lIns="0" tIns="0" rIns="0" bIns="0" rtlCol="0" anchor="t"/>
          <a:lstStyle/>
          <a:p>
            <a:pPr algn="l" indent="0" marL="0">
              <a:lnSpc>
                <a:spcPts val="2550"/>
              </a:lnSpc>
              <a:buNone/>
            </a:pPr>
            <a:r>
              <a:rPr lang="en-US" sz="1550" dirty="0">
                <a:solidFill>
                  <a:srgbClr val="3A3630"/>
                </a:solidFill>
                <a:latin typeface="Source Sans Pro" pitchFamily="34" charset="0"/>
                <a:ea typeface="Source Sans Pro" pitchFamily="34" charset="-122"/>
                <a:cs typeface="Source Sans Pro" pitchFamily="34" charset="-120"/>
              </a:rPr>
              <a:t>Politikacının sarhoş veya hasta olduğu izlenimi</a:t>
            </a:r>
            <a:endParaRPr lang="en-US" sz="1550" dirty="0"/>
          </a:p>
        </p:txBody>
      </p:sp>
      <p:sp>
        <p:nvSpPr>
          <p:cNvPr id="20" name="Shape 17"/>
          <p:cNvSpPr/>
          <p:nvPr/>
        </p:nvSpPr>
        <p:spPr>
          <a:xfrm>
            <a:off x="6707803" y="6028730"/>
            <a:ext cx="711041" cy="22860"/>
          </a:xfrm>
          <a:prstGeom prst="roundRect">
            <a:avLst>
              <a:gd name="adj" fmla="val 133312"/>
            </a:avLst>
          </a:prstGeom>
          <a:solidFill>
            <a:srgbClr val="D9CDBA"/>
          </a:solidFill>
          <a:ln/>
        </p:spPr>
      </p:sp>
      <p:sp>
        <p:nvSpPr>
          <p:cNvPr id="21" name="Shape 18"/>
          <p:cNvSpPr/>
          <p:nvPr/>
        </p:nvSpPr>
        <p:spPr>
          <a:xfrm>
            <a:off x="6273582" y="5811679"/>
            <a:ext cx="457081" cy="457081"/>
          </a:xfrm>
          <a:prstGeom prst="roundRect">
            <a:avLst>
              <a:gd name="adj" fmla="val 6667"/>
            </a:avLst>
          </a:prstGeom>
          <a:solidFill>
            <a:srgbClr val="F3E7D4"/>
          </a:solidFill>
          <a:ln/>
        </p:spPr>
      </p:sp>
      <p:sp>
        <p:nvSpPr>
          <p:cNvPr id="22" name="Text 19"/>
          <p:cNvSpPr/>
          <p:nvPr/>
        </p:nvSpPr>
        <p:spPr>
          <a:xfrm>
            <a:off x="6424315" y="5896808"/>
            <a:ext cx="155496" cy="286822"/>
          </a:xfrm>
          <a:prstGeom prst="rect">
            <a:avLst/>
          </a:prstGeom>
          <a:noFill/>
          <a:ln/>
        </p:spPr>
        <p:txBody>
          <a:bodyPr wrap="none" lIns="0" tIns="0" rIns="0" bIns="0" rtlCol="0" anchor="t"/>
          <a:lstStyle/>
          <a:p>
            <a:pPr algn="ctr" indent="0" marL="0">
              <a:lnSpc>
                <a:spcPts val="2250"/>
              </a:lnSpc>
              <a:buNone/>
            </a:pPr>
            <a:r>
              <a:rPr lang="en-US" sz="2250" dirty="0">
                <a:solidFill>
                  <a:srgbClr val="3A3630"/>
                </a:solidFill>
                <a:latin typeface="Lora" pitchFamily="34" charset="0"/>
                <a:ea typeface="Lora" pitchFamily="34" charset="-122"/>
                <a:cs typeface="Lora" pitchFamily="34" charset="-120"/>
              </a:rPr>
              <a:t>4</a:t>
            </a:r>
            <a:endParaRPr lang="en-US" sz="2250" dirty="0"/>
          </a:p>
        </p:txBody>
      </p:sp>
      <p:sp>
        <p:nvSpPr>
          <p:cNvPr id="23" name="Text 20"/>
          <p:cNvSpPr/>
          <p:nvPr/>
        </p:nvSpPr>
        <p:spPr>
          <a:xfrm>
            <a:off x="7619524" y="5786318"/>
            <a:ext cx="2390180" cy="298847"/>
          </a:xfrm>
          <a:prstGeom prst="rect">
            <a:avLst/>
          </a:prstGeom>
          <a:noFill/>
          <a:ln/>
        </p:spPr>
        <p:txBody>
          <a:bodyPr wrap="none" lIns="0" tIns="0" rIns="0" bIns="0" rtlCol="0" anchor="t"/>
          <a:lstStyle/>
          <a:p>
            <a:pPr algn="l" indent="0" marL="0">
              <a:lnSpc>
                <a:spcPts val="2350"/>
              </a:lnSpc>
              <a:buNone/>
            </a:pPr>
            <a:r>
              <a:rPr lang="en-US" sz="1850" dirty="0">
                <a:solidFill>
                  <a:srgbClr val="3A3630"/>
                </a:solidFill>
                <a:latin typeface="Lora" pitchFamily="34" charset="0"/>
                <a:ea typeface="Lora" pitchFamily="34" charset="-122"/>
                <a:cs typeface="Lora" pitchFamily="34" charset="-120"/>
              </a:rPr>
              <a:t>Yayılma</a:t>
            </a:r>
            <a:endParaRPr lang="en-US" sz="1850" dirty="0"/>
          </a:p>
        </p:txBody>
      </p:sp>
      <p:sp>
        <p:nvSpPr>
          <p:cNvPr id="24" name="Text 21"/>
          <p:cNvSpPr/>
          <p:nvPr/>
        </p:nvSpPr>
        <p:spPr>
          <a:xfrm>
            <a:off x="7619524" y="6206966"/>
            <a:ext cx="6299835" cy="324922"/>
          </a:xfrm>
          <a:prstGeom prst="rect">
            <a:avLst/>
          </a:prstGeom>
          <a:noFill/>
          <a:ln/>
        </p:spPr>
        <p:txBody>
          <a:bodyPr wrap="none" lIns="0" tIns="0" rIns="0" bIns="0" rtlCol="0" anchor="t"/>
          <a:lstStyle/>
          <a:p>
            <a:pPr algn="l" indent="0" marL="0">
              <a:lnSpc>
                <a:spcPts val="2550"/>
              </a:lnSpc>
              <a:buNone/>
            </a:pPr>
            <a:r>
              <a:rPr lang="en-US" sz="1550" dirty="0">
                <a:solidFill>
                  <a:srgbClr val="3A3630"/>
                </a:solidFill>
                <a:latin typeface="Source Sans Pro" pitchFamily="34" charset="0"/>
                <a:ea typeface="Source Sans Pro" pitchFamily="34" charset="-122"/>
                <a:cs typeface="Source Sans Pro" pitchFamily="34" charset="-120"/>
              </a:rPr>
              <a:t>Sosyal medyada hızla paylaşılması</a:t>
            </a:r>
            <a:endParaRPr lang="en-US" sz="1550" dirty="0"/>
          </a:p>
        </p:txBody>
      </p:sp>
      <p:sp>
        <p:nvSpPr>
          <p:cNvPr id="25" name="Text 22"/>
          <p:cNvSpPr/>
          <p:nvPr/>
        </p:nvSpPr>
        <p:spPr>
          <a:xfrm>
            <a:off x="6197441" y="6963489"/>
            <a:ext cx="7721918" cy="649843"/>
          </a:xfrm>
          <a:prstGeom prst="rect">
            <a:avLst/>
          </a:prstGeom>
          <a:noFill/>
          <a:ln/>
        </p:spPr>
        <p:txBody>
          <a:bodyPr wrap="square" lIns="0" tIns="0" rIns="0" bIns="0" rtlCol="0" anchor="t"/>
          <a:lstStyle/>
          <a:p>
            <a:pPr indent="0" marL="0">
              <a:lnSpc>
                <a:spcPts val="2550"/>
              </a:lnSpc>
              <a:buNone/>
            </a:pPr>
            <a:r>
              <a:rPr lang="en-US" sz="1550" dirty="0">
                <a:solidFill>
                  <a:srgbClr val="3A3630"/>
                </a:solidFill>
                <a:latin typeface="Source Sans Pro" pitchFamily="34" charset="0"/>
                <a:ea typeface="Source Sans Pro" pitchFamily="34" charset="-122"/>
                <a:cs typeface="Source Sans Pro" pitchFamily="34" charset="-120"/>
              </a:rPr>
              <a:t>Nancy Pelosi ve Patricia Bullrich'in konuşma videoları manipüle edilerek sarhoş gibi gösterilmiştir. Bu tür manipülasyonlar, kişilerin itibarını zedelemek için kullanılabilir.</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931426"/>
            <a:ext cx="7468553" cy="1408033"/>
          </a:xfrm>
          <a:prstGeom prst="rect">
            <a:avLst/>
          </a:prstGeom>
          <a:noFill/>
          <a:ln/>
        </p:spPr>
        <p:txBody>
          <a:bodyPr wrap="squar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Sahte Kimlik ve Taklit Hesaplar</a:t>
            </a:r>
            <a:endParaRPr lang="en-US" sz="4400" dirty="0"/>
          </a:p>
        </p:txBody>
      </p:sp>
      <p:pic>
        <p:nvPicPr>
          <p:cNvPr id="4" name="Image 1" descr="preencoded.png">    </p:cNvPr>
          <p:cNvPicPr>
            <a:picLocks noChangeAspect="1"/>
          </p:cNvPicPr>
          <p:nvPr/>
        </p:nvPicPr>
        <p:blipFill>
          <a:blip r:embed="rId2"/>
          <a:stretch>
            <a:fillRect/>
          </a:stretch>
        </p:blipFill>
        <p:spPr>
          <a:xfrm>
            <a:off x="837724" y="2698433"/>
            <a:ext cx="562451" cy="562451"/>
          </a:xfrm>
          <a:prstGeom prst="rect">
            <a:avLst/>
          </a:prstGeom>
        </p:spPr>
      </p:pic>
      <p:sp>
        <p:nvSpPr>
          <p:cNvPr id="5" name="Text 1"/>
          <p:cNvSpPr/>
          <p:nvPr/>
        </p:nvSpPr>
        <p:spPr>
          <a:xfrm>
            <a:off x="837724" y="3500199"/>
            <a:ext cx="2250162" cy="351949"/>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Sahte Profiller</a:t>
            </a:r>
            <a:endParaRPr lang="en-US" sz="2200" dirty="0"/>
          </a:p>
        </p:txBody>
      </p:sp>
      <p:sp>
        <p:nvSpPr>
          <p:cNvPr id="6" name="Text 2"/>
          <p:cNvSpPr/>
          <p:nvPr/>
        </p:nvSpPr>
        <p:spPr>
          <a:xfrm>
            <a:off x="837724" y="3995738"/>
            <a:ext cx="2250162" cy="1149072"/>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Ünlü kişilerin veya kurumların adına açılan sahte hesaplar</a:t>
            </a:r>
            <a:endParaRPr lang="en-US" sz="1850" dirty="0"/>
          </a:p>
        </p:txBody>
      </p:sp>
      <p:pic>
        <p:nvPicPr>
          <p:cNvPr id="7" name="Image 2" descr="preencoded.png">    </p:cNvPr>
          <p:cNvPicPr>
            <a:picLocks noChangeAspect="1"/>
          </p:cNvPicPr>
          <p:nvPr/>
        </p:nvPicPr>
        <p:blipFill>
          <a:blip r:embed="rId3"/>
          <a:stretch>
            <a:fillRect/>
          </a:stretch>
        </p:blipFill>
        <p:spPr>
          <a:xfrm>
            <a:off x="3446859" y="2698433"/>
            <a:ext cx="562451" cy="562451"/>
          </a:xfrm>
          <a:prstGeom prst="rect">
            <a:avLst/>
          </a:prstGeom>
        </p:spPr>
      </p:pic>
      <p:sp>
        <p:nvSpPr>
          <p:cNvPr id="8" name="Text 3"/>
          <p:cNvSpPr/>
          <p:nvPr/>
        </p:nvSpPr>
        <p:spPr>
          <a:xfrm>
            <a:off x="3446859" y="3500199"/>
            <a:ext cx="2250162" cy="351949"/>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Kimlik Taklidi</a:t>
            </a:r>
            <a:endParaRPr lang="en-US" sz="2200" dirty="0"/>
          </a:p>
        </p:txBody>
      </p:sp>
      <p:sp>
        <p:nvSpPr>
          <p:cNvPr id="9" name="Text 4"/>
          <p:cNvSpPr/>
          <p:nvPr/>
        </p:nvSpPr>
        <p:spPr>
          <a:xfrm>
            <a:off x="3446859" y="3995738"/>
            <a:ext cx="2250162" cy="1149072"/>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Resmi kurumların logolarını kullanarak yapılan taklitler</a:t>
            </a:r>
            <a:endParaRPr lang="en-US" sz="1850" dirty="0"/>
          </a:p>
        </p:txBody>
      </p:sp>
      <p:pic>
        <p:nvPicPr>
          <p:cNvPr id="10" name="Image 3" descr="preencoded.png">    </p:cNvPr>
          <p:cNvPicPr>
            <a:picLocks noChangeAspect="1"/>
          </p:cNvPicPr>
          <p:nvPr/>
        </p:nvPicPr>
        <p:blipFill>
          <a:blip r:embed="rId4"/>
          <a:stretch>
            <a:fillRect/>
          </a:stretch>
        </p:blipFill>
        <p:spPr>
          <a:xfrm>
            <a:off x="6055995" y="2698433"/>
            <a:ext cx="562570" cy="562570"/>
          </a:xfrm>
          <a:prstGeom prst="rect">
            <a:avLst/>
          </a:prstGeom>
        </p:spPr>
      </p:pic>
      <p:sp>
        <p:nvSpPr>
          <p:cNvPr id="11" name="Text 5"/>
          <p:cNvSpPr/>
          <p:nvPr/>
        </p:nvSpPr>
        <p:spPr>
          <a:xfrm>
            <a:off x="6055995" y="3500318"/>
            <a:ext cx="2250281" cy="703898"/>
          </a:xfrm>
          <a:prstGeom prst="rect">
            <a:avLst/>
          </a:prstGeom>
          <a:noFill/>
          <a:ln/>
        </p:spPr>
        <p:txBody>
          <a:bodyPr wrap="squar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Doğrulama İpuçları</a:t>
            </a:r>
            <a:endParaRPr lang="en-US" sz="2200" dirty="0"/>
          </a:p>
        </p:txBody>
      </p:sp>
      <p:sp>
        <p:nvSpPr>
          <p:cNvPr id="12" name="Text 6"/>
          <p:cNvSpPr/>
          <p:nvPr/>
        </p:nvSpPr>
        <p:spPr>
          <a:xfrm>
            <a:off x="6055995" y="4347805"/>
            <a:ext cx="2250281" cy="1532096"/>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Sahte hesapları tespit etmek için dikkat edilmesi gereken noktalar</a:t>
            </a:r>
            <a:endParaRPr lang="en-US" sz="1850" dirty="0"/>
          </a:p>
        </p:txBody>
      </p:sp>
      <p:sp>
        <p:nvSpPr>
          <p:cNvPr id="13" name="Text 7"/>
          <p:cNvSpPr/>
          <p:nvPr/>
        </p:nvSpPr>
        <p:spPr>
          <a:xfrm>
            <a:off x="837724" y="6149102"/>
            <a:ext cx="7468553" cy="1149072"/>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Sosyal medyada sıkça karşılaşılan bu tür sahte hesaplar, dezenformasyonun yayılmasında önemli rol oynar. Hesapların gerçekliğini kontrol etmek önemlidir.</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957"/>
          </a:xfrm>
          <a:prstGeom prst="rect">
            <a:avLst/>
          </a:prstGeom>
        </p:spPr>
      </p:pic>
      <p:pic>
        <p:nvPicPr>
          <p:cNvPr id="3" name="Image 1" descr="preencoded.png">    </p:cNvPr>
          <p:cNvPicPr>
            <a:picLocks noChangeAspect="1"/>
          </p:cNvPicPr>
          <p:nvPr/>
        </p:nvPicPr>
        <p:blipFill>
          <a:blip r:embed="rId2"/>
          <a:stretch>
            <a:fillRect/>
          </a:stretch>
        </p:blipFill>
        <p:spPr>
          <a:xfrm>
            <a:off x="297894" y="2611041"/>
            <a:ext cx="4890611" cy="3007757"/>
          </a:xfrm>
          <a:prstGeom prst="rect">
            <a:avLst/>
          </a:prstGeom>
        </p:spPr>
      </p:pic>
      <p:sp>
        <p:nvSpPr>
          <p:cNvPr id="4" name="Text 0"/>
          <p:cNvSpPr/>
          <p:nvPr/>
        </p:nvSpPr>
        <p:spPr>
          <a:xfrm>
            <a:off x="6320314" y="655201"/>
            <a:ext cx="5632371" cy="700802"/>
          </a:xfrm>
          <a:prstGeom prst="rect">
            <a:avLst/>
          </a:prstGeom>
          <a:noFill/>
          <a:ln/>
        </p:spPr>
        <p:txBody>
          <a:bodyPr wrap="none" lIns="0" tIns="0" rIns="0" bIns="0" rtlCol="0" anchor="t"/>
          <a:lstStyle/>
          <a:p>
            <a:pPr indent="0" marL="0">
              <a:lnSpc>
                <a:spcPts val="5500"/>
              </a:lnSpc>
              <a:buNone/>
            </a:pPr>
            <a:r>
              <a:rPr lang="en-US" sz="4400" dirty="0">
                <a:solidFill>
                  <a:srgbClr val="38512F"/>
                </a:solidFill>
                <a:latin typeface="Lora" pitchFamily="34" charset="0"/>
                <a:ea typeface="Lora" pitchFamily="34" charset="-122"/>
                <a:cs typeface="Lora" pitchFamily="34" charset="-120"/>
              </a:rPr>
              <a:t>Deep Fake Teknolojisi</a:t>
            </a:r>
            <a:endParaRPr lang="en-US" sz="4400" dirty="0"/>
          </a:p>
        </p:txBody>
      </p:sp>
      <p:sp>
        <p:nvSpPr>
          <p:cNvPr id="5" name="Shape 1"/>
          <p:cNvSpPr/>
          <p:nvPr/>
        </p:nvSpPr>
        <p:spPr>
          <a:xfrm>
            <a:off x="6320314" y="1713309"/>
            <a:ext cx="178594" cy="874276"/>
          </a:xfrm>
          <a:prstGeom prst="roundRect">
            <a:avLst>
              <a:gd name="adj" fmla="val 20013"/>
            </a:avLst>
          </a:prstGeom>
          <a:solidFill>
            <a:srgbClr val="F3E7D4"/>
          </a:solidFill>
          <a:ln/>
        </p:spPr>
      </p:sp>
      <p:sp>
        <p:nvSpPr>
          <p:cNvPr id="6" name="Text 2"/>
          <p:cNvSpPr/>
          <p:nvPr/>
        </p:nvSpPr>
        <p:spPr>
          <a:xfrm>
            <a:off x="6856214" y="1713309"/>
            <a:ext cx="2803208" cy="350282"/>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Tanım</a:t>
            </a:r>
            <a:endParaRPr lang="en-US" sz="2200" dirty="0"/>
          </a:p>
        </p:txBody>
      </p:sp>
      <p:sp>
        <p:nvSpPr>
          <p:cNvPr id="7" name="Text 3"/>
          <p:cNvSpPr/>
          <p:nvPr/>
        </p:nvSpPr>
        <p:spPr>
          <a:xfrm>
            <a:off x="6856214" y="2206466"/>
            <a:ext cx="6940272" cy="381119"/>
          </a:xfrm>
          <a:prstGeom prst="rect">
            <a:avLst/>
          </a:prstGeom>
          <a:noFill/>
          <a:ln/>
        </p:spPr>
        <p:txBody>
          <a:bodyPr wrap="non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Yapay zeka kullanılarak oluşturulan sahte video veya ses kayıtları</a:t>
            </a:r>
            <a:endParaRPr lang="en-US" sz="1850" dirty="0"/>
          </a:p>
        </p:txBody>
      </p:sp>
      <p:sp>
        <p:nvSpPr>
          <p:cNvPr id="8" name="Shape 4"/>
          <p:cNvSpPr/>
          <p:nvPr/>
        </p:nvSpPr>
        <p:spPr>
          <a:xfrm>
            <a:off x="6677620" y="2825829"/>
            <a:ext cx="178594" cy="874276"/>
          </a:xfrm>
          <a:prstGeom prst="roundRect">
            <a:avLst>
              <a:gd name="adj" fmla="val 20013"/>
            </a:avLst>
          </a:prstGeom>
          <a:solidFill>
            <a:srgbClr val="F3E7D4"/>
          </a:solidFill>
          <a:ln/>
        </p:spPr>
      </p:sp>
      <p:sp>
        <p:nvSpPr>
          <p:cNvPr id="9" name="Text 5"/>
          <p:cNvSpPr/>
          <p:nvPr/>
        </p:nvSpPr>
        <p:spPr>
          <a:xfrm>
            <a:off x="7213521" y="2825829"/>
            <a:ext cx="2803208" cy="350282"/>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Tehlike</a:t>
            </a:r>
            <a:endParaRPr lang="en-US" sz="2200" dirty="0"/>
          </a:p>
        </p:txBody>
      </p:sp>
      <p:sp>
        <p:nvSpPr>
          <p:cNvPr id="10" name="Text 6"/>
          <p:cNvSpPr/>
          <p:nvPr/>
        </p:nvSpPr>
        <p:spPr>
          <a:xfrm>
            <a:off x="7213521" y="3318986"/>
            <a:ext cx="6582966" cy="381119"/>
          </a:xfrm>
          <a:prstGeom prst="rect">
            <a:avLst/>
          </a:prstGeom>
          <a:noFill/>
          <a:ln/>
        </p:spPr>
        <p:txBody>
          <a:bodyPr wrap="non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Gerçek ile sahtenin ayırt edilmesinin zorlaşması</a:t>
            </a:r>
            <a:endParaRPr lang="en-US" sz="1850" dirty="0"/>
          </a:p>
        </p:txBody>
      </p:sp>
      <p:sp>
        <p:nvSpPr>
          <p:cNvPr id="11" name="Shape 7"/>
          <p:cNvSpPr/>
          <p:nvPr/>
        </p:nvSpPr>
        <p:spPr>
          <a:xfrm>
            <a:off x="7035046" y="3938349"/>
            <a:ext cx="178594" cy="874276"/>
          </a:xfrm>
          <a:prstGeom prst="roundRect">
            <a:avLst>
              <a:gd name="adj" fmla="val 20013"/>
            </a:avLst>
          </a:prstGeom>
          <a:solidFill>
            <a:srgbClr val="F3E7D4"/>
          </a:solidFill>
          <a:ln/>
        </p:spPr>
      </p:sp>
      <p:sp>
        <p:nvSpPr>
          <p:cNvPr id="12" name="Text 8"/>
          <p:cNvSpPr/>
          <p:nvPr/>
        </p:nvSpPr>
        <p:spPr>
          <a:xfrm>
            <a:off x="7570946" y="3938349"/>
            <a:ext cx="2803208" cy="350282"/>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Örnek</a:t>
            </a:r>
            <a:endParaRPr lang="en-US" sz="2200" dirty="0"/>
          </a:p>
        </p:txBody>
      </p:sp>
      <p:sp>
        <p:nvSpPr>
          <p:cNvPr id="13" name="Text 9"/>
          <p:cNvSpPr/>
          <p:nvPr/>
        </p:nvSpPr>
        <p:spPr>
          <a:xfrm>
            <a:off x="7570946" y="4431506"/>
            <a:ext cx="6225540" cy="381119"/>
          </a:xfrm>
          <a:prstGeom prst="rect">
            <a:avLst/>
          </a:prstGeom>
          <a:noFill/>
          <a:ln/>
        </p:spPr>
        <p:txBody>
          <a:bodyPr wrap="non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Ukrayna Devlet Başkanı Zelenskiy'nin sahte videosu</a:t>
            </a:r>
            <a:endParaRPr lang="en-US" sz="1850" dirty="0"/>
          </a:p>
        </p:txBody>
      </p:sp>
      <p:sp>
        <p:nvSpPr>
          <p:cNvPr id="14" name="Shape 10"/>
          <p:cNvSpPr/>
          <p:nvPr/>
        </p:nvSpPr>
        <p:spPr>
          <a:xfrm>
            <a:off x="7392472" y="5050869"/>
            <a:ext cx="178594" cy="1255395"/>
          </a:xfrm>
          <a:prstGeom prst="roundRect">
            <a:avLst>
              <a:gd name="adj" fmla="val 20013"/>
            </a:avLst>
          </a:prstGeom>
          <a:solidFill>
            <a:srgbClr val="F3E7D4"/>
          </a:solidFill>
          <a:ln/>
        </p:spPr>
      </p:sp>
      <p:sp>
        <p:nvSpPr>
          <p:cNvPr id="15" name="Text 11"/>
          <p:cNvSpPr/>
          <p:nvPr/>
        </p:nvSpPr>
        <p:spPr>
          <a:xfrm>
            <a:off x="7928372" y="5050869"/>
            <a:ext cx="2803208" cy="350282"/>
          </a:xfrm>
          <a:prstGeom prst="rect">
            <a:avLst/>
          </a:prstGeom>
          <a:noFill/>
          <a:ln/>
        </p:spPr>
        <p:txBody>
          <a:bodyPr wrap="none" lIns="0" tIns="0" rIns="0" bIns="0" rtlCol="0" anchor="t"/>
          <a:lstStyle/>
          <a:p>
            <a:pPr algn="l" indent="0" marL="0">
              <a:lnSpc>
                <a:spcPts val="2750"/>
              </a:lnSpc>
              <a:buNone/>
            </a:pPr>
            <a:r>
              <a:rPr lang="en-US" sz="2200" dirty="0">
                <a:solidFill>
                  <a:srgbClr val="3A3630"/>
                </a:solidFill>
                <a:latin typeface="Lora" pitchFamily="34" charset="0"/>
                <a:ea typeface="Lora" pitchFamily="34" charset="-122"/>
                <a:cs typeface="Lora" pitchFamily="34" charset="-120"/>
              </a:rPr>
              <a:t>Önlem</a:t>
            </a:r>
            <a:endParaRPr lang="en-US" sz="2200" dirty="0"/>
          </a:p>
        </p:txBody>
      </p:sp>
      <p:sp>
        <p:nvSpPr>
          <p:cNvPr id="16" name="Text 12"/>
          <p:cNvSpPr/>
          <p:nvPr/>
        </p:nvSpPr>
        <p:spPr>
          <a:xfrm>
            <a:off x="7928372" y="5544026"/>
            <a:ext cx="5868114" cy="762238"/>
          </a:xfrm>
          <a:prstGeom prst="rect">
            <a:avLst/>
          </a:prstGeom>
          <a:noFill/>
          <a:ln/>
        </p:spPr>
        <p:txBody>
          <a:bodyPr wrap="square" lIns="0" tIns="0" rIns="0" bIns="0" rtlCol="0" anchor="t"/>
          <a:lstStyle/>
          <a:p>
            <a:pPr algn="l"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Teknolojik gelişmelerle birlikte tespit yöntemlerinin geliştirilmesi</a:t>
            </a:r>
            <a:endParaRPr lang="en-US" sz="1850" dirty="0"/>
          </a:p>
        </p:txBody>
      </p:sp>
      <p:sp>
        <p:nvSpPr>
          <p:cNvPr id="17" name="Text 13"/>
          <p:cNvSpPr/>
          <p:nvPr/>
        </p:nvSpPr>
        <p:spPr>
          <a:xfrm>
            <a:off x="6320314" y="6812518"/>
            <a:ext cx="7476173" cy="762238"/>
          </a:xfrm>
          <a:prstGeom prst="rect">
            <a:avLst/>
          </a:prstGeom>
          <a:noFill/>
          <a:ln/>
        </p:spPr>
        <p:txBody>
          <a:bodyPr wrap="square" lIns="0" tIns="0" rIns="0" bIns="0" rtlCol="0" anchor="t"/>
          <a:lstStyle/>
          <a:p>
            <a:pPr indent="0" marL="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Deep fake teknolojisi, dezenformasyonun en tehlikeli formlarından biridir. Özellikle siyasi amaçlarla kullanıldığında ciddi sonuçlar doğurabilir.</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2025-02-25T07:16:10Z</dcterms:created>
  <dcterms:modified xsi:type="dcterms:W3CDTF">2025-02-25T07:16:10Z</dcterms:modified>
</cp:coreProperties>
</file>