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4630400" cy="8229600"/>
  <p:notesSz cx="8229600" cy="14630400"/>
  <p:embeddedFontLst>
    <p:embeddedFont>
      <p:font typeface="Kanit Light"/>
      <p:regular r:id="rId22"/>
    </p:embeddedFont>
    <p:embeddedFont>
      <p:font typeface="Kanit Light"/>
      <p:regular r:id="rId23"/>
    </p:embeddedFont>
    <p:embeddedFont>
      <p:font typeface="Kanit Light"/>
      <p:regular r:id="rId24"/>
    </p:embeddedFont>
    <p:embeddedFont>
      <p:font typeface="Kanit Light"/>
      <p:regular r:id="rId25"/>
    </p:embeddedFont>
    <p:embeddedFont>
      <p:font typeface="Martel Sans"/>
      <p:regular r:id="rId26"/>
    </p:embeddedFont>
    <p:embeddedFont>
      <p:font typeface="Martel Sans"/>
      <p:regular r:id="rId27"/>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 Id="rId26" Type="http://schemas.openxmlformats.org/officeDocument/2006/relationships/font" Target="fonts/font5.fntdata"/><Relationship Id="rId27"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437066"/>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3706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3706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000000"/>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3706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3.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5.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4.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00">
              <a:alpha val="80000"/>
            </a:srgbClr>
          </a:solidFill>
          <a:ln/>
        </p:spPr>
      </p:sp>
      <p:sp>
        <p:nvSpPr>
          <p:cNvPr id="4" name="Text 1"/>
          <p:cNvSpPr/>
          <p:nvPr/>
        </p:nvSpPr>
        <p:spPr>
          <a:xfrm>
            <a:off x="793790" y="1943100"/>
            <a:ext cx="13042821" cy="1417558"/>
          </a:xfrm>
          <a:prstGeom prst="rect">
            <a:avLst/>
          </a:prstGeom>
          <a:noFill/>
          <a:ln/>
        </p:spPr>
        <p:txBody>
          <a:bodyPr wrap="square" lIns="0" tIns="0" rIns="0" bIns="0" rtlCol="0" anchor="t"/>
          <a:lstStyle/>
          <a:p>
            <a:pPr indent="0" marL="0">
              <a:lnSpc>
                <a:spcPts val="5550"/>
              </a:lnSpc>
              <a:buNone/>
            </a:pPr>
            <a:r>
              <a:rPr lang="en-US" sz="4450" dirty="0">
                <a:solidFill>
                  <a:srgbClr val="FFFFFF"/>
                </a:solidFill>
                <a:latin typeface="Kanit Light" pitchFamily="34" charset="0"/>
                <a:ea typeface="Kanit Light" pitchFamily="34" charset="-122"/>
                <a:cs typeface="Kanit Light" pitchFamily="34" charset="-120"/>
              </a:rPr>
              <a:t>Ders Çalışma Metodları: Verimli ve Etkili Öğrenme İçin İpuçları</a:t>
            </a:r>
            <a:endParaRPr lang="en-US" sz="4450" dirty="0"/>
          </a:p>
        </p:txBody>
      </p:sp>
      <p:sp>
        <p:nvSpPr>
          <p:cNvPr id="5" name="Text 2"/>
          <p:cNvSpPr/>
          <p:nvPr/>
        </p:nvSpPr>
        <p:spPr>
          <a:xfrm>
            <a:off x="793790" y="3700820"/>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FFFFFF"/>
                </a:solidFill>
                <a:latin typeface="Martel Sans" pitchFamily="34" charset="0"/>
                <a:ea typeface="Martel Sans" pitchFamily="34" charset="-122"/>
                <a:cs typeface="Martel Sans" pitchFamily="34" charset="-120"/>
              </a:rPr>
              <a:t>Ders çalışmak, öğrenci hayatının önemli bir parçasıdır. Başarılı olmak için verimli ve etkili çalışma yöntemleri öğrenmek gereklidir.</a:t>
            </a:r>
            <a:endParaRPr lang="en-US" sz="1750" dirty="0"/>
          </a:p>
        </p:txBody>
      </p:sp>
      <p:sp>
        <p:nvSpPr>
          <p:cNvPr id="6" name="Text 3"/>
          <p:cNvSpPr/>
          <p:nvPr/>
        </p:nvSpPr>
        <p:spPr>
          <a:xfrm>
            <a:off x="793790" y="4681776"/>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FFFFFF"/>
                </a:solidFill>
                <a:latin typeface="Martel Sans" pitchFamily="34" charset="0"/>
                <a:ea typeface="Martel Sans" pitchFamily="34" charset="-122"/>
                <a:cs typeface="Martel Sans" pitchFamily="34" charset="-120"/>
              </a:rPr>
              <a:t>Bu yazıda, akademik başarınızı artıracak, zamanınızı etkili bir şekilde yönetecek ve öğrenme deneyiminizi daha keyifli hale getirecek çalışma tekniklerinden bahsedeceğiz.</a:t>
            </a:r>
            <a:endParaRPr lang="en-US" sz="1750" dirty="0"/>
          </a:p>
        </p:txBody>
      </p:sp>
      <p:pic>
        <p:nvPicPr>
          <p:cNvPr id="7" name="Image 1" descr="preencoded.png">    </p:cNvPr>
          <p:cNvPicPr>
            <a:picLocks noChangeAspect="1"/>
          </p:cNvPicPr>
          <p:nvPr/>
        </p:nvPicPr>
        <p:blipFill>
          <a:blip r:embed="rId2"/>
          <a:stretch>
            <a:fillRect/>
          </a:stretch>
        </p:blipFill>
        <p:spPr>
          <a:xfrm>
            <a:off x="793790" y="5662732"/>
            <a:ext cx="2378512" cy="6237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00683" y="551617"/>
            <a:ext cx="6044565" cy="625673"/>
          </a:xfrm>
          <a:prstGeom prst="rect">
            <a:avLst/>
          </a:prstGeom>
          <a:noFill/>
          <a:ln/>
        </p:spPr>
        <p:txBody>
          <a:bodyPr wrap="none" lIns="0" tIns="0" rIns="0" bIns="0" rtlCol="0" anchor="t"/>
          <a:lstStyle/>
          <a:p>
            <a:pPr indent="0" marL="0">
              <a:lnSpc>
                <a:spcPts val="4900"/>
              </a:lnSpc>
              <a:buNone/>
            </a:pPr>
            <a:r>
              <a:rPr lang="en-US" sz="3900" dirty="0">
                <a:solidFill>
                  <a:srgbClr val="FFFFFF"/>
                </a:solidFill>
                <a:latin typeface="Kanit Light" pitchFamily="34" charset="0"/>
                <a:ea typeface="Kanit Light" pitchFamily="34" charset="-122"/>
                <a:cs typeface="Kanit Light" pitchFamily="34" charset="-120"/>
              </a:rPr>
              <a:t>Sınav Öncesi Hazırlık Süreci</a:t>
            </a:r>
            <a:endParaRPr lang="en-US" sz="3900" dirty="0"/>
          </a:p>
        </p:txBody>
      </p:sp>
      <p:sp>
        <p:nvSpPr>
          <p:cNvPr id="3" name="Shape 1"/>
          <p:cNvSpPr/>
          <p:nvPr/>
        </p:nvSpPr>
        <p:spPr>
          <a:xfrm>
            <a:off x="700683" y="1577697"/>
            <a:ext cx="1653540" cy="1153478"/>
          </a:xfrm>
          <a:prstGeom prst="roundRect">
            <a:avLst>
              <a:gd name="adj" fmla="val 7290"/>
            </a:avLst>
          </a:prstGeom>
          <a:solidFill>
            <a:srgbClr val="DFECE9"/>
          </a:solidFill>
          <a:ln w="7620">
            <a:solidFill>
              <a:srgbClr val="C5D2CF"/>
            </a:solidFill>
            <a:prstDash val="solid"/>
          </a:ln>
        </p:spPr>
      </p:sp>
      <p:sp>
        <p:nvSpPr>
          <p:cNvPr id="4" name="Text 2"/>
          <p:cNvSpPr/>
          <p:nvPr/>
        </p:nvSpPr>
        <p:spPr>
          <a:xfrm>
            <a:off x="908447" y="1954173"/>
            <a:ext cx="76081" cy="400407"/>
          </a:xfrm>
          <a:prstGeom prst="rect">
            <a:avLst/>
          </a:prstGeom>
          <a:noFill/>
          <a:ln/>
        </p:spPr>
        <p:txBody>
          <a:bodyPr wrap="none" lIns="0" tIns="0" rIns="0" bIns="0" rtlCol="0" anchor="t"/>
          <a:lstStyle/>
          <a:p>
            <a:pPr algn="ctr" indent="0" marL="0">
              <a:lnSpc>
                <a:spcPts val="3150"/>
              </a:lnSpc>
              <a:buNone/>
            </a:pPr>
            <a:r>
              <a:rPr lang="en-US" sz="1950" dirty="0">
                <a:solidFill>
                  <a:srgbClr val="000000"/>
                </a:solidFill>
                <a:latin typeface="Kanit Light" pitchFamily="34" charset="0"/>
                <a:ea typeface="Kanit Light" pitchFamily="34" charset="-122"/>
                <a:cs typeface="Kanit Light" pitchFamily="34" charset="-120"/>
              </a:rPr>
              <a:t>1</a:t>
            </a:r>
            <a:endParaRPr lang="en-US" sz="1950" dirty="0"/>
          </a:p>
        </p:txBody>
      </p:sp>
      <p:sp>
        <p:nvSpPr>
          <p:cNvPr id="5" name="Text 3"/>
          <p:cNvSpPr/>
          <p:nvPr/>
        </p:nvSpPr>
        <p:spPr>
          <a:xfrm>
            <a:off x="2554367" y="1777841"/>
            <a:ext cx="2502575" cy="312777"/>
          </a:xfrm>
          <a:prstGeom prst="rect">
            <a:avLst/>
          </a:prstGeom>
          <a:noFill/>
          <a:ln/>
        </p:spPr>
        <p:txBody>
          <a:bodyPr wrap="none" lIns="0" tIns="0" rIns="0" bIns="0" rtlCol="0" anchor="t"/>
          <a:lstStyle/>
          <a:p>
            <a:pPr algn="l" indent="0" marL="0">
              <a:lnSpc>
                <a:spcPts val="2450"/>
              </a:lnSpc>
              <a:buNone/>
            </a:pPr>
            <a:r>
              <a:rPr lang="en-US" sz="1950" dirty="0">
                <a:solidFill>
                  <a:srgbClr val="FFFFFF"/>
                </a:solidFill>
                <a:latin typeface="Kanit Light" pitchFamily="34" charset="0"/>
                <a:ea typeface="Kanit Light" pitchFamily="34" charset="-122"/>
                <a:cs typeface="Kanit Light" pitchFamily="34" charset="-120"/>
              </a:rPr>
              <a:t>Planlama ve Özetleme</a:t>
            </a:r>
            <a:endParaRPr lang="en-US" sz="1950" dirty="0"/>
          </a:p>
        </p:txBody>
      </p:sp>
      <p:sp>
        <p:nvSpPr>
          <p:cNvPr id="6" name="Text 4"/>
          <p:cNvSpPr/>
          <p:nvPr/>
        </p:nvSpPr>
        <p:spPr>
          <a:xfrm>
            <a:off x="2554367" y="2210633"/>
            <a:ext cx="6392823" cy="320397"/>
          </a:xfrm>
          <a:prstGeom prst="rect">
            <a:avLst/>
          </a:prstGeom>
          <a:noFill/>
          <a:ln/>
        </p:spPr>
        <p:txBody>
          <a:bodyPr wrap="none" lIns="0" tIns="0" rIns="0" bIns="0" rtlCol="0" anchor="t"/>
          <a:lstStyle/>
          <a:p>
            <a:pPr algn="l" indent="0" marL="0">
              <a:lnSpc>
                <a:spcPts val="2500"/>
              </a:lnSpc>
              <a:buNone/>
            </a:pPr>
            <a:r>
              <a:rPr lang="en-US" sz="1550" dirty="0">
                <a:solidFill>
                  <a:srgbClr val="FFFFFF"/>
                </a:solidFill>
                <a:latin typeface="Martel Sans" pitchFamily="34" charset="0"/>
                <a:ea typeface="Martel Sans" pitchFamily="34" charset="-122"/>
                <a:cs typeface="Martel Sans" pitchFamily="34" charset="-120"/>
              </a:rPr>
              <a:t>Öncelikle, sınav konularını gözden geçirerek bir çalışma planı yapın.</a:t>
            </a:r>
            <a:endParaRPr lang="en-US" sz="1550" dirty="0"/>
          </a:p>
        </p:txBody>
      </p:sp>
      <p:sp>
        <p:nvSpPr>
          <p:cNvPr id="7" name="Shape 5"/>
          <p:cNvSpPr/>
          <p:nvPr/>
        </p:nvSpPr>
        <p:spPr>
          <a:xfrm>
            <a:off x="2454235" y="2721650"/>
            <a:ext cx="11375469" cy="11430"/>
          </a:xfrm>
          <a:prstGeom prst="roundRect">
            <a:avLst>
              <a:gd name="adj" fmla="val 735682"/>
            </a:avLst>
          </a:prstGeom>
          <a:solidFill>
            <a:srgbClr val="C5D2CF"/>
          </a:solidFill>
          <a:ln/>
        </p:spPr>
      </p:sp>
      <p:sp>
        <p:nvSpPr>
          <p:cNvPr id="8" name="Shape 6"/>
          <p:cNvSpPr/>
          <p:nvPr/>
        </p:nvSpPr>
        <p:spPr>
          <a:xfrm>
            <a:off x="700683" y="2831187"/>
            <a:ext cx="3307199" cy="1153478"/>
          </a:xfrm>
          <a:prstGeom prst="roundRect">
            <a:avLst>
              <a:gd name="adj" fmla="val 7290"/>
            </a:avLst>
          </a:prstGeom>
          <a:solidFill>
            <a:srgbClr val="DFECE9"/>
          </a:solidFill>
          <a:ln w="7620">
            <a:solidFill>
              <a:srgbClr val="C5D2CF"/>
            </a:solidFill>
            <a:prstDash val="solid"/>
          </a:ln>
        </p:spPr>
      </p:sp>
      <p:sp>
        <p:nvSpPr>
          <p:cNvPr id="9" name="Text 7"/>
          <p:cNvSpPr/>
          <p:nvPr/>
        </p:nvSpPr>
        <p:spPr>
          <a:xfrm>
            <a:off x="908447" y="3207663"/>
            <a:ext cx="126683" cy="400407"/>
          </a:xfrm>
          <a:prstGeom prst="rect">
            <a:avLst/>
          </a:prstGeom>
          <a:noFill/>
          <a:ln/>
        </p:spPr>
        <p:txBody>
          <a:bodyPr wrap="none" lIns="0" tIns="0" rIns="0" bIns="0" rtlCol="0" anchor="t"/>
          <a:lstStyle/>
          <a:p>
            <a:pPr algn="ctr" indent="0" marL="0">
              <a:lnSpc>
                <a:spcPts val="3150"/>
              </a:lnSpc>
              <a:buNone/>
            </a:pPr>
            <a:r>
              <a:rPr lang="en-US" sz="1950" dirty="0">
                <a:solidFill>
                  <a:srgbClr val="000000"/>
                </a:solidFill>
                <a:latin typeface="Kanit Light" pitchFamily="34" charset="0"/>
                <a:ea typeface="Kanit Light" pitchFamily="34" charset="-122"/>
                <a:cs typeface="Kanit Light" pitchFamily="34" charset="-120"/>
              </a:rPr>
              <a:t>2</a:t>
            </a:r>
            <a:endParaRPr lang="en-US" sz="1950" dirty="0"/>
          </a:p>
        </p:txBody>
      </p:sp>
      <p:sp>
        <p:nvSpPr>
          <p:cNvPr id="10" name="Text 8"/>
          <p:cNvSpPr/>
          <p:nvPr/>
        </p:nvSpPr>
        <p:spPr>
          <a:xfrm>
            <a:off x="4208026" y="3031331"/>
            <a:ext cx="5012055" cy="312777"/>
          </a:xfrm>
          <a:prstGeom prst="rect">
            <a:avLst/>
          </a:prstGeom>
          <a:noFill/>
          <a:ln/>
        </p:spPr>
        <p:txBody>
          <a:bodyPr wrap="none" lIns="0" tIns="0" rIns="0" bIns="0" rtlCol="0" anchor="t"/>
          <a:lstStyle/>
          <a:p>
            <a:pPr algn="l" indent="0" marL="0">
              <a:lnSpc>
                <a:spcPts val="2450"/>
              </a:lnSpc>
              <a:buNone/>
            </a:pPr>
            <a:r>
              <a:rPr lang="en-US" sz="1950" dirty="0">
                <a:solidFill>
                  <a:srgbClr val="FFFFFF"/>
                </a:solidFill>
                <a:latin typeface="Kanit Light" pitchFamily="34" charset="0"/>
                <a:ea typeface="Kanit Light" pitchFamily="34" charset="-122"/>
                <a:cs typeface="Kanit Light" pitchFamily="34" charset="-120"/>
              </a:rPr>
              <a:t>Önceki Notlar ve Kaynakları Gözden Geçirmek</a:t>
            </a:r>
            <a:endParaRPr lang="en-US" sz="1950" dirty="0"/>
          </a:p>
        </p:txBody>
      </p:sp>
      <p:sp>
        <p:nvSpPr>
          <p:cNvPr id="11" name="Text 9"/>
          <p:cNvSpPr/>
          <p:nvPr/>
        </p:nvSpPr>
        <p:spPr>
          <a:xfrm>
            <a:off x="4208026" y="3464123"/>
            <a:ext cx="6086237" cy="320397"/>
          </a:xfrm>
          <a:prstGeom prst="rect">
            <a:avLst/>
          </a:prstGeom>
          <a:noFill/>
          <a:ln/>
        </p:spPr>
        <p:txBody>
          <a:bodyPr wrap="none" lIns="0" tIns="0" rIns="0" bIns="0" rtlCol="0" anchor="t"/>
          <a:lstStyle/>
          <a:p>
            <a:pPr algn="l" indent="0" marL="0">
              <a:lnSpc>
                <a:spcPts val="2500"/>
              </a:lnSpc>
              <a:buNone/>
            </a:pPr>
            <a:r>
              <a:rPr lang="en-US" sz="1550" dirty="0">
                <a:solidFill>
                  <a:srgbClr val="FFFFFF"/>
                </a:solidFill>
                <a:latin typeface="Martel Sans" pitchFamily="34" charset="0"/>
                <a:ea typeface="Martel Sans" pitchFamily="34" charset="-122"/>
                <a:cs typeface="Martel Sans" pitchFamily="34" charset="-120"/>
              </a:rPr>
              <a:t>Önceki ders notları ve kaynakları inceleyerek konuları pekiştirin.</a:t>
            </a:r>
            <a:endParaRPr lang="en-US" sz="1550" dirty="0"/>
          </a:p>
        </p:txBody>
      </p:sp>
      <p:sp>
        <p:nvSpPr>
          <p:cNvPr id="12" name="Shape 10"/>
          <p:cNvSpPr/>
          <p:nvPr/>
        </p:nvSpPr>
        <p:spPr>
          <a:xfrm>
            <a:off x="4107894" y="3975140"/>
            <a:ext cx="9721810" cy="11430"/>
          </a:xfrm>
          <a:prstGeom prst="roundRect">
            <a:avLst>
              <a:gd name="adj" fmla="val 735682"/>
            </a:avLst>
          </a:prstGeom>
          <a:solidFill>
            <a:srgbClr val="C5D2CF"/>
          </a:solidFill>
          <a:ln/>
        </p:spPr>
      </p:sp>
      <p:sp>
        <p:nvSpPr>
          <p:cNvPr id="13" name="Shape 11"/>
          <p:cNvSpPr/>
          <p:nvPr/>
        </p:nvSpPr>
        <p:spPr>
          <a:xfrm>
            <a:off x="700683" y="4084677"/>
            <a:ext cx="4960858" cy="1153478"/>
          </a:xfrm>
          <a:prstGeom prst="roundRect">
            <a:avLst>
              <a:gd name="adj" fmla="val 7290"/>
            </a:avLst>
          </a:prstGeom>
          <a:solidFill>
            <a:srgbClr val="DFECE9"/>
          </a:solidFill>
          <a:ln w="7620">
            <a:solidFill>
              <a:srgbClr val="C5D2CF"/>
            </a:solidFill>
            <a:prstDash val="solid"/>
          </a:ln>
        </p:spPr>
      </p:sp>
      <p:sp>
        <p:nvSpPr>
          <p:cNvPr id="14" name="Text 12"/>
          <p:cNvSpPr/>
          <p:nvPr/>
        </p:nvSpPr>
        <p:spPr>
          <a:xfrm>
            <a:off x="908447" y="4461153"/>
            <a:ext cx="128588" cy="400407"/>
          </a:xfrm>
          <a:prstGeom prst="rect">
            <a:avLst/>
          </a:prstGeom>
          <a:noFill/>
          <a:ln/>
        </p:spPr>
        <p:txBody>
          <a:bodyPr wrap="none" lIns="0" tIns="0" rIns="0" bIns="0" rtlCol="0" anchor="t"/>
          <a:lstStyle/>
          <a:p>
            <a:pPr algn="ctr" indent="0" marL="0">
              <a:lnSpc>
                <a:spcPts val="3150"/>
              </a:lnSpc>
              <a:buNone/>
            </a:pPr>
            <a:r>
              <a:rPr lang="en-US" sz="1950" dirty="0">
                <a:solidFill>
                  <a:srgbClr val="000000"/>
                </a:solidFill>
                <a:latin typeface="Kanit Light" pitchFamily="34" charset="0"/>
                <a:ea typeface="Kanit Light" pitchFamily="34" charset="-122"/>
                <a:cs typeface="Kanit Light" pitchFamily="34" charset="-120"/>
              </a:rPr>
              <a:t>3</a:t>
            </a:r>
            <a:endParaRPr lang="en-US" sz="1950" dirty="0"/>
          </a:p>
        </p:txBody>
      </p:sp>
      <p:sp>
        <p:nvSpPr>
          <p:cNvPr id="15" name="Text 13"/>
          <p:cNvSpPr/>
          <p:nvPr/>
        </p:nvSpPr>
        <p:spPr>
          <a:xfrm>
            <a:off x="5861685" y="4284821"/>
            <a:ext cx="2984063" cy="312777"/>
          </a:xfrm>
          <a:prstGeom prst="rect">
            <a:avLst/>
          </a:prstGeom>
          <a:noFill/>
          <a:ln/>
        </p:spPr>
        <p:txBody>
          <a:bodyPr wrap="none" lIns="0" tIns="0" rIns="0" bIns="0" rtlCol="0" anchor="t"/>
          <a:lstStyle/>
          <a:p>
            <a:pPr algn="l" indent="0" marL="0">
              <a:lnSpc>
                <a:spcPts val="2450"/>
              </a:lnSpc>
              <a:buNone/>
            </a:pPr>
            <a:r>
              <a:rPr lang="en-US" sz="1950" dirty="0">
                <a:solidFill>
                  <a:srgbClr val="FFFFFF"/>
                </a:solidFill>
                <a:latin typeface="Kanit Light" pitchFamily="34" charset="0"/>
                <a:ea typeface="Kanit Light" pitchFamily="34" charset="-122"/>
                <a:cs typeface="Kanit Light" pitchFamily="34" charset="-120"/>
              </a:rPr>
              <a:t>Uygulama Soruları Çözmek</a:t>
            </a:r>
            <a:endParaRPr lang="en-US" sz="1950" dirty="0"/>
          </a:p>
        </p:txBody>
      </p:sp>
      <p:sp>
        <p:nvSpPr>
          <p:cNvPr id="16" name="Text 14"/>
          <p:cNvSpPr/>
          <p:nvPr/>
        </p:nvSpPr>
        <p:spPr>
          <a:xfrm>
            <a:off x="5861685" y="4717613"/>
            <a:ext cx="5815489" cy="320397"/>
          </a:xfrm>
          <a:prstGeom prst="rect">
            <a:avLst/>
          </a:prstGeom>
          <a:noFill/>
          <a:ln/>
        </p:spPr>
        <p:txBody>
          <a:bodyPr wrap="none" lIns="0" tIns="0" rIns="0" bIns="0" rtlCol="0" anchor="t"/>
          <a:lstStyle/>
          <a:p>
            <a:pPr algn="l" indent="0" marL="0">
              <a:lnSpc>
                <a:spcPts val="2500"/>
              </a:lnSpc>
              <a:buNone/>
            </a:pPr>
            <a:r>
              <a:rPr lang="en-US" sz="1550" dirty="0">
                <a:solidFill>
                  <a:srgbClr val="FFFFFF"/>
                </a:solidFill>
                <a:latin typeface="Martel Sans" pitchFamily="34" charset="0"/>
                <a:ea typeface="Martel Sans" pitchFamily="34" charset="-122"/>
                <a:cs typeface="Martel Sans" pitchFamily="34" charset="-120"/>
              </a:rPr>
              <a:t>Konu ile ilgili uygulama soruları çözerek bilgilerinizi test edin.</a:t>
            </a:r>
            <a:endParaRPr lang="en-US" sz="1550" dirty="0"/>
          </a:p>
        </p:txBody>
      </p:sp>
      <p:sp>
        <p:nvSpPr>
          <p:cNvPr id="17" name="Shape 15"/>
          <p:cNvSpPr/>
          <p:nvPr/>
        </p:nvSpPr>
        <p:spPr>
          <a:xfrm>
            <a:off x="5761553" y="5228630"/>
            <a:ext cx="8068151" cy="11430"/>
          </a:xfrm>
          <a:prstGeom prst="roundRect">
            <a:avLst>
              <a:gd name="adj" fmla="val 735682"/>
            </a:avLst>
          </a:prstGeom>
          <a:solidFill>
            <a:srgbClr val="C5D2CF"/>
          </a:solidFill>
          <a:ln/>
        </p:spPr>
      </p:sp>
      <p:sp>
        <p:nvSpPr>
          <p:cNvPr id="18" name="Shape 16"/>
          <p:cNvSpPr/>
          <p:nvPr/>
        </p:nvSpPr>
        <p:spPr>
          <a:xfrm>
            <a:off x="700683" y="5338167"/>
            <a:ext cx="6614517" cy="1473875"/>
          </a:xfrm>
          <a:prstGeom prst="roundRect">
            <a:avLst>
              <a:gd name="adj" fmla="val 5705"/>
            </a:avLst>
          </a:prstGeom>
          <a:solidFill>
            <a:srgbClr val="DFECE9"/>
          </a:solidFill>
          <a:ln w="7620">
            <a:solidFill>
              <a:srgbClr val="C5D2CF"/>
            </a:solidFill>
            <a:prstDash val="solid"/>
          </a:ln>
        </p:spPr>
      </p:sp>
      <p:sp>
        <p:nvSpPr>
          <p:cNvPr id="19" name="Text 17"/>
          <p:cNvSpPr/>
          <p:nvPr/>
        </p:nvSpPr>
        <p:spPr>
          <a:xfrm>
            <a:off x="908447" y="5874901"/>
            <a:ext cx="135374" cy="400407"/>
          </a:xfrm>
          <a:prstGeom prst="rect">
            <a:avLst/>
          </a:prstGeom>
          <a:noFill/>
          <a:ln/>
        </p:spPr>
        <p:txBody>
          <a:bodyPr wrap="none" lIns="0" tIns="0" rIns="0" bIns="0" rtlCol="0" anchor="t"/>
          <a:lstStyle/>
          <a:p>
            <a:pPr algn="ctr" indent="0" marL="0">
              <a:lnSpc>
                <a:spcPts val="3150"/>
              </a:lnSpc>
              <a:buNone/>
            </a:pPr>
            <a:r>
              <a:rPr lang="en-US" sz="1950" dirty="0">
                <a:solidFill>
                  <a:srgbClr val="000000"/>
                </a:solidFill>
                <a:latin typeface="Kanit Light" pitchFamily="34" charset="0"/>
                <a:ea typeface="Kanit Light" pitchFamily="34" charset="-122"/>
                <a:cs typeface="Kanit Light" pitchFamily="34" charset="-120"/>
              </a:rPr>
              <a:t>4</a:t>
            </a:r>
            <a:endParaRPr lang="en-US" sz="1950" dirty="0"/>
          </a:p>
        </p:txBody>
      </p:sp>
      <p:sp>
        <p:nvSpPr>
          <p:cNvPr id="20" name="Text 18"/>
          <p:cNvSpPr/>
          <p:nvPr/>
        </p:nvSpPr>
        <p:spPr>
          <a:xfrm>
            <a:off x="7515344" y="5538311"/>
            <a:ext cx="4629507" cy="312777"/>
          </a:xfrm>
          <a:prstGeom prst="rect">
            <a:avLst/>
          </a:prstGeom>
          <a:noFill/>
          <a:ln/>
        </p:spPr>
        <p:txBody>
          <a:bodyPr wrap="none" lIns="0" tIns="0" rIns="0" bIns="0" rtlCol="0" anchor="t"/>
          <a:lstStyle/>
          <a:p>
            <a:pPr algn="l" indent="0" marL="0">
              <a:lnSpc>
                <a:spcPts val="2450"/>
              </a:lnSpc>
              <a:buNone/>
            </a:pPr>
            <a:r>
              <a:rPr lang="en-US" sz="1950" dirty="0">
                <a:solidFill>
                  <a:srgbClr val="FFFFFF"/>
                </a:solidFill>
                <a:latin typeface="Kanit Light" pitchFamily="34" charset="0"/>
                <a:ea typeface="Kanit Light" pitchFamily="34" charset="-122"/>
                <a:cs typeface="Kanit Light" pitchFamily="34" charset="-120"/>
              </a:rPr>
              <a:t>Uyku ve Beslenme Düzenine Dikkat Etmek</a:t>
            </a:r>
            <a:endParaRPr lang="en-US" sz="1950" dirty="0"/>
          </a:p>
        </p:txBody>
      </p:sp>
      <p:sp>
        <p:nvSpPr>
          <p:cNvPr id="21" name="Text 19"/>
          <p:cNvSpPr/>
          <p:nvPr/>
        </p:nvSpPr>
        <p:spPr>
          <a:xfrm>
            <a:off x="7515344" y="5971103"/>
            <a:ext cx="6214229" cy="640794"/>
          </a:xfrm>
          <a:prstGeom prst="rect">
            <a:avLst/>
          </a:prstGeom>
          <a:noFill/>
          <a:ln/>
        </p:spPr>
        <p:txBody>
          <a:bodyPr wrap="square" lIns="0" tIns="0" rIns="0" bIns="0" rtlCol="0" anchor="t"/>
          <a:lstStyle/>
          <a:p>
            <a:pPr algn="l" indent="0" marL="0">
              <a:lnSpc>
                <a:spcPts val="2500"/>
              </a:lnSpc>
              <a:buNone/>
            </a:pPr>
            <a:r>
              <a:rPr lang="en-US" sz="1550" dirty="0">
                <a:solidFill>
                  <a:srgbClr val="FFFFFF"/>
                </a:solidFill>
                <a:latin typeface="Martel Sans" pitchFamily="34" charset="0"/>
                <a:ea typeface="Martel Sans" pitchFamily="34" charset="-122"/>
                <a:cs typeface="Martel Sans" pitchFamily="34" charset="-120"/>
              </a:rPr>
              <a:t>Sınav gününde dinlenmiş ve enerjik olmak için düzenli uyuyun ve sağlıklı beslenin.</a:t>
            </a:r>
            <a:endParaRPr lang="en-US" sz="1550" dirty="0"/>
          </a:p>
        </p:txBody>
      </p:sp>
      <p:sp>
        <p:nvSpPr>
          <p:cNvPr id="22" name="Text 20"/>
          <p:cNvSpPr/>
          <p:nvPr/>
        </p:nvSpPr>
        <p:spPr>
          <a:xfrm>
            <a:off x="700683" y="7037189"/>
            <a:ext cx="13229034" cy="640794"/>
          </a:xfrm>
          <a:prstGeom prst="rect">
            <a:avLst/>
          </a:prstGeom>
          <a:noFill/>
          <a:ln/>
        </p:spPr>
        <p:txBody>
          <a:bodyPr wrap="square" lIns="0" tIns="0" rIns="0" bIns="0" rtlCol="0" anchor="t"/>
          <a:lstStyle/>
          <a:p>
            <a:pPr indent="0" marL="0">
              <a:lnSpc>
                <a:spcPts val="2500"/>
              </a:lnSpc>
              <a:buNone/>
            </a:pPr>
            <a:r>
              <a:rPr lang="en-US" sz="1550" dirty="0">
                <a:solidFill>
                  <a:srgbClr val="FFFFFF"/>
                </a:solidFill>
                <a:latin typeface="Martel Sans" pitchFamily="34" charset="0"/>
                <a:ea typeface="Martel Sans" pitchFamily="34" charset="-122"/>
                <a:cs typeface="Martel Sans" pitchFamily="34" charset="-120"/>
              </a:rPr>
              <a:t>Sınav öncesi hazırlık sürecinde dikkat etmeniz gereken önemli adımlar vardır. Planlı ve düzenli bir çalışma programı oluşturmak, önceki notları ve kaynakları gözden geçirmek ve konu ile ilgili uygulama soruları çözmek size başarı için gerekli altyapıyı sağlayacaktır.</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2467689"/>
            <a:ext cx="7316867"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Stres Yönetimi ve Motivasyon</a:t>
            </a:r>
            <a:endParaRPr lang="en-US" sz="4450" dirty="0"/>
          </a:p>
        </p:txBody>
      </p:sp>
      <p:sp>
        <p:nvSpPr>
          <p:cNvPr id="3" name="Text 1"/>
          <p:cNvSpPr/>
          <p:nvPr/>
        </p:nvSpPr>
        <p:spPr>
          <a:xfrm>
            <a:off x="793790" y="3630097"/>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Ders çalışırken stres, motivasyonu olumsuz etkiler.</a:t>
            </a:r>
            <a:endParaRPr lang="en-US" sz="1750" dirty="0"/>
          </a:p>
        </p:txBody>
      </p:sp>
      <p:sp>
        <p:nvSpPr>
          <p:cNvPr id="4" name="Text 2"/>
          <p:cNvSpPr/>
          <p:nvPr/>
        </p:nvSpPr>
        <p:spPr>
          <a:xfrm>
            <a:off x="793790" y="4072295"/>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Stres yönetimi tekniklerini öğrenmek önemlidir.</a:t>
            </a:r>
            <a:endParaRPr lang="en-US" sz="1750" dirty="0"/>
          </a:p>
        </p:txBody>
      </p:sp>
      <p:sp>
        <p:nvSpPr>
          <p:cNvPr id="5" name="Text 3"/>
          <p:cNvSpPr/>
          <p:nvPr/>
        </p:nvSpPr>
        <p:spPr>
          <a:xfrm>
            <a:off x="793790" y="4514493"/>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Nefes egzersizleri, meditasyon ve egzersiz faydalı olabilir.</a:t>
            </a:r>
            <a:endParaRPr lang="en-US" sz="1750" dirty="0"/>
          </a:p>
        </p:txBody>
      </p:sp>
      <p:sp>
        <p:nvSpPr>
          <p:cNvPr id="6" name="Text 4"/>
          <p:cNvSpPr/>
          <p:nvPr/>
        </p:nvSpPr>
        <p:spPr>
          <a:xfrm>
            <a:off x="793790" y="4956691"/>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Motivasyonu artırmak için hedef belirleyin.</a:t>
            </a:r>
            <a:endParaRPr lang="en-US" sz="1750" dirty="0"/>
          </a:p>
        </p:txBody>
      </p:sp>
      <p:sp>
        <p:nvSpPr>
          <p:cNvPr id="7" name="Text 5"/>
          <p:cNvSpPr/>
          <p:nvPr/>
        </p:nvSpPr>
        <p:spPr>
          <a:xfrm>
            <a:off x="793790" y="5398889"/>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Başarılarınızı kutlayın ve kendinizi ödüllendirin.</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984177"/>
            <a:ext cx="7888962"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Farklı Öğrenme Stilleri Keşfetme</a:t>
            </a:r>
            <a:endParaRPr lang="en-US" sz="4450" dirty="0"/>
          </a:p>
        </p:txBody>
      </p:sp>
      <p:pic>
        <p:nvPicPr>
          <p:cNvPr id="3" name="Image 0" descr="preencoded.png">    </p:cNvPr>
          <p:cNvPicPr>
            <a:picLocks noChangeAspect="1"/>
          </p:cNvPicPr>
          <p:nvPr/>
        </p:nvPicPr>
        <p:blipFill>
          <a:blip r:embed="rId1"/>
          <a:stretch>
            <a:fillRect/>
          </a:stretch>
        </p:blipFill>
        <p:spPr>
          <a:xfrm>
            <a:off x="793790" y="3146584"/>
            <a:ext cx="566976" cy="566976"/>
          </a:xfrm>
          <a:prstGeom prst="rect">
            <a:avLst/>
          </a:prstGeom>
        </p:spPr>
      </p:pic>
      <p:sp>
        <p:nvSpPr>
          <p:cNvPr id="4" name="Text 1"/>
          <p:cNvSpPr/>
          <p:nvPr/>
        </p:nvSpPr>
        <p:spPr>
          <a:xfrm>
            <a:off x="793790" y="394037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Görsel Öğrenenler</a:t>
            </a:r>
            <a:endParaRPr lang="en-US" sz="2200" dirty="0"/>
          </a:p>
        </p:txBody>
      </p:sp>
      <p:sp>
        <p:nvSpPr>
          <p:cNvPr id="5" name="Text 2"/>
          <p:cNvSpPr/>
          <p:nvPr/>
        </p:nvSpPr>
        <p:spPr>
          <a:xfrm>
            <a:off x="793790" y="4430792"/>
            <a:ext cx="3005495" cy="1814513"/>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Görsel öğrenenler, görseller, diyagramlar, videolar ve diğer görsel materyallerle en iyi şekilde öğrenirler.</a:t>
            </a:r>
            <a:endParaRPr lang="en-US" sz="1750" dirty="0"/>
          </a:p>
        </p:txBody>
      </p:sp>
      <p:pic>
        <p:nvPicPr>
          <p:cNvPr id="6" name="Image 1" descr="preencoded.png">    </p:cNvPr>
          <p:cNvPicPr>
            <a:picLocks noChangeAspect="1"/>
          </p:cNvPicPr>
          <p:nvPr/>
        </p:nvPicPr>
        <p:blipFill>
          <a:blip r:embed="rId2"/>
          <a:stretch>
            <a:fillRect/>
          </a:stretch>
        </p:blipFill>
        <p:spPr>
          <a:xfrm>
            <a:off x="4139446" y="3146584"/>
            <a:ext cx="566976" cy="566976"/>
          </a:xfrm>
          <a:prstGeom prst="rect">
            <a:avLst/>
          </a:prstGeom>
        </p:spPr>
      </p:pic>
      <p:sp>
        <p:nvSpPr>
          <p:cNvPr id="7" name="Text 3"/>
          <p:cNvSpPr/>
          <p:nvPr/>
        </p:nvSpPr>
        <p:spPr>
          <a:xfrm>
            <a:off x="4139446" y="394037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İşitsel Öğrenenler</a:t>
            </a:r>
            <a:endParaRPr lang="en-US" sz="2200" dirty="0"/>
          </a:p>
        </p:txBody>
      </p:sp>
      <p:sp>
        <p:nvSpPr>
          <p:cNvPr id="8" name="Text 4"/>
          <p:cNvSpPr/>
          <p:nvPr/>
        </p:nvSpPr>
        <p:spPr>
          <a:xfrm>
            <a:off x="4139446" y="4430792"/>
            <a:ext cx="3005614" cy="1451610"/>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İşşitsel öğrenenler, sesli açıklamalar, ses kayıtları, müzik ve konuşmalar yoluyla bilgi alırlar.</a:t>
            </a:r>
            <a:endParaRPr lang="en-US" sz="1750" dirty="0"/>
          </a:p>
        </p:txBody>
      </p:sp>
      <p:pic>
        <p:nvPicPr>
          <p:cNvPr id="9" name="Image 2" descr="preencoded.png">    </p:cNvPr>
          <p:cNvPicPr>
            <a:picLocks noChangeAspect="1"/>
          </p:cNvPicPr>
          <p:nvPr/>
        </p:nvPicPr>
        <p:blipFill>
          <a:blip r:embed="rId3"/>
          <a:stretch>
            <a:fillRect/>
          </a:stretch>
        </p:blipFill>
        <p:spPr>
          <a:xfrm>
            <a:off x="7485221" y="3146584"/>
            <a:ext cx="566976" cy="566976"/>
          </a:xfrm>
          <a:prstGeom prst="rect">
            <a:avLst/>
          </a:prstGeom>
        </p:spPr>
      </p:pic>
      <p:sp>
        <p:nvSpPr>
          <p:cNvPr id="10" name="Text 5"/>
          <p:cNvSpPr/>
          <p:nvPr/>
        </p:nvSpPr>
        <p:spPr>
          <a:xfrm>
            <a:off x="7485221" y="394037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Kinestetik Öğrenenler</a:t>
            </a:r>
            <a:endParaRPr lang="en-US" sz="2200" dirty="0"/>
          </a:p>
        </p:txBody>
      </p:sp>
      <p:sp>
        <p:nvSpPr>
          <p:cNvPr id="11" name="Text 6"/>
          <p:cNvSpPr/>
          <p:nvPr/>
        </p:nvSpPr>
        <p:spPr>
          <a:xfrm>
            <a:off x="7485221" y="4430792"/>
            <a:ext cx="3005614" cy="1814513"/>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Kinestetik öğrenenler, pratik yaparak, hareket ederek, nesnelerle etkileşim kurarak ve deneyimleyerek öğrenirler.</a:t>
            </a:r>
            <a:endParaRPr lang="en-US" sz="1750" dirty="0"/>
          </a:p>
        </p:txBody>
      </p:sp>
      <p:pic>
        <p:nvPicPr>
          <p:cNvPr id="12" name="Image 3" descr="preencoded.png">    </p:cNvPr>
          <p:cNvPicPr>
            <a:picLocks noChangeAspect="1"/>
          </p:cNvPicPr>
          <p:nvPr/>
        </p:nvPicPr>
        <p:blipFill>
          <a:blip r:embed="rId4"/>
          <a:stretch>
            <a:fillRect/>
          </a:stretch>
        </p:blipFill>
        <p:spPr>
          <a:xfrm>
            <a:off x="10830997" y="3146584"/>
            <a:ext cx="566976" cy="566976"/>
          </a:xfrm>
          <a:prstGeom prst="rect">
            <a:avLst/>
          </a:prstGeom>
        </p:spPr>
      </p:pic>
      <p:sp>
        <p:nvSpPr>
          <p:cNvPr id="13" name="Text 7"/>
          <p:cNvSpPr/>
          <p:nvPr/>
        </p:nvSpPr>
        <p:spPr>
          <a:xfrm>
            <a:off x="10830997" y="394037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Okumasal Öğrenenler</a:t>
            </a:r>
            <a:endParaRPr lang="en-US" sz="2200" dirty="0"/>
          </a:p>
        </p:txBody>
      </p:sp>
      <p:sp>
        <p:nvSpPr>
          <p:cNvPr id="14" name="Text 8"/>
          <p:cNvSpPr/>
          <p:nvPr/>
        </p:nvSpPr>
        <p:spPr>
          <a:xfrm>
            <a:off x="10830997" y="4430792"/>
            <a:ext cx="3005614" cy="1814513"/>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Okumasal öğrenenler, okuyarak, yazarak, not alarak ve metinlerle çalışarak bilgiyi en iyi şekilde öğrenirler.</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253609"/>
            <a:ext cx="8071485"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Teknolojiden Verimli Yararlanma</a:t>
            </a:r>
            <a:endParaRPr lang="en-US" sz="4450" dirty="0"/>
          </a:p>
        </p:txBody>
      </p:sp>
      <p:sp>
        <p:nvSpPr>
          <p:cNvPr id="3" name="Text 1"/>
          <p:cNvSpPr/>
          <p:nvPr/>
        </p:nvSpPr>
        <p:spPr>
          <a:xfrm>
            <a:off x="793790" y="2506623"/>
            <a:ext cx="6244709" cy="1451610"/>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Teknoloji, öğrenme sürecini desteklemek ve verimliliği artırmak için değerli bir araçtır. Çevrimiçi ders kaynaklarına, dijital not alma uygulamalarına ve zaman yönetimi yazılımlarına erişmek öğrenmeyi kolaylaştırır.</a:t>
            </a:r>
            <a:endParaRPr lang="en-US" sz="1750" dirty="0"/>
          </a:p>
        </p:txBody>
      </p:sp>
      <p:sp>
        <p:nvSpPr>
          <p:cNvPr id="4" name="Text 2"/>
          <p:cNvSpPr/>
          <p:nvPr/>
        </p:nvSpPr>
        <p:spPr>
          <a:xfrm>
            <a:off x="793790" y="4162306"/>
            <a:ext cx="6244709" cy="1814513"/>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Öğrenci, online eğitim platformlarını kullanarak ders materyallerine erişebilir, videolar izleyebilir ve çevrimiçi testler çözebilir. Ayrıca, akıllı telefonlar ve tabletler not alma, araştırma yapma ve ders programını düzenleme gibi görevlerde kullanılabilir.</a:t>
            </a:r>
            <a:endParaRPr lang="en-US" sz="1750" dirty="0"/>
          </a:p>
        </p:txBody>
      </p:sp>
      <p:pic>
        <p:nvPicPr>
          <p:cNvPr id="5" name="Image 0" descr="preencoded.png">    </p:cNvPr>
          <p:cNvPicPr>
            <a:picLocks noChangeAspect="1"/>
          </p:cNvPicPr>
          <p:nvPr/>
        </p:nvPicPr>
        <p:blipFill>
          <a:blip r:embed="rId1"/>
          <a:stretch>
            <a:fillRect/>
          </a:stretch>
        </p:blipFill>
        <p:spPr>
          <a:xfrm>
            <a:off x="7599521" y="2557701"/>
            <a:ext cx="6244709" cy="41631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2009180"/>
            <a:ext cx="9208294"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Ders Çalışma Yöntemlerini Geliştirme</a:t>
            </a:r>
            <a:endParaRPr lang="en-US" sz="4450" dirty="0"/>
          </a:p>
        </p:txBody>
      </p:sp>
      <p:sp>
        <p:nvSpPr>
          <p:cNvPr id="3" name="Text 1"/>
          <p:cNvSpPr/>
          <p:nvPr/>
        </p:nvSpPr>
        <p:spPr>
          <a:xfrm>
            <a:off x="793790" y="3262193"/>
            <a:ext cx="3978116" cy="1814513"/>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Öğrenme yöntemlerinizi sürekli olarak değerlendirin. Yeni stratejiler deneyin, güçlü ve zayıf yönlerinizi belirleyin. Daha etkili yöntemlere odaklanın.</a:t>
            </a:r>
            <a:endParaRPr lang="en-US" sz="1750" dirty="0"/>
          </a:p>
        </p:txBody>
      </p:sp>
      <p:sp>
        <p:nvSpPr>
          <p:cNvPr id="4" name="Text 2"/>
          <p:cNvSpPr/>
          <p:nvPr/>
        </p:nvSpPr>
        <p:spPr>
          <a:xfrm>
            <a:off x="5332928" y="3262193"/>
            <a:ext cx="3978116" cy="1814513"/>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Çalışma düzeninizi ve alışkanlıklarınızı gözden geçirin. Verimlilik artıran küçük değişiklikler yapın. Motivasyonunuzu koruyun, farklı çalışma ortamları deneyin.</a:t>
            </a:r>
            <a:endParaRPr lang="en-US" sz="1750" dirty="0"/>
          </a:p>
        </p:txBody>
      </p:sp>
      <p:pic>
        <p:nvPicPr>
          <p:cNvPr id="5" name="Image 0" descr="preencoded.png">    </p:cNvPr>
          <p:cNvPicPr>
            <a:picLocks noChangeAspect="1"/>
          </p:cNvPicPr>
          <p:nvPr/>
        </p:nvPicPr>
        <p:blipFill>
          <a:blip r:embed="rId1"/>
          <a:stretch>
            <a:fillRect/>
          </a:stretch>
        </p:blipFill>
        <p:spPr>
          <a:xfrm>
            <a:off x="9872067" y="3313271"/>
            <a:ext cx="3978116" cy="26519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2371130"/>
            <a:ext cx="5670590"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Sonuç ve Tavsiyeler</a:t>
            </a:r>
            <a:endParaRPr lang="en-US" sz="4450" dirty="0"/>
          </a:p>
        </p:txBody>
      </p:sp>
      <p:sp>
        <p:nvSpPr>
          <p:cNvPr id="3" name="Text 1"/>
          <p:cNvSpPr/>
          <p:nvPr/>
        </p:nvSpPr>
        <p:spPr>
          <a:xfrm>
            <a:off x="793790" y="3533537"/>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Ders çalışma yöntemlerini geliştirmek, öğrenme sürecini iyileştirmenin en önemli yollarından biridir. Her öğrencinin farklı öğrenme stilleri ve ihtiyaçları vardır.</a:t>
            </a:r>
            <a:endParaRPr lang="en-US" sz="1750" dirty="0"/>
          </a:p>
        </p:txBody>
      </p:sp>
      <p:sp>
        <p:nvSpPr>
          <p:cNvPr id="4" name="Text 2"/>
          <p:cNvSpPr/>
          <p:nvPr/>
        </p:nvSpPr>
        <p:spPr>
          <a:xfrm>
            <a:off x="793790" y="4514493"/>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Kendinize uygun çalışma stratejilerini keşfederek, motivasyonunuzu yüksek tutarak ve zorlukların üstesinden gelerek başarılı bir öğrenci olabilirsiniz.</a:t>
            </a:r>
            <a:endParaRPr lang="en-US" sz="1750" dirty="0"/>
          </a:p>
        </p:txBody>
      </p:sp>
      <p:sp>
        <p:nvSpPr>
          <p:cNvPr id="5" name="Text 3"/>
          <p:cNvSpPr/>
          <p:nvPr/>
        </p:nvSpPr>
        <p:spPr>
          <a:xfrm>
            <a:off x="793790" y="5495449"/>
            <a:ext cx="13042821" cy="362903"/>
          </a:xfrm>
          <a:prstGeom prst="rect">
            <a:avLst/>
          </a:prstGeom>
          <a:noFill/>
          <a:ln/>
        </p:spPr>
        <p:txBody>
          <a:bodyPr wrap="non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Unutmayın, sürekli öğrenme ve kendini geliştirme, yaşam boyu süren bir yolculuktur.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688788"/>
            <a:ext cx="5770126"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Ders Çalışmanın Önemi</a:t>
            </a:r>
            <a:endParaRPr lang="en-US" sz="4450" dirty="0"/>
          </a:p>
        </p:txBody>
      </p:sp>
      <p:sp>
        <p:nvSpPr>
          <p:cNvPr id="3" name="Text 1"/>
          <p:cNvSpPr/>
          <p:nvPr/>
        </p:nvSpPr>
        <p:spPr>
          <a:xfrm>
            <a:off x="793790" y="3851196"/>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Ders çalışmak, bilgi ve becerilerinizi geliştirmenize yardımcı olur.</a:t>
            </a:r>
            <a:endParaRPr lang="en-US" sz="1750" dirty="0"/>
          </a:p>
        </p:txBody>
      </p:sp>
      <p:sp>
        <p:nvSpPr>
          <p:cNvPr id="4" name="Text 2"/>
          <p:cNvSpPr/>
          <p:nvPr/>
        </p:nvSpPr>
        <p:spPr>
          <a:xfrm>
            <a:off x="793790" y="4293394"/>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Akademik başarıya ulaşmanızı sağlar.</a:t>
            </a:r>
            <a:endParaRPr lang="en-US" sz="1750" dirty="0"/>
          </a:p>
        </p:txBody>
      </p:sp>
      <p:sp>
        <p:nvSpPr>
          <p:cNvPr id="5" name="Text 3"/>
          <p:cNvSpPr/>
          <p:nvPr/>
        </p:nvSpPr>
        <p:spPr>
          <a:xfrm>
            <a:off x="793790" y="4735592"/>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Gelecekteki kariyer hedeflerinizi gerçekleştirmenize olanak tanır.</a:t>
            </a:r>
            <a:endParaRPr lang="en-US" sz="1750" dirty="0"/>
          </a:p>
        </p:txBody>
      </p:sp>
      <p:sp>
        <p:nvSpPr>
          <p:cNvPr id="6" name="Text 4"/>
          <p:cNvSpPr/>
          <p:nvPr/>
        </p:nvSpPr>
        <p:spPr>
          <a:xfrm>
            <a:off x="793790" y="5177790"/>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Eleştirel düşünme, problem çözme ve iletişim becerilerinizi güçlendirir.</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81808"/>
            <a:ext cx="5486400" cy="7865983"/>
          </a:xfrm>
          <a:prstGeom prst="rect">
            <a:avLst/>
          </a:prstGeom>
        </p:spPr>
      </p:pic>
      <p:sp>
        <p:nvSpPr>
          <p:cNvPr id="3" name="Text 0"/>
          <p:cNvSpPr/>
          <p:nvPr/>
        </p:nvSpPr>
        <p:spPr>
          <a:xfrm>
            <a:off x="6122908" y="784622"/>
            <a:ext cx="7198281" cy="568285"/>
          </a:xfrm>
          <a:prstGeom prst="rect">
            <a:avLst/>
          </a:prstGeom>
          <a:noFill/>
          <a:ln/>
        </p:spPr>
        <p:txBody>
          <a:bodyPr wrap="none" lIns="0" tIns="0" rIns="0" bIns="0" rtlCol="0" anchor="t"/>
          <a:lstStyle/>
          <a:p>
            <a:pPr indent="0" marL="0">
              <a:lnSpc>
                <a:spcPts val="4450"/>
              </a:lnSpc>
              <a:buNone/>
            </a:pPr>
            <a:r>
              <a:rPr lang="en-US" sz="3550" dirty="0">
                <a:solidFill>
                  <a:srgbClr val="272D45"/>
                </a:solidFill>
                <a:latin typeface="Kanit Light" pitchFamily="34" charset="0"/>
                <a:ea typeface="Kanit Light" pitchFamily="34" charset="-122"/>
                <a:cs typeface="Kanit Light" pitchFamily="34" charset="-120"/>
              </a:rPr>
              <a:t>Ders Çalışma Alışkanlığını Geliştirme</a:t>
            </a:r>
            <a:endParaRPr lang="en-US" sz="3550" dirty="0"/>
          </a:p>
        </p:txBody>
      </p:sp>
      <p:pic>
        <p:nvPicPr>
          <p:cNvPr id="4" name="Image 1" descr="preencoded.png">    </p:cNvPr>
          <p:cNvPicPr>
            <a:picLocks noChangeAspect="1"/>
          </p:cNvPicPr>
          <p:nvPr/>
        </p:nvPicPr>
        <p:blipFill>
          <a:blip r:embed="rId2"/>
          <a:stretch>
            <a:fillRect/>
          </a:stretch>
        </p:blipFill>
        <p:spPr>
          <a:xfrm>
            <a:off x="6122908" y="1625679"/>
            <a:ext cx="909280" cy="1454825"/>
          </a:xfrm>
          <a:prstGeom prst="rect">
            <a:avLst/>
          </a:prstGeom>
        </p:spPr>
      </p:pic>
      <p:sp>
        <p:nvSpPr>
          <p:cNvPr id="5" name="Text 1"/>
          <p:cNvSpPr/>
          <p:nvPr/>
        </p:nvSpPr>
        <p:spPr>
          <a:xfrm>
            <a:off x="7304961" y="1807488"/>
            <a:ext cx="2273260" cy="284083"/>
          </a:xfrm>
          <a:prstGeom prst="rect">
            <a:avLst/>
          </a:prstGeom>
          <a:noFill/>
          <a:ln/>
        </p:spPr>
        <p:txBody>
          <a:bodyPr wrap="none" lIns="0" tIns="0" rIns="0" bIns="0" rtlCol="0" anchor="t"/>
          <a:lstStyle/>
          <a:p>
            <a:pPr algn="l" indent="0" marL="0">
              <a:lnSpc>
                <a:spcPts val="2200"/>
              </a:lnSpc>
              <a:buNone/>
            </a:pPr>
            <a:r>
              <a:rPr lang="en-US" sz="1750" dirty="0">
                <a:solidFill>
                  <a:srgbClr val="2C3249"/>
                </a:solidFill>
                <a:latin typeface="Kanit Light" pitchFamily="34" charset="0"/>
                <a:ea typeface="Kanit Light" pitchFamily="34" charset="-122"/>
                <a:cs typeface="Kanit Light" pitchFamily="34" charset="-120"/>
              </a:rPr>
              <a:t>Küçük Başlangıçlar</a:t>
            </a:r>
            <a:endParaRPr lang="en-US" sz="1750" dirty="0"/>
          </a:p>
        </p:txBody>
      </p:sp>
      <p:sp>
        <p:nvSpPr>
          <p:cNvPr id="6" name="Text 2"/>
          <p:cNvSpPr/>
          <p:nvPr/>
        </p:nvSpPr>
        <p:spPr>
          <a:xfrm>
            <a:off x="7304961" y="2200632"/>
            <a:ext cx="6688931" cy="290870"/>
          </a:xfrm>
          <a:prstGeom prst="rect">
            <a:avLst/>
          </a:prstGeom>
          <a:noFill/>
          <a:ln/>
        </p:spPr>
        <p:txBody>
          <a:bodyPr wrap="none" lIns="0" tIns="0" rIns="0" bIns="0" rtlCol="0" anchor="t"/>
          <a:lstStyle/>
          <a:p>
            <a:pPr algn="l" indent="0" marL="0">
              <a:lnSpc>
                <a:spcPts val="2250"/>
              </a:lnSpc>
              <a:buNone/>
            </a:pPr>
            <a:r>
              <a:rPr lang="en-US" sz="1400" dirty="0">
                <a:solidFill>
                  <a:srgbClr val="2C3249"/>
                </a:solidFill>
                <a:latin typeface="Martel Sans" pitchFamily="34" charset="0"/>
                <a:ea typeface="Martel Sans" pitchFamily="34" charset="-122"/>
                <a:cs typeface="Martel Sans" pitchFamily="34" charset="-120"/>
              </a:rPr>
              <a:t>Küçük hedefler belirleyin ve yavaş yavaş ders çalışma süresini artırın.</a:t>
            </a:r>
            <a:endParaRPr lang="en-US" sz="1400" dirty="0"/>
          </a:p>
        </p:txBody>
      </p:sp>
      <p:pic>
        <p:nvPicPr>
          <p:cNvPr id="7" name="Image 2" descr="preencoded.png">    </p:cNvPr>
          <p:cNvPicPr>
            <a:picLocks noChangeAspect="1"/>
          </p:cNvPicPr>
          <p:nvPr/>
        </p:nvPicPr>
        <p:blipFill>
          <a:blip r:embed="rId3"/>
          <a:stretch>
            <a:fillRect/>
          </a:stretch>
        </p:blipFill>
        <p:spPr>
          <a:xfrm>
            <a:off x="6122908" y="3080504"/>
            <a:ext cx="909280" cy="1454825"/>
          </a:xfrm>
          <a:prstGeom prst="rect">
            <a:avLst/>
          </a:prstGeom>
        </p:spPr>
      </p:pic>
      <p:sp>
        <p:nvSpPr>
          <p:cNvPr id="8" name="Text 3"/>
          <p:cNvSpPr/>
          <p:nvPr/>
        </p:nvSpPr>
        <p:spPr>
          <a:xfrm>
            <a:off x="7304961" y="3262313"/>
            <a:ext cx="2273260" cy="284083"/>
          </a:xfrm>
          <a:prstGeom prst="rect">
            <a:avLst/>
          </a:prstGeom>
          <a:noFill/>
          <a:ln/>
        </p:spPr>
        <p:txBody>
          <a:bodyPr wrap="none" lIns="0" tIns="0" rIns="0" bIns="0" rtlCol="0" anchor="t"/>
          <a:lstStyle/>
          <a:p>
            <a:pPr algn="l" indent="0" marL="0">
              <a:lnSpc>
                <a:spcPts val="2200"/>
              </a:lnSpc>
              <a:buNone/>
            </a:pPr>
            <a:r>
              <a:rPr lang="en-US" sz="1750" dirty="0">
                <a:solidFill>
                  <a:srgbClr val="2C3249"/>
                </a:solidFill>
                <a:latin typeface="Kanit Light" pitchFamily="34" charset="0"/>
                <a:ea typeface="Kanit Light" pitchFamily="34" charset="-122"/>
                <a:cs typeface="Kanit Light" pitchFamily="34" charset="-120"/>
              </a:rPr>
              <a:t>Düzenli Program</a:t>
            </a:r>
            <a:endParaRPr lang="en-US" sz="1750" dirty="0"/>
          </a:p>
        </p:txBody>
      </p:sp>
      <p:sp>
        <p:nvSpPr>
          <p:cNvPr id="9" name="Text 4"/>
          <p:cNvSpPr/>
          <p:nvPr/>
        </p:nvSpPr>
        <p:spPr>
          <a:xfrm>
            <a:off x="7304961" y="3655457"/>
            <a:ext cx="6688931" cy="290870"/>
          </a:xfrm>
          <a:prstGeom prst="rect">
            <a:avLst/>
          </a:prstGeom>
          <a:noFill/>
          <a:ln/>
        </p:spPr>
        <p:txBody>
          <a:bodyPr wrap="none" lIns="0" tIns="0" rIns="0" bIns="0" rtlCol="0" anchor="t"/>
          <a:lstStyle/>
          <a:p>
            <a:pPr algn="l" indent="0" marL="0">
              <a:lnSpc>
                <a:spcPts val="2250"/>
              </a:lnSpc>
              <a:buNone/>
            </a:pPr>
            <a:r>
              <a:rPr lang="en-US" sz="1400" dirty="0">
                <a:solidFill>
                  <a:srgbClr val="2C3249"/>
                </a:solidFill>
                <a:latin typeface="Martel Sans" pitchFamily="34" charset="0"/>
                <a:ea typeface="Martel Sans" pitchFamily="34" charset="-122"/>
                <a:cs typeface="Martel Sans" pitchFamily="34" charset="-120"/>
              </a:rPr>
              <a:t>Her gün aynı saatlerde ders çalışmak için bir program oluşturun.</a:t>
            </a:r>
            <a:endParaRPr lang="en-US" sz="1400" dirty="0"/>
          </a:p>
        </p:txBody>
      </p:sp>
      <p:pic>
        <p:nvPicPr>
          <p:cNvPr id="10" name="Image 3" descr="preencoded.png">    </p:cNvPr>
          <p:cNvPicPr>
            <a:picLocks noChangeAspect="1"/>
          </p:cNvPicPr>
          <p:nvPr/>
        </p:nvPicPr>
        <p:blipFill>
          <a:blip r:embed="rId4"/>
          <a:stretch>
            <a:fillRect/>
          </a:stretch>
        </p:blipFill>
        <p:spPr>
          <a:xfrm>
            <a:off x="6122908" y="4535329"/>
            <a:ext cx="909280" cy="1454825"/>
          </a:xfrm>
          <a:prstGeom prst="rect">
            <a:avLst/>
          </a:prstGeom>
        </p:spPr>
      </p:pic>
      <p:sp>
        <p:nvSpPr>
          <p:cNvPr id="11" name="Text 5"/>
          <p:cNvSpPr/>
          <p:nvPr/>
        </p:nvSpPr>
        <p:spPr>
          <a:xfrm>
            <a:off x="7304961" y="4717137"/>
            <a:ext cx="2273260" cy="284083"/>
          </a:xfrm>
          <a:prstGeom prst="rect">
            <a:avLst/>
          </a:prstGeom>
          <a:noFill/>
          <a:ln/>
        </p:spPr>
        <p:txBody>
          <a:bodyPr wrap="none" lIns="0" tIns="0" rIns="0" bIns="0" rtlCol="0" anchor="t"/>
          <a:lstStyle/>
          <a:p>
            <a:pPr algn="l" indent="0" marL="0">
              <a:lnSpc>
                <a:spcPts val="2200"/>
              </a:lnSpc>
              <a:buNone/>
            </a:pPr>
            <a:r>
              <a:rPr lang="en-US" sz="1750" dirty="0">
                <a:solidFill>
                  <a:srgbClr val="2C3249"/>
                </a:solidFill>
                <a:latin typeface="Kanit Light" pitchFamily="34" charset="0"/>
                <a:ea typeface="Kanit Light" pitchFamily="34" charset="-122"/>
                <a:cs typeface="Kanit Light" pitchFamily="34" charset="-120"/>
              </a:rPr>
              <a:t>Ödüllendirme</a:t>
            </a:r>
            <a:endParaRPr lang="en-US" sz="1750" dirty="0"/>
          </a:p>
        </p:txBody>
      </p:sp>
      <p:sp>
        <p:nvSpPr>
          <p:cNvPr id="12" name="Text 6"/>
          <p:cNvSpPr/>
          <p:nvPr/>
        </p:nvSpPr>
        <p:spPr>
          <a:xfrm>
            <a:off x="7304961" y="5110282"/>
            <a:ext cx="6688931" cy="290870"/>
          </a:xfrm>
          <a:prstGeom prst="rect">
            <a:avLst/>
          </a:prstGeom>
          <a:noFill/>
          <a:ln/>
        </p:spPr>
        <p:txBody>
          <a:bodyPr wrap="none" lIns="0" tIns="0" rIns="0" bIns="0" rtlCol="0" anchor="t"/>
          <a:lstStyle/>
          <a:p>
            <a:pPr algn="l" indent="0" marL="0">
              <a:lnSpc>
                <a:spcPts val="2250"/>
              </a:lnSpc>
              <a:buNone/>
            </a:pPr>
            <a:r>
              <a:rPr lang="en-US" sz="1400" dirty="0">
                <a:solidFill>
                  <a:srgbClr val="2C3249"/>
                </a:solidFill>
                <a:latin typeface="Martel Sans" pitchFamily="34" charset="0"/>
                <a:ea typeface="Martel Sans" pitchFamily="34" charset="-122"/>
                <a:cs typeface="Martel Sans" pitchFamily="34" charset="-120"/>
              </a:rPr>
              <a:t>Hedeflerinizi gerçekleştirdiğinizde kendinizi ödüllendirin.</a:t>
            </a:r>
            <a:endParaRPr lang="en-US" sz="1400" dirty="0"/>
          </a:p>
        </p:txBody>
      </p:sp>
      <p:pic>
        <p:nvPicPr>
          <p:cNvPr id="13" name="Image 4" descr="preencoded.png">    </p:cNvPr>
          <p:cNvPicPr>
            <a:picLocks noChangeAspect="1"/>
          </p:cNvPicPr>
          <p:nvPr/>
        </p:nvPicPr>
        <p:blipFill>
          <a:blip r:embed="rId5"/>
          <a:stretch>
            <a:fillRect/>
          </a:stretch>
        </p:blipFill>
        <p:spPr>
          <a:xfrm>
            <a:off x="6122908" y="5990153"/>
            <a:ext cx="909280" cy="1454825"/>
          </a:xfrm>
          <a:prstGeom prst="rect">
            <a:avLst/>
          </a:prstGeom>
        </p:spPr>
      </p:pic>
      <p:sp>
        <p:nvSpPr>
          <p:cNvPr id="14" name="Text 7"/>
          <p:cNvSpPr/>
          <p:nvPr/>
        </p:nvSpPr>
        <p:spPr>
          <a:xfrm>
            <a:off x="7304961" y="6171962"/>
            <a:ext cx="2273260" cy="284083"/>
          </a:xfrm>
          <a:prstGeom prst="rect">
            <a:avLst/>
          </a:prstGeom>
          <a:noFill/>
          <a:ln/>
        </p:spPr>
        <p:txBody>
          <a:bodyPr wrap="none" lIns="0" tIns="0" rIns="0" bIns="0" rtlCol="0" anchor="t"/>
          <a:lstStyle/>
          <a:p>
            <a:pPr algn="l" indent="0" marL="0">
              <a:lnSpc>
                <a:spcPts val="2200"/>
              </a:lnSpc>
              <a:buNone/>
            </a:pPr>
            <a:r>
              <a:rPr lang="en-US" sz="1750" dirty="0">
                <a:solidFill>
                  <a:srgbClr val="2C3249"/>
                </a:solidFill>
                <a:latin typeface="Kanit Light" pitchFamily="34" charset="0"/>
                <a:ea typeface="Kanit Light" pitchFamily="34" charset="-122"/>
                <a:cs typeface="Kanit Light" pitchFamily="34" charset="-120"/>
              </a:rPr>
              <a:t>Sabır ve Azim</a:t>
            </a:r>
            <a:endParaRPr lang="en-US" sz="1750" dirty="0"/>
          </a:p>
        </p:txBody>
      </p:sp>
      <p:sp>
        <p:nvSpPr>
          <p:cNvPr id="15" name="Text 8"/>
          <p:cNvSpPr/>
          <p:nvPr/>
        </p:nvSpPr>
        <p:spPr>
          <a:xfrm>
            <a:off x="7304961" y="6565106"/>
            <a:ext cx="6688931" cy="290870"/>
          </a:xfrm>
          <a:prstGeom prst="rect">
            <a:avLst/>
          </a:prstGeom>
          <a:noFill/>
          <a:ln/>
        </p:spPr>
        <p:txBody>
          <a:bodyPr wrap="none" lIns="0" tIns="0" rIns="0" bIns="0" rtlCol="0" anchor="t"/>
          <a:lstStyle/>
          <a:p>
            <a:pPr algn="l" indent="0" marL="0">
              <a:lnSpc>
                <a:spcPts val="2250"/>
              </a:lnSpc>
              <a:buNone/>
            </a:pPr>
            <a:r>
              <a:rPr lang="en-US" sz="1400" dirty="0">
                <a:solidFill>
                  <a:srgbClr val="2C3249"/>
                </a:solidFill>
                <a:latin typeface="Martel Sans" pitchFamily="34" charset="0"/>
                <a:ea typeface="Martel Sans" pitchFamily="34" charset="-122"/>
                <a:cs typeface="Martel Sans" pitchFamily="34" charset="-120"/>
              </a:rPr>
              <a:t>Alışkanlık geliştirmek zaman alır, pes etmeyin.</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553647"/>
            <a:ext cx="9145905"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Etkili Ders Çalışma Ortamı Oluşturma</a:t>
            </a:r>
            <a:endParaRPr lang="en-US" sz="4450" dirty="0"/>
          </a:p>
        </p:txBody>
      </p:sp>
      <p:sp>
        <p:nvSpPr>
          <p:cNvPr id="3" name="Shape 1"/>
          <p:cNvSpPr/>
          <p:nvPr/>
        </p:nvSpPr>
        <p:spPr>
          <a:xfrm>
            <a:off x="793790" y="2716054"/>
            <a:ext cx="6408063" cy="2047994"/>
          </a:xfrm>
          <a:prstGeom prst="roundRect">
            <a:avLst>
              <a:gd name="adj" fmla="val 4652"/>
            </a:avLst>
          </a:prstGeom>
          <a:solidFill>
            <a:srgbClr val="DFECE9"/>
          </a:solidFill>
          <a:ln w="7620">
            <a:solidFill>
              <a:srgbClr val="C5D2CF"/>
            </a:solidFill>
            <a:prstDash val="solid"/>
          </a:ln>
        </p:spPr>
      </p:sp>
      <p:sp>
        <p:nvSpPr>
          <p:cNvPr id="4" name="Text 2"/>
          <p:cNvSpPr/>
          <p:nvPr/>
        </p:nvSpPr>
        <p:spPr>
          <a:xfrm>
            <a:off x="1028224" y="2950488"/>
            <a:ext cx="2962632" cy="354330"/>
          </a:xfrm>
          <a:prstGeom prst="rect">
            <a:avLst/>
          </a:prstGeom>
          <a:noFill/>
          <a:ln/>
        </p:spPr>
        <p:txBody>
          <a:bodyPr wrap="non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Sessiz ve Rahat Bir Alan</a:t>
            </a:r>
            <a:endParaRPr lang="en-US" sz="2200" dirty="0"/>
          </a:p>
        </p:txBody>
      </p:sp>
      <p:sp>
        <p:nvSpPr>
          <p:cNvPr id="5" name="Text 3"/>
          <p:cNvSpPr/>
          <p:nvPr/>
        </p:nvSpPr>
        <p:spPr>
          <a:xfrm>
            <a:off x="1028224" y="3440906"/>
            <a:ext cx="5939195" cy="72580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Ders çalışırken dikkatinizin dağılmasını önlemek için sessiz ve rahat bir ortam seçmeniz önemlidir.</a:t>
            </a:r>
            <a:endParaRPr lang="en-US" sz="1750" dirty="0"/>
          </a:p>
        </p:txBody>
      </p:sp>
      <p:sp>
        <p:nvSpPr>
          <p:cNvPr id="6" name="Shape 4"/>
          <p:cNvSpPr/>
          <p:nvPr/>
        </p:nvSpPr>
        <p:spPr>
          <a:xfrm>
            <a:off x="7428667" y="2716054"/>
            <a:ext cx="6408063" cy="2047994"/>
          </a:xfrm>
          <a:prstGeom prst="roundRect">
            <a:avLst>
              <a:gd name="adj" fmla="val 4652"/>
            </a:avLst>
          </a:prstGeom>
          <a:solidFill>
            <a:srgbClr val="DFECE9"/>
          </a:solidFill>
          <a:ln w="7620">
            <a:solidFill>
              <a:srgbClr val="C5D2CF"/>
            </a:solidFill>
            <a:prstDash val="solid"/>
          </a:ln>
        </p:spPr>
      </p:sp>
      <p:sp>
        <p:nvSpPr>
          <p:cNvPr id="7" name="Text 5"/>
          <p:cNvSpPr/>
          <p:nvPr/>
        </p:nvSpPr>
        <p:spPr>
          <a:xfrm>
            <a:off x="7663101" y="2950488"/>
            <a:ext cx="3966686" cy="354330"/>
          </a:xfrm>
          <a:prstGeom prst="rect">
            <a:avLst/>
          </a:prstGeom>
          <a:noFill/>
          <a:ln/>
        </p:spPr>
        <p:txBody>
          <a:bodyPr wrap="non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Gerekli Malzemeleri Temin Etme</a:t>
            </a:r>
            <a:endParaRPr lang="en-US" sz="2200" dirty="0"/>
          </a:p>
        </p:txBody>
      </p:sp>
      <p:sp>
        <p:nvSpPr>
          <p:cNvPr id="8" name="Text 6"/>
          <p:cNvSpPr/>
          <p:nvPr/>
        </p:nvSpPr>
        <p:spPr>
          <a:xfrm>
            <a:off x="7663101" y="3440906"/>
            <a:ext cx="5939195" cy="1088708"/>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Ders çalışmak için gerekli olan tüm malzemeleri önceden hazırlayarak, zaman kaybetmemenizi sağlayın.</a:t>
            </a:r>
            <a:endParaRPr lang="en-US" sz="1750" dirty="0"/>
          </a:p>
        </p:txBody>
      </p:sp>
      <p:sp>
        <p:nvSpPr>
          <p:cNvPr id="9" name="Shape 7"/>
          <p:cNvSpPr/>
          <p:nvPr/>
        </p:nvSpPr>
        <p:spPr>
          <a:xfrm>
            <a:off x="793790" y="4990862"/>
            <a:ext cx="6408063" cy="1685092"/>
          </a:xfrm>
          <a:prstGeom prst="roundRect">
            <a:avLst>
              <a:gd name="adj" fmla="val 5654"/>
            </a:avLst>
          </a:prstGeom>
          <a:solidFill>
            <a:srgbClr val="DFECE9"/>
          </a:solidFill>
          <a:ln w="7620">
            <a:solidFill>
              <a:srgbClr val="C5D2CF"/>
            </a:solidFill>
            <a:prstDash val="solid"/>
          </a:ln>
        </p:spPr>
      </p:sp>
      <p:sp>
        <p:nvSpPr>
          <p:cNvPr id="10" name="Text 8"/>
          <p:cNvSpPr/>
          <p:nvPr/>
        </p:nvSpPr>
        <p:spPr>
          <a:xfrm>
            <a:off x="1028224" y="5225296"/>
            <a:ext cx="3617238" cy="354330"/>
          </a:xfrm>
          <a:prstGeom prst="rect">
            <a:avLst/>
          </a:prstGeom>
          <a:noFill/>
          <a:ln/>
        </p:spPr>
        <p:txBody>
          <a:bodyPr wrap="non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Rahat ve Ergonomik Bir Masa</a:t>
            </a:r>
            <a:endParaRPr lang="en-US" sz="2200" dirty="0"/>
          </a:p>
        </p:txBody>
      </p:sp>
      <p:sp>
        <p:nvSpPr>
          <p:cNvPr id="11" name="Text 9"/>
          <p:cNvSpPr/>
          <p:nvPr/>
        </p:nvSpPr>
        <p:spPr>
          <a:xfrm>
            <a:off x="1028224" y="5715714"/>
            <a:ext cx="5939195" cy="72580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Uzun süre ders çalışırken, rahat ve ergonomik bir masada oturmak, vücudunuzu korumaya yardımcı olur.</a:t>
            </a:r>
            <a:endParaRPr lang="en-US" sz="1750" dirty="0"/>
          </a:p>
        </p:txBody>
      </p:sp>
      <p:sp>
        <p:nvSpPr>
          <p:cNvPr id="12" name="Shape 10"/>
          <p:cNvSpPr/>
          <p:nvPr/>
        </p:nvSpPr>
        <p:spPr>
          <a:xfrm>
            <a:off x="7428667" y="4990862"/>
            <a:ext cx="6408063" cy="1685092"/>
          </a:xfrm>
          <a:prstGeom prst="roundRect">
            <a:avLst>
              <a:gd name="adj" fmla="val 5654"/>
            </a:avLst>
          </a:prstGeom>
          <a:solidFill>
            <a:srgbClr val="DFECE9"/>
          </a:solidFill>
          <a:ln w="7620">
            <a:solidFill>
              <a:srgbClr val="C5D2CF"/>
            </a:solidFill>
            <a:prstDash val="solid"/>
          </a:ln>
        </p:spPr>
      </p:sp>
      <p:sp>
        <p:nvSpPr>
          <p:cNvPr id="13" name="Text 11"/>
          <p:cNvSpPr/>
          <p:nvPr/>
        </p:nvSpPr>
        <p:spPr>
          <a:xfrm>
            <a:off x="7663101" y="5225296"/>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Uygun Aydınlatma</a:t>
            </a:r>
            <a:endParaRPr lang="en-US" sz="2200" dirty="0"/>
          </a:p>
        </p:txBody>
      </p:sp>
      <p:sp>
        <p:nvSpPr>
          <p:cNvPr id="14" name="Text 12"/>
          <p:cNvSpPr/>
          <p:nvPr/>
        </p:nvSpPr>
        <p:spPr>
          <a:xfrm>
            <a:off x="7663101" y="5715714"/>
            <a:ext cx="5939195" cy="72580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Yeterli aydınlatma, göz yorgunluğunu azaltır ve daha net odaklanmanızı sağlar.</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585912"/>
            <a:ext cx="8323778"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Ders Notlarının Düzenli Tutulması</a:t>
            </a:r>
            <a:endParaRPr lang="en-US" sz="4450" dirty="0"/>
          </a:p>
        </p:txBody>
      </p:sp>
      <p:sp>
        <p:nvSpPr>
          <p:cNvPr id="3" name="Shape 1"/>
          <p:cNvSpPr/>
          <p:nvPr/>
        </p:nvSpPr>
        <p:spPr>
          <a:xfrm>
            <a:off x="793790" y="3003471"/>
            <a:ext cx="510302" cy="510302"/>
          </a:xfrm>
          <a:prstGeom prst="roundRect">
            <a:avLst>
              <a:gd name="adj" fmla="val 18669"/>
            </a:avLst>
          </a:prstGeom>
          <a:solidFill>
            <a:srgbClr val="DFECE9"/>
          </a:solidFill>
          <a:ln w="7620">
            <a:solidFill>
              <a:srgbClr val="C5D2CF"/>
            </a:solidFill>
            <a:prstDash val="solid"/>
          </a:ln>
        </p:spPr>
      </p:sp>
      <p:sp>
        <p:nvSpPr>
          <p:cNvPr id="4" name="Text 2"/>
          <p:cNvSpPr/>
          <p:nvPr/>
        </p:nvSpPr>
        <p:spPr>
          <a:xfrm>
            <a:off x="997148" y="3088481"/>
            <a:ext cx="103465" cy="340281"/>
          </a:xfrm>
          <a:prstGeom prst="rect">
            <a:avLst/>
          </a:prstGeom>
          <a:noFill/>
          <a:ln/>
        </p:spPr>
        <p:txBody>
          <a:bodyPr wrap="none" lIns="0" tIns="0" rIns="0" bIns="0" rtlCol="0" anchor="t"/>
          <a:lstStyle/>
          <a:p>
            <a:pPr algn="ctr" indent="0" marL="0">
              <a:lnSpc>
                <a:spcPts val="2650"/>
              </a:lnSpc>
              <a:buNone/>
            </a:pPr>
            <a:r>
              <a:rPr lang="en-US" sz="2650" dirty="0">
                <a:solidFill>
                  <a:srgbClr val="2C3249"/>
                </a:solidFill>
                <a:latin typeface="Kanit Light" pitchFamily="34" charset="0"/>
                <a:ea typeface="Kanit Light" pitchFamily="34" charset="-122"/>
                <a:cs typeface="Kanit Light" pitchFamily="34" charset="-120"/>
              </a:rPr>
              <a:t>1</a:t>
            </a:r>
            <a:endParaRPr lang="en-US" sz="2650" dirty="0"/>
          </a:p>
        </p:txBody>
      </p:sp>
      <p:sp>
        <p:nvSpPr>
          <p:cNvPr id="5" name="Text 3"/>
          <p:cNvSpPr/>
          <p:nvPr/>
        </p:nvSpPr>
        <p:spPr>
          <a:xfrm>
            <a:off x="1530906" y="3003471"/>
            <a:ext cx="3142059" cy="354330"/>
          </a:xfrm>
          <a:prstGeom prst="rect">
            <a:avLst/>
          </a:prstGeom>
          <a:noFill/>
          <a:ln/>
        </p:spPr>
        <p:txBody>
          <a:bodyPr wrap="non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1. Net ve Özetleyici Notlar</a:t>
            </a:r>
            <a:endParaRPr lang="en-US" sz="2200" dirty="0"/>
          </a:p>
        </p:txBody>
      </p:sp>
      <p:sp>
        <p:nvSpPr>
          <p:cNvPr id="6" name="Text 4"/>
          <p:cNvSpPr/>
          <p:nvPr/>
        </p:nvSpPr>
        <p:spPr>
          <a:xfrm>
            <a:off x="1530906" y="3493889"/>
            <a:ext cx="5670947" cy="1088708"/>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Ders notları, önemli bilgileri kısa ve öz bir şekilde içermelidir. Anlaşılabilir ve düzenli bir şekilde yazılması önemlidir.</a:t>
            </a:r>
            <a:endParaRPr lang="en-US" sz="1750" dirty="0"/>
          </a:p>
        </p:txBody>
      </p:sp>
      <p:sp>
        <p:nvSpPr>
          <p:cNvPr id="7" name="Shape 5"/>
          <p:cNvSpPr/>
          <p:nvPr/>
        </p:nvSpPr>
        <p:spPr>
          <a:xfrm>
            <a:off x="7428667" y="3003471"/>
            <a:ext cx="510302" cy="510302"/>
          </a:xfrm>
          <a:prstGeom prst="roundRect">
            <a:avLst>
              <a:gd name="adj" fmla="val 18669"/>
            </a:avLst>
          </a:prstGeom>
          <a:solidFill>
            <a:srgbClr val="DFECE9"/>
          </a:solidFill>
          <a:ln w="7620">
            <a:solidFill>
              <a:srgbClr val="C5D2CF"/>
            </a:solidFill>
            <a:prstDash val="solid"/>
          </a:ln>
        </p:spPr>
      </p:sp>
      <p:sp>
        <p:nvSpPr>
          <p:cNvPr id="8" name="Text 6"/>
          <p:cNvSpPr/>
          <p:nvPr/>
        </p:nvSpPr>
        <p:spPr>
          <a:xfrm>
            <a:off x="7597735" y="3088481"/>
            <a:ext cx="172164" cy="340281"/>
          </a:xfrm>
          <a:prstGeom prst="rect">
            <a:avLst/>
          </a:prstGeom>
          <a:noFill/>
          <a:ln/>
        </p:spPr>
        <p:txBody>
          <a:bodyPr wrap="none" lIns="0" tIns="0" rIns="0" bIns="0" rtlCol="0" anchor="t"/>
          <a:lstStyle/>
          <a:p>
            <a:pPr algn="ctr" indent="0" marL="0">
              <a:lnSpc>
                <a:spcPts val="2650"/>
              </a:lnSpc>
              <a:buNone/>
            </a:pPr>
            <a:r>
              <a:rPr lang="en-US" sz="2650" dirty="0">
                <a:solidFill>
                  <a:srgbClr val="2C3249"/>
                </a:solidFill>
                <a:latin typeface="Kanit Light" pitchFamily="34" charset="0"/>
                <a:ea typeface="Kanit Light" pitchFamily="34" charset="-122"/>
                <a:cs typeface="Kanit Light" pitchFamily="34" charset="-120"/>
              </a:rPr>
              <a:t>2</a:t>
            </a:r>
            <a:endParaRPr lang="en-US" sz="2650" dirty="0"/>
          </a:p>
        </p:txBody>
      </p:sp>
      <p:sp>
        <p:nvSpPr>
          <p:cNvPr id="9" name="Text 7"/>
          <p:cNvSpPr/>
          <p:nvPr/>
        </p:nvSpPr>
        <p:spPr>
          <a:xfrm>
            <a:off x="8165783" y="3003471"/>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2. Görsel Öğeler</a:t>
            </a:r>
            <a:endParaRPr lang="en-US" sz="2200" dirty="0"/>
          </a:p>
        </p:txBody>
      </p:sp>
      <p:sp>
        <p:nvSpPr>
          <p:cNvPr id="10" name="Text 8"/>
          <p:cNvSpPr/>
          <p:nvPr/>
        </p:nvSpPr>
        <p:spPr>
          <a:xfrm>
            <a:off x="8165783" y="3493889"/>
            <a:ext cx="5670947" cy="72580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Resimler, şemalar ve akış şemaları gibi görsel öğeler, bilgilerin daha iyi anlaşılmasını sağlayabilir.</a:t>
            </a:r>
            <a:endParaRPr lang="en-US" sz="1750" dirty="0"/>
          </a:p>
        </p:txBody>
      </p:sp>
      <p:sp>
        <p:nvSpPr>
          <p:cNvPr id="11" name="Shape 9"/>
          <p:cNvSpPr/>
          <p:nvPr/>
        </p:nvSpPr>
        <p:spPr>
          <a:xfrm>
            <a:off x="793790" y="5064562"/>
            <a:ext cx="510302" cy="510302"/>
          </a:xfrm>
          <a:prstGeom prst="roundRect">
            <a:avLst>
              <a:gd name="adj" fmla="val 18669"/>
            </a:avLst>
          </a:prstGeom>
          <a:solidFill>
            <a:srgbClr val="DFECE9"/>
          </a:solidFill>
          <a:ln w="7620">
            <a:solidFill>
              <a:srgbClr val="C5D2CF"/>
            </a:solidFill>
            <a:prstDash val="solid"/>
          </a:ln>
        </p:spPr>
      </p:sp>
      <p:sp>
        <p:nvSpPr>
          <p:cNvPr id="12" name="Text 10"/>
          <p:cNvSpPr/>
          <p:nvPr/>
        </p:nvSpPr>
        <p:spPr>
          <a:xfrm>
            <a:off x="961430" y="5149572"/>
            <a:ext cx="174903" cy="340281"/>
          </a:xfrm>
          <a:prstGeom prst="rect">
            <a:avLst/>
          </a:prstGeom>
          <a:noFill/>
          <a:ln/>
        </p:spPr>
        <p:txBody>
          <a:bodyPr wrap="none" lIns="0" tIns="0" rIns="0" bIns="0" rtlCol="0" anchor="t"/>
          <a:lstStyle/>
          <a:p>
            <a:pPr algn="ctr" indent="0" marL="0">
              <a:lnSpc>
                <a:spcPts val="2650"/>
              </a:lnSpc>
              <a:buNone/>
            </a:pPr>
            <a:r>
              <a:rPr lang="en-US" sz="2650" dirty="0">
                <a:solidFill>
                  <a:srgbClr val="2C3249"/>
                </a:solidFill>
                <a:latin typeface="Kanit Light" pitchFamily="34" charset="0"/>
                <a:ea typeface="Kanit Light" pitchFamily="34" charset="-122"/>
                <a:cs typeface="Kanit Light" pitchFamily="34" charset="-120"/>
              </a:rPr>
              <a:t>3</a:t>
            </a:r>
            <a:endParaRPr lang="en-US" sz="2650" dirty="0"/>
          </a:p>
        </p:txBody>
      </p:sp>
      <p:sp>
        <p:nvSpPr>
          <p:cNvPr id="13" name="Text 11"/>
          <p:cNvSpPr/>
          <p:nvPr/>
        </p:nvSpPr>
        <p:spPr>
          <a:xfrm>
            <a:off x="1530906" y="5064562"/>
            <a:ext cx="3299579" cy="354330"/>
          </a:xfrm>
          <a:prstGeom prst="rect">
            <a:avLst/>
          </a:prstGeom>
          <a:noFill/>
          <a:ln/>
        </p:spPr>
        <p:txBody>
          <a:bodyPr wrap="non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3. Düzenli Gözden Geçirme</a:t>
            </a:r>
            <a:endParaRPr lang="en-US" sz="2200" dirty="0"/>
          </a:p>
        </p:txBody>
      </p:sp>
      <p:sp>
        <p:nvSpPr>
          <p:cNvPr id="14" name="Text 12"/>
          <p:cNvSpPr/>
          <p:nvPr/>
        </p:nvSpPr>
        <p:spPr>
          <a:xfrm>
            <a:off x="1530906" y="5554980"/>
            <a:ext cx="5670947" cy="1088708"/>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Notlar düzenli olarak gözden geçirilmeli ve ek bilgiler eklenmelidir. Bu, bilgilerinizin taze kalmasına yardımcı olur.</a:t>
            </a:r>
            <a:endParaRPr lang="en-US" sz="1750" dirty="0"/>
          </a:p>
        </p:txBody>
      </p:sp>
      <p:sp>
        <p:nvSpPr>
          <p:cNvPr id="15" name="Shape 13"/>
          <p:cNvSpPr/>
          <p:nvPr/>
        </p:nvSpPr>
        <p:spPr>
          <a:xfrm>
            <a:off x="7428667" y="5064562"/>
            <a:ext cx="510302" cy="510302"/>
          </a:xfrm>
          <a:prstGeom prst="roundRect">
            <a:avLst>
              <a:gd name="adj" fmla="val 18669"/>
            </a:avLst>
          </a:prstGeom>
          <a:solidFill>
            <a:srgbClr val="DFECE9"/>
          </a:solidFill>
          <a:ln w="7620">
            <a:solidFill>
              <a:srgbClr val="C5D2CF"/>
            </a:solidFill>
            <a:prstDash val="solid"/>
          </a:ln>
        </p:spPr>
      </p:sp>
      <p:sp>
        <p:nvSpPr>
          <p:cNvPr id="16" name="Text 14"/>
          <p:cNvSpPr/>
          <p:nvPr/>
        </p:nvSpPr>
        <p:spPr>
          <a:xfrm>
            <a:off x="7591782" y="5149572"/>
            <a:ext cx="184071" cy="340281"/>
          </a:xfrm>
          <a:prstGeom prst="rect">
            <a:avLst/>
          </a:prstGeom>
          <a:noFill/>
          <a:ln/>
        </p:spPr>
        <p:txBody>
          <a:bodyPr wrap="none" lIns="0" tIns="0" rIns="0" bIns="0" rtlCol="0" anchor="t"/>
          <a:lstStyle/>
          <a:p>
            <a:pPr algn="ctr" indent="0" marL="0">
              <a:lnSpc>
                <a:spcPts val="2650"/>
              </a:lnSpc>
              <a:buNone/>
            </a:pPr>
            <a:r>
              <a:rPr lang="en-US" sz="2650" dirty="0">
                <a:solidFill>
                  <a:srgbClr val="2C3249"/>
                </a:solidFill>
                <a:latin typeface="Kanit Light" pitchFamily="34" charset="0"/>
                <a:ea typeface="Kanit Light" pitchFamily="34" charset="-122"/>
                <a:cs typeface="Kanit Light" pitchFamily="34" charset="-120"/>
              </a:rPr>
              <a:t>4</a:t>
            </a:r>
            <a:endParaRPr lang="en-US" sz="2650" dirty="0"/>
          </a:p>
        </p:txBody>
      </p:sp>
      <p:sp>
        <p:nvSpPr>
          <p:cNvPr id="17" name="Text 15"/>
          <p:cNvSpPr/>
          <p:nvPr/>
        </p:nvSpPr>
        <p:spPr>
          <a:xfrm>
            <a:off x="8165783" y="5064562"/>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4. Tekrar ve Özetleme</a:t>
            </a:r>
            <a:endParaRPr lang="en-US" sz="2200" dirty="0"/>
          </a:p>
        </p:txBody>
      </p:sp>
      <p:sp>
        <p:nvSpPr>
          <p:cNvPr id="18" name="Text 16"/>
          <p:cNvSpPr/>
          <p:nvPr/>
        </p:nvSpPr>
        <p:spPr>
          <a:xfrm>
            <a:off x="8165783" y="5554980"/>
            <a:ext cx="5670947" cy="72580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Notları düzenli olarak tekrar etmek ve özetlemek, bilgilerin kalıcı olarak öğrenilmesini sağlar.</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7596" y="603052"/>
            <a:ext cx="6532483" cy="685324"/>
          </a:xfrm>
          <a:prstGeom prst="rect">
            <a:avLst/>
          </a:prstGeom>
          <a:noFill/>
          <a:ln/>
        </p:spPr>
        <p:txBody>
          <a:bodyPr wrap="none" lIns="0" tIns="0" rIns="0" bIns="0" rtlCol="0" anchor="t"/>
          <a:lstStyle/>
          <a:p>
            <a:pPr indent="0" marL="0">
              <a:lnSpc>
                <a:spcPts val="5350"/>
              </a:lnSpc>
              <a:buNone/>
            </a:pPr>
            <a:r>
              <a:rPr lang="en-US" sz="4300" dirty="0">
                <a:solidFill>
                  <a:srgbClr val="272D45"/>
                </a:solidFill>
                <a:latin typeface="Kanit Light" pitchFamily="34" charset="0"/>
                <a:ea typeface="Kanit Light" pitchFamily="34" charset="-122"/>
                <a:cs typeface="Kanit Light" pitchFamily="34" charset="-120"/>
              </a:rPr>
              <a:t>Ders Öncesi Hazırlık Yapma</a:t>
            </a:r>
            <a:endParaRPr lang="en-US" sz="4300" dirty="0"/>
          </a:p>
        </p:txBody>
      </p:sp>
      <p:sp>
        <p:nvSpPr>
          <p:cNvPr id="3" name="Text 1"/>
          <p:cNvSpPr/>
          <p:nvPr/>
        </p:nvSpPr>
        <p:spPr>
          <a:xfrm>
            <a:off x="767596" y="1727002"/>
            <a:ext cx="13095208" cy="701754"/>
          </a:xfrm>
          <a:prstGeom prst="rect">
            <a:avLst/>
          </a:prstGeom>
          <a:noFill/>
          <a:ln/>
        </p:spPr>
        <p:txBody>
          <a:bodyPr wrap="square" lIns="0" tIns="0" rIns="0" bIns="0" rtlCol="0" anchor="t"/>
          <a:lstStyle/>
          <a:p>
            <a:pPr indent="0" marL="0">
              <a:lnSpc>
                <a:spcPts val="2750"/>
              </a:lnSpc>
              <a:buNone/>
            </a:pPr>
            <a:r>
              <a:rPr lang="en-US" sz="1700" dirty="0">
                <a:solidFill>
                  <a:srgbClr val="2C3249"/>
                </a:solidFill>
                <a:latin typeface="Martel Sans" pitchFamily="34" charset="0"/>
                <a:ea typeface="Martel Sans" pitchFamily="34" charset="-122"/>
                <a:cs typeface="Martel Sans" pitchFamily="34" charset="-120"/>
              </a:rPr>
              <a:t>Derslere iyi hazırlanmak, öğrenmenin temellerini oluşturur. Ders öncesinde konuyu önceden gözden geçirmek, etkin bir öğrenme deneyimi için önemlidir.</a:t>
            </a:r>
            <a:endParaRPr lang="en-US" sz="1700" dirty="0"/>
          </a:p>
        </p:txBody>
      </p:sp>
      <p:pic>
        <p:nvPicPr>
          <p:cNvPr id="4" name="Image 0" descr="preencoded.png">    </p:cNvPr>
          <p:cNvPicPr>
            <a:picLocks noChangeAspect="1"/>
          </p:cNvPicPr>
          <p:nvPr/>
        </p:nvPicPr>
        <p:blipFill>
          <a:blip r:embed="rId1"/>
          <a:stretch>
            <a:fillRect/>
          </a:stretch>
        </p:blipFill>
        <p:spPr>
          <a:xfrm>
            <a:off x="2960965" y="2675453"/>
            <a:ext cx="2160627" cy="1614607"/>
          </a:xfrm>
          <a:prstGeom prst="rect">
            <a:avLst/>
          </a:prstGeom>
        </p:spPr>
      </p:pic>
      <p:sp>
        <p:nvSpPr>
          <p:cNvPr id="5" name="Text 2"/>
          <p:cNvSpPr/>
          <p:nvPr/>
        </p:nvSpPr>
        <p:spPr>
          <a:xfrm>
            <a:off x="3999548" y="3472577"/>
            <a:ext cx="83344" cy="438626"/>
          </a:xfrm>
          <a:prstGeom prst="rect">
            <a:avLst/>
          </a:prstGeom>
          <a:noFill/>
          <a:ln/>
        </p:spPr>
        <p:txBody>
          <a:bodyPr wrap="none" lIns="0" tIns="0" rIns="0" bIns="0" rtlCol="0" anchor="t"/>
          <a:lstStyle/>
          <a:p>
            <a:pPr algn="ctr" indent="0" marL="0">
              <a:lnSpc>
                <a:spcPts val="3450"/>
              </a:lnSpc>
              <a:buNone/>
            </a:pPr>
            <a:r>
              <a:rPr lang="en-US" sz="2150" dirty="0">
                <a:solidFill>
                  <a:srgbClr val="2C3249"/>
                </a:solidFill>
                <a:latin typeface="Kanit Light" pitchFamily="34" charset="0"/>
                <a:ea typeface="Kanit Light" pitchFamily="34" charset="-122"/>
                <a:cs typeface="Kanit Light" pitchFamily="34" charset="-120"/>
              </a:rPr>
              <a:t>1</a:t>
            </a:r>
            <a:endParaRPr lang="en-US" sz="2150" dirty="0"/>
          </a:p>
        </p:txBody>
      </p:sp>
      <p:sp>
        <p:nvSpPr>
          <p:cNvPr id="6" name="Text 3"/>
          <p:cNvSpPr/>
          <p:nvPr/>
        </p:nvSpPr>
        <p:spPr>
          <a:xfrm>
            <a:off x="5340906" y="2894767"/>
            <a:ext cx="3314581" cy="342662"/>
          </a:xfrm>
          <a:prstGeom prst="rect">
            <a:avLst/>
          </a:prstGeom>
          <a:noFill/>
          <a:ln/>
        </p:spPr>
        <p:txBody>
          <a:bodyPr wrap="none" lIns="0" tIns="0" rIns="0" bIns="0" rtlCol="0" anchor="t"/>
          <a:lstStyle/>
          <a:p>
            <a:pPr algn="l" indent="0" marL="0">
              <a:lnSpc>
                <a:spcPts val="2650"/>
              </a:lnSpc>
              <a:buNone/>
            </a:pPr>
            <a:r>
              <a:rPr lang="en-US" sz="2150" dirty="0">
                <a:solidFill>
                  <a:srgbClr val="2C3249"/>
                </a:solidFill>
                <a:latin typeface="Kanit Light" pitchFamily="34" charset="0"/>
                <a:ea typeface="Kanit Light" pitchFamily="34" charset="-122"/>
                <a:cs typeface="Kanit Light" pitchFamily="34" charset="-120"/>
              </a:rPr>
              <a:t>Ders Notlarını Gözden Geçir</a:t>
            </a:r>
            <a:endParaRPr lang="en-US" sz="2150" dirty="0"/>
          </a:p>
        </p:txBody>
      </p:sp>
      <p:sp>
        <p:nvSpPr>
          <p:cNvPr id="7" name="Text 4"/>
          <p:cNvSpPr/>
          <p:nvPr/>
        </p:nvSpPr>
        <p:spPr>
          <a:xfrm>
            <a:off x="5340906" y="3368993"/>
            <a:ext cx="8302585" cy="701754"/>
          </a:xfrm>
          <a:prstGeom prst="rect">
            <a:avLst/>
          </a:prstGeom>
          <a:noFill/>
          <a:ln/>
        </p:spPr>
        <p:txBody>
          <a:bodyPr wrap="square" lIns="0" tIns="0" rIns="0" bIns="0" rtlCol="0" anchor="t"/>
          <a:lstStyle/>
          <a:p>
            <a:pPr algn="l" indent="0" marL="0">
              <a:lnSpc>
                <a:spcPts val="2750"/>
              </a:lnSpc>
              <a:buNone/>
            </a:pPr>
            <a:r>
              <a:rPr lang="en-US" sz="1700" dirty="0">
                <a:solidFill>
                  <a:srgbClr val="2C3249"/>
                </a:solidFill>
                <a:latin typeface="Martel Sans" pitchFamily="34" charset="0"/>
                <a:ea typeface="Martel Sans" pitchFamily="34" charset="-122"/>
                <a:cs typeface="Martel Sans" pitchFamily="34" charset="-120"/>
              </a:rPr>
              <a:t>Önceki ders notlarını hızlıca gözden geçirmek, konuya giriş yapmanızı sağlayacaktır.</a:t>
            </a:r>
            <a:endParaRPr lang="en-US" sz="1700" dirty="0"/>
          </a:p>
        </p:txBody>
      </p:sp>
      <p:sp>
        <p:nvSpPr>
          <p:cNvPr id="8" name="Shape 5"/>
          <p:cNvSpPr/>
          <p:nvPr/>
        </p:nvSpPr>
        <p:spPr>
          <a:xfrm>
            <a:off x="5176361" y="4302204"/>
            <a:ext cx="8631674" cy="15240"/>
          </a:xfrm>
          <a:prstGeom prst="roundRect">
            <a:avLst>
              <a:gd name="adj" fmla="val 604410"/>
            </a:avLst>
          </a:prstGeom>
          <a:solidFill>
            <a:srgbClr val="C5D2CF"/>
          </a:solidFill>
          <a:ln/>
        </p:spPr>
      </p:sp>
      <p:pic>
        <p:nvPicPr>
          <p:cNvPr id="9" name="Image 1" descr="preencoded.png">    </p:cNvPr>
          <p:cNvPicPr>
            <a:picLocks noChangeAspect="1"/>
          </p:cNvPicPr>
          <p:nvPr/>
        </p:nvPicPr>
        <p:blipFill>
          <a:blip r:embed="rId2"/>
          <a:stretch>
            <a:fillRect/>
          </a:stretch>
        </p:blipFill>
        <p:spPr>
          <a:xfrm>
            <a:off x="1880592" y="4344829"/>
            <a:ext cx="4321373" cy="1614607"/>
          </a:xfrm>
          <a:prstGeom prst="rect">
            <a:avLst/>
          </a:prstGeom>
        </p:spPr>
      </p:pic>
      <p:sp>
        <p:nvSpPr>
          <p:cNvPr id="10" name="Text 6"/>
          <p:cNvSpPr/>
          <p:nvPr/>
        </p:nvSpPr>
        <p:spPr>
          <a:xfrm>
            <a:off x="3971806" y="4932759"/>
            <a:ext cx="138708" cy="438626"/>
          </a:xfrm>
          <a:prstGeom prst="rect">
            <a:avLst/>
          </a:prstGeom>
          <a:noFill/>
          <a:ln/>
        </p:spPr>
        <p:txBody>
          <a:bodyPr wrap="none" lIns="0" tIns="0" rIns="0" bIns="0" rtlCol="0" anchor="t"/>
          <a:lstStyle/>
          <a:p>
            <a:pPr algn="ctr" indent="0" marL="0">
              <a:lnSpc>
                <a:spcPts val="3450"/>
              </a:lnSpc>
              <a:buNone/>
            </a:pPr>
            <a:r>
              <a:rPr lang="en-US" sz="2150" dirty="0">
                <a:solidFill>
                  <a:srgbClr val="2C3249"/>
                </a:solidFill>
                <a:latin typeface="Kanit Light" pitchFamily="34" charset="0"/>
                <a:ea typeface="Kanit Light" pitchFamily="34" charset="-122"/>
                <a:cs typeface="Kanit Light" pitchFamily="34" charset="-120"/>
              </a:rPr>
              <a:t>2</a:t>
            </a:r>
            <a:endParaRPr lang="en-US" sz="2150" dirty="0"/>
          </a:p>
        </p:txBody>
      </p:sp>
      <p:sp>
        <p:nvSpPr>
          <p:cNvPr id="11" name="Text 7"/>
          <p:cNvSpPr/>
          <p:nvPr/>
        </p:nvSpPr>
        <p:spPr>
          <a:xfrm>
            <a:off x="6421279" y="4564142"/>
            <a:ext cx="2741414" cy="342662"/>
          </a:xfrm>
          <a:prstGeom prst="rect">
            <a:avLst/>
          </a:prstGeom>
          <a:noFill/>
          <a:ln/>
        </p:spPr>
        <p:txBody>
          <a:bodyPr wrap="none" lIns="0" tIns="0" rIns="0" bIns="0" rtlCol="0" anchor="t"/>
          <a:lstStyle/>
          <a:p>
            <a:pPr algn="l" indent="0" marL="0">
              <a:lnSpc>
                <a:spcPts val="2650"/>
              </a:lnSpc>
              <a:buNone/>
            </a:pPr>
            <a:r>
              <a:rPr lang="en-US" sz="2150" dirty="0">
                <a:solidFill>
                  <a:srgbClr val="2C3249"/>
                </a:solidFill>
                <a:latin typeface="Kanit Light" pitchFamily="34" charset="0"/>
                <a:ea typeface="Kanit Light" pitchFamily="34" charset="-122"/>
                <a:cs typeface="Kanit Light" pitchFamily="34" charset="-120"/>
              </a:rPr>
              <a:t>Konuya Genel Bakış At</a:t>
            </a:r>
            <a:endParaRPr lang="en-US" sz="2150" dirty="0"/>
          </a:p>
        </p:txBody>
      </p:sp>
      <p:sp>
        <p:nvSpPr>
          <p:cNvPr id="12" name="Text 8"/>
          <p:cNvSpPr/>
          <p:nvPr/>
        </p:nvSpPr>
        <p:spPr>
          <a:xfrm>
            <a:off x="6421279" y="5038368"/>
            <a:ext cx="7222212" cy="701754"/>
          </a:xfrm>
          <a:prstGeom prst="rect">
            <a:avLst/>
          </a:prstGeom>
          <a:noFill/>
          <a:ln/>
        </p:spPr>
        <p:txBody>
          <a:bodyPr wrap="square" lIns="0" tIns="0" rIns="0" bIns="0" rtlCol="0" anchor="t"/>
          <a:lstStyle/>
          <a:p>
            <a:pPr algn="l" indent="0" marL="0">
              <a:lnSpc>
                <a:spcPts val="2750"/>
              </a:lnSpc>
              <a:buNone/>
            </a:pPr>
            <a:r>
              <a:rPr lang="en-US" sz="1700" dirty="0">
                <a:solidFill>
                  <a:srgbClr val="2C3249"/>
                </a:solidFill>
                <a:latin typeface="Martel Sans" pitchFamily="34" charset="0"/>
                <a:ea typeface="Martel Sans" pitchFamily="34" charset="-122"/>
                <a:cs typeface="Martel Sans" pitchFamily="34" charset="-120"/>
              </a:rPr>
              <a:t>Ders kitabından veya internet kaynaklarından konuya genel bir bakış atmak, dersin içeriğini anlamanıza yardımcı olacaktır.</a:t>
            </a:r>
            <a:endParaRPr lang="en-US" sz="1700" dirty="0"/>
          </a:p>
        </p:txBody>
      </p:sp>
      <p:sp>
        <p:nvSpPr>
          <p:cNvPr id="13" name="Shape 9"/>
          <p:cNvSpPr/>
          <p:nvPr/>
        </p:nvSpPr>
        <p:spPr>
          <a:xfrm>
            <a:off x="6256734" y="5971580"/>
            <a:ext cx="7551301" cy="15240"/>
          </a:xfrm>
          <a:prstGeom prst="roundRect">
            <a:avLst>
              <a:gd name="adj" fmla="val 604410"/>
            </a:avLst>
          </a:prstGeom>
          <a:solidFill>
            <a:srgbClr val="C5D2CF"/>
          </a:solidFill>
          <a:ln/>
        </p:spPr>
      </p:sp>
      <p:pic>
        <p:nvPicPr>
          <p:cNvPr id="14" name="Image 2" descr="preencoded.png">    </p:cNvPr>
          <p:cNvPicPr>
            <a:picLocks noChangeAspect="1"/>
          </p:cNvPicPr>
          <p:nvPr/>
        </p:nvPicPr>
        <p:blipFill>
          <a:blip r:embed="rId3"/>
          <a:stretch>
            <a:fillRect/>
          </a:stretch>
        </p:blipFill>
        <p:spPr>
          <a:xfrm>
            <a:off x="800219" y="6014204"/>
            <a:ext cx="6482120" cy="1614607"/>
          </a:xfrm>
          <a:prstGeom prst="rect">
            <a:avLst/>
          </a:prstGeom>
        </p:spPr>
      </p:pic>
      <p:sp>
        <p:nvSpPr>
          <p:cNvPr id="15" name="Text 10"/>
          <p:cNvSpPr/>
          <p:nvPr/>
        </p:nvSpPr>
        <p:spPr>
          <a:xfrm>
            <a:off x="3970734" y="6602135"/>
            <a:ext cx="140970" cy="438626"/>
          </a:xfrm>
          <a:prstGeom prst="rect">
            <a:avLst/>
          </a:prstGeom>
          <a:noFill/>
          <a:ln/>
        </p:spPr>
        <p:txBody>
          <a:bodyPr wrap="none" lIns="0" tIns="0" rIns="0" bIns="0" rtlCol="0" anchor="t"/>
          <a:lstStyle/>
          <a:p>
            <a:pPr algn="ctr" indent="0" marL="0">
              <a:lnSpc>
                <a:spcPts val="3450"/>
              </a:lnSpc>
              <a:buNone/>
            </a:pPr>
            <a:r>
              <a:rPr lang="en-US" sz="2150" dirty="0">
                <a:solidFill>
                  <a:srgbClr val="2C3249"/>
                </a:solidFill>
                <a:latin typeface="Kanit Light" pitchFamily="34" charset="0"/>
                <a:ea typeface="Kanit Light" pitchFamily="34" charset="-122"/>
                <a:cs typeface="Kanit Light" pitchFamily="34" charset="-120"/>
              </a:rPr>
              <a:t>3</a:t>
            </a:r>
            <a:endParaRPr lang="en-US" sz="2150" dirty="0"/>
          </a:p>
        </p:txBody>
      </p:sp>
      <p:sp>
        <p:nvSpPr>
          <p:cNvPr id="16" name="Text 11"/>
          <p:cNvSpPr/>
          <p:nvPr/>
        </p:nvSpPr>
        <p:spPr>
          <a:xfrm>
            <a:off x="7501652" y="6233517"/>
            <a:ext cx="2741414" cy="342662"/>
          </a:xfrm>
          <a:prstGeom prst="rect">
            <a:avLst/>
          </a:prstGeom>
          <a:noFill/>
          <a:ln/>
        </p:spPr>
        <p:txBody>
          <a:bodyPr wrap="none" lIns="0" tIns="0" rIns="0" bIns="0" rtlCol="0" anchor="t"/>
          <a:lstStyle/>
          <a:p>
            <a:pPr algn="l" indent="0" marL="0">
              <a:lnSpc>
                <a:spcPts val="2650"/>
              </a:lnSpc>
              <a:buNone/>
            </a:pPr>
            <a:r>
              <a:rPr lang="en-US" sz="2150" dirty="0">
                <a:solidFill>
                  <a:srgbClr val="2C3249"/>
                </a:solidFill>
                <a:latin typeface="Kanit Light" pitchFamily="34" charset="0"/>
                <a:ea typeface="Kanit Light" pitchFamily="34" charset="-122"/>
                <a:cs typeface="Kanit Light" pitchFamily="34" charset="-120"/>
              </a:rPr>
              <a:t>Sorularınızı Hazırlayın</a:t>
            </a:r>
            <a:endParaRPr lang="en-US" sz="2150" dirty="0"/>
          </a:p>
        </p:txBody>
      </p:sp>
      <p:sp>
        <p:nvSpPr>
          <p:cNvPr id="17" name="Text 12"/>
          <p:cNvSpPr/>
          <p:nvPr/>
        </p:nvSpPr>
        <p:spPr>
          <a:xfrm>
            <a:off x="7501652" y="6707743"/>
            <a:ext cx="6141839" cy="701754"/>
          </a:xfrm>
          <a:prstGeom prst="rect">
            <a:avLst/>
          </a:prstGeom>
          <a:noFill/>
          <a:ln/>
        </p:spPr>
        <p:txBody>
          <a:bodyPr wrap="square" lIns="0" tIns="0" rIns="0" bIns="0" rtlCol="0" anchor="t"/>
          <a:lstStyle/>
          <a:p>
            <a:pPr algn="l" indent="0" marL="0">
              <a:lnSpc>
                <a:spcPts val="2750"/>
              </a:lnSpc>
              <a:buNone/>
            </a:pPr>
            <a:r>
              <a:rPr lang="en-US" sz="1700" dirty="0">
                <a:solidFill>
                  <a:srgbClr val="2C3249"/>
                </a:solidFill>
                <a:latin typeface="Martel Sans" pitchFamily="34" charset="0"/>
                <a:ea typeface="Martel Sans" pitchFamily="34" charset="-122"/>
                <a:cs typeface="Martel Sans" pitchFamily="34" charset="-120"/>
              </a:rPr>
              <a:t>Ders sırasında sormak istediğiniz soruları not edin, bu sizin aktif öğrenme sürecini destekleyecektir.</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680216"/>
            <a:ext cx="7100292"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Ders Sırasında Etkin Dinleme</a:t>
            </a:r>
            <a:endParaRPr lang="en-US" sz="4450" dirty="0"/>
          </a:p>
        </p:txBody>
      </p:sp>
      <p:sp>
        <p:nvSpPr>
          <p:cNvPr id="3" name="Text 1"/>
          <p:cNvSpPr/>
          <p:nvPr/>
        </p:nvSpPr>
        <p:spPr>
          <a:xfrm>
            <a:off x="793790" y="3842623"/>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Ders sırasında etkin dinleme, konuyu tam olarak anlamak ve hatırlamak için çok önemlidir. Bu, konsantre olmayı, aktif olarak dinlemeyi ve ders materyallerini not almayı gerektirir.</a:t>
            </a:r>
            <a:endParaRPr lang="en-US" sz="1750" dirty="0"/>
          </a:p>
        </p:txBody>
      </p:sp>
      <p:sp>
        <p:nvSpPr>
          <p:cNvPr id="4" name="Text 2"/>
          <p:cNvSpPr/>
          <p:nvPr/>
        </p:nvSpPr>
        <p:spPr>
          <a:xfrm>
            <a:off x="793790" y="4823579"/>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Hocanın söylediklerini dikkatle takip edin ve sorularınızı çekinmeden sorun. Bu sayede derste aktif rol alır ve bilgiyi daha iyi özümseyebilirsiniz.</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802005"/>
            <a:ext cx="8226862"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Ders Sonrası Tekrar ve Pekiştirme</a:t>
            </a:r>
            <a:endParaRPr lang="en-US" sz="4450" dirty="0"/>
          </a:p>
        </p:txBody>
      </p:sp>
      <p:sp>
        <p:nvSpPr>
          <p:cNvPr id="3" name="Shape 1"/>
          <p:cNvSpPr/>
          <p:nvPr/>
        </p:nvSpPr>
        <p:spPr>
          <a:xfrm>
            <a:off x="1118711" y="1964412"/>
            <a:ext cx="30480" cy="5463183"/>
          </a:xfrm>
          <a:prstGeom prst="roundRect">
            <a:avLst>
              <a:gd name="adj" fmla="val 312558"/>
            </a:avLst>
          </a:prstGeom>
          <a:solidFill>
            <a:srgbClr val="C5D2CF"/>
          </a:solidFill>
          <a:ln/>
        </p:spPr>
      </p:sp>
      <p:sp>
        <p:nvSpPr>
          <p:cNvPr id="4" name="Shape 2"/>
          <p:cNvSpPr/>
          <p:nvPr/>
        </p:nvSpPr>
        <p:spPr>
          <a:xfrm>
            <a:off x="1358622" y="2459474"/>
            <a:ext cx="793790" cy="30480"/>
          </a:xfrm>
          <a:prstGeom prst="roundRect">
            <a:avLst>
              <a:gd name="adj" fmla="val 312558"/>
            </a:avLst>
          </a:prstGeom>
          <a:solidFill>
            <a:srgbClr val="C5D2CF"/>
          </a:solidFill>
          <a:ln/>
        </p:spPr>
      </p:sp>
      <p:sp>
        <p:nvSpPr>
          <p:cNvPr id="5" name="Shape 3"/>
          <p:cNvSpPr/>
          <p:nvPr/>
        </p:nvSpPr>
        <p:spPr>
          <a:xfrm>
            <a:off x="878800" y="2219563"/>
            <a:ext cx="510302" cy="510302"/>
          </a:xfrm>
          <a:prstGeom prst="roundRect">
            <a:avLst>
              <a:gd name="adj" fmla="val 18669"/>
            </a:avLst>
          </a:prstGeom>
          <a:solidFill>
            <a:srgbClr val="DFECE9"/>
          </a:solidFill>
          <a:ln w="7620">
            <a:solidFill>
              <a:srgbClr val="C5D2CF"/>
            </a:solidFill>
            <a:prstDash val="solid"/>
          </a:ln>
        </p:spPr>
      </p:sp>
      <p:sp>
        <p:nvSpPr>
          <p:cNvPr id="6" name="Text 4"/>
          <p:cNvSpPr/>
          <p:nvPr/>
        </p:nvSpPr>
        <p:spPr>
          <a:xfrm>
            <a:off x="1082159" y="2304574"/>
            <a:ext cx="103465" cy="340281"/>
          </a:xfrm>
          <a:prstGeom prst="rect">
            <a:avLst/>
          </a:prstGeom>
          <a:noFill/>
          <a:ln/>
        </p:spPr>
        <p:txBody>
          <a:bodyPr wrap="none" lIns="0" tIns="0" rIns="0" bIns="0" rtlCol="0" anchor="t"/>
          <a:lstStyle/>
          <a:p>
            <a:pPr algn="ctr" indent="0" marL="0">
              <a:lnSpc>
                <a:spcPts val="2650"/>
              </a:lnSpc>
              <a:buNone/>
            </a:pPr>
            <a:r>
              <a:rPr lang="en-US" sz="2650" dirty="0">
                <a:solidFill>
                  <a:srgbClr val="2C3249"/>
                </a:solidFill>
                <a:latin typeface="Kanit Light" pitchFamily="34" charset="0"/>
                <a:ea typeface="Kanit Light" pitchFamily="34" charset="-122"/>
                <a:cs typeface="Kanit Light" pitchFamily="34" charset="-120"/>
              </a:rPr>
              <a:t>1</a:t>
            </a:r>
            <a:endParaRPr lang="en-US" sz="2650" dirty="0"/>
          </a:p>
        </p:txBody>
      </p:sp>
      <p:sp>
        <p:nvSpPr>
          <p:cNvPr id="7" name="Text 5"/>
          <p:cNvSpPr/>
          <p:nvPr/>
        </p:nvSpPr>
        <p:spPr>
          <a:xfrm>
            <a:off x="2381488" y="219122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Gözden Geçirme</a:t>
            </a:r>
            <a:endParaRPr lang="en-US" sz="2200" dirty="0"/>
          </a:p>
        </p:txBody>
      </p:sp>
      <p:sp>
        <p:nvSpPr>
          <p:cNvPr id="8" name="Text 6"/>
          <p:cNvSpPr/>
          <p:nvPr/>
        </p:nvSpPr>
        <p:spPr>
          <a:xfrm>
            <a:off x="2381488" y="2681645"/>
            <a:ext cx="11455122" cy="725805"/>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Ders materyallerini gözden geçirerek yeni öğrendiklerinizi pekiştirin. Önemli noktaları vurgulayın ve eksik kalan yerleri tamamlayın.</a:t>
            </a:r>
            <a:endParaRPr lang="en-US" sz="1750" dirty="0"/>
          </a:p>
        </p:txBody>
      </p:sp>
      <p:sp>
        <p:nvSpPr>
          <p:cNvPr id="9" name="Shape 7"/>
          <p:cNvSpPr/>
          <p:nvPr/>
        </p:nvSpPr>
        <p:spPr>
          <a:xfrm>
            <a:off x="1358622" y="4356140"/>
            <a:ext cx="793790" cy="30480"/>
          </a:xfrm>
          <a:prstGeom prst="roundRect">
            <a:avLst>
              <a:gd name="adj" fmla="val 312558"/>
            </a:avLst>
          </a:prstGeom>
          <a:solidFill>
            <a:srgbClr val="C5D2CF"/>
          </a:solidFill>
          <a:ln/>
        </p:spPr>
      </p:sp>
      <p:sp>
        <p:nvSpPr>
          <p:cNvPr id="10" name="Shape 8"/>
          <p:cNvSpPr/>
          <p:nvPr/>
        </p:nvSpPr>
        <p:spPr>
          <a:xfrm>
            <a:off x="878800" y="4116229"/>
            <a:ext cx="510302" cy="510302"/>
          </a:xfrm>
          <a:prstGeom prst="roundRect">
            <a:avLst>
              <a:gd name="adj" fmla="val 18669"/>
            </a:avLst>
          </a:prstGeom>
          <a:solidFill>
            <a:srgbClr val="DFECE9"/>
          </a:solidFill>
          <a:ln w="7620">
            <a:solidFill>
              <a:srgbClr val="C5D2CF"/>
            </a:solidFill>
            <a:prstDash val="solid"/>
          </a:ln>
        </p:spPr>
      </p:sp>
      <p:sp>
        <p:nvSpPr>
          <p:cNvPr id="11" name="Text 9"/>
          <p:cNvSpPr/>
          <p:nvPr/>
        </p:nvSpPr>
        <p:spPr>
          <a:xfrm>
            <a:off x="1047869" y="4201239"/>
            <a:ext cx="172164" cy="340281"/>
          </a:xfrm>
          <a:prstGeom prst="rect">
            <a:avLst/>
          </a:prstGeom>
          <a:noFill/>
          <a:ln/>
        </p:spPr>
        <p:txBody>
          <a:bodyPr wrap="none" lIns="0" tIns="0" rIns="0" bIns="0" rtlCol="0" anchor="t"/>
          <a:lstStyle/>
          <a:p>
            <a:pPr algn="ctr" indent="0" marL="0">
              <a:lnSpc>
                <a:spcPts val="2650"/>
              </a:lnSpc>
              <a:buNone/>
            </a:pPr>
            <a:r>
              <a:rPr lang="en-US" sz="2650" dirty="0">
                <a:solidFill>
                  <a:srgbClr val="2C3249"/>
                </a:solidFill>
                <a:latin typeface="Kanit Light" pitchFamily="34" charset="0"/>
                <a:ea typeface="Kanit Light" pitchFamily="34" charset="-122"/>
                <a:cs typeface="Kanit Light" pitchFamily="34" charset="-120"/>
              </a:rPr>
              <a:t>2</a:t>
            </a:r>
            <a:endParaRPr lang="en-US" sz="2650" dirty="0"/>
          </a:p>
        </p:txBody>
      </p:sp>
      <p:sp>
        <p:nvSpPr>
          <p:cNvPr id="12" name="Text 10"/>
          <p:cNvSpPr/>
          <p:nvPr/>
        </p:nvSpPr>
        <p:spPr>
          <a:xfrm>
            <a:off x="2381488" y="408789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Uygulama</a:t>
            </a:r>
            <a:endParaRPr lang="en-US" sz="2200" dirty="0"/>
          </a:p>
        </p:txBody>
      </p:sp>
      <p:sp>
        <p:nvSpPr>
          <p:cNvPr id="13" name="Text 11"/>
          <p:cNvSpPr/>
          <p:nvPr/>
        </p:nvSpPr>
        <p:spPr>
          <a:xfrm>
            <a:off x="2381488" y="4578310"/>
            <a:ext cx="11455122" cy="725805"/>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Öğrendiğiniz bilgileri pratiğe dökmek, kavramları daha iyi anlamanıza ve kalıcı öğrenmeye yardımcı olur. Alıştırmalar çözün, örnekler üzerinde çalışın ve bilgilerinizi farklı senaryolarda uygulayın.</a:t>
            </a:r>
            <a:endParaRPr lang="en-US" sz="1750" dirty="0"/>
          </a:p>
        </p:txBody>
      </p:sp>
      <p:sp>
        <p:nvSpPr>
          <p:cNvPr id="14" name="Shape 12"/>
          <p:cNvSpPr/>
          <p:nvPr/>
        </p:nvSpPr>
        <p:spPr>
          <a:xfrm>
            <a:off x="1358622" y="6252805"/>
            <a:ext cx="793790" cy="30480"/>
          </a:xfrm>
          <a:prstGeom prst="roundRect">
            <a:avLst>
              <a:gd name="adj" fmla="val 312558"/>
            </a:avLst>
          </a:prstGeom>
          <a:solidFill>
            <a:srgbClr val="C5D2CF"/>
          </a:solidFill>
          <a:ln/>
        </p:spPr>
      </p:sp>
      <p:sp>
        <p:nvSpPr>
          <p:cNvPr id="15" name="Shape 13"/>
          <p:cNvSpPr/>
          <p:nvPr/>
        </p:nvSpPr>
        <p:spPr>
          <a:xfrm>
            <a:off x="878800" y="6012894"/>
            <a:ext cx="510302" cy="510302"/>
          </a:xfrm>
          <a:prstGeom prst="roundRect">
            <a:avLst>
              <a:gd name="adj" fmla="val 18669"/>
            </a:avLst>
          </a:prstGeom>
          <a:solidFill>
            <a:srgbClr val="DFECE9"/>
          </a:solidFill>
          <a:ln w="7620">
            <a:solidFill>
              <a:srgbClr val="C5D2CF"/>
            </a:solidFill>
            <a:prstDash val="solid"/>
          </a:ln>
        </p:spPr>
      </p:sp>
      <p:sp>
        <p:nvSpPr>
          <p:cNvPr id="16" name="Text 14"/>
          <p:cNvSpPr/>
          <p:nvPr/>
        </p:nvSpPr>
        <p:spPr>
          <a:xfrm>
            <a:off x="1046440" y="6097905"/>
            <a:ext cx="174903" cy="340281"/>
          </a:xfrm>
          <a:prstGeom prst="rect">
            <a:avLst/>
          </a:prstGeom>
          <a:noFill/>
          <a:ln/>
        </p:spPr>
        <p:txBody>
          <a:bodyPr wrap="none" lIns="0" tIns="0" rIns="0" bIns="0" rtlCol="0" anchor="t"/>
          <a:lstStyle/>
          <a:p>
            <a:pPr algn="ctr" indent="0" marL="0">
              <a:lnSpc>
                <a:spcPts val="2650"/>
              </a:lnSpc>
              <a:buNone/>
            </a:pPr>
            <a:r>
              <a:rPr lang="en-US" sz="2650" dirty="0">
                <a:solidFill>
                  <a:srgbClr val="2C3249"/>
                </a:solidFill>
                <a:latin typeface="Kanit Light" pitchFamily="34" charset="0"/>
                <a:ea typeface="Kanit Light" pitchFamily="34" charset="-122"/>
                <a:cs typeface="Kanit Light" pitchFamily="34" charset="-120"/>
              </a:rPr>
              <a:t>3</a:t>
            </a:r>
            <a:endParaRPr lang="en-US" sz="2650" dirty="0"/>
          </a:p>
        </p:txBody>
      </p:sp>
      <p:sp>
        <p:nvSpPr>
          <p:cNvPr id="17" name="Text 15"/>
          <p:cNvSpPr/>
          <p:nvPr/>
        </p:nvSpPr>
        <p:spPr>
          <a:xfrm>
            <a:off x="2381488" y="598455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Özetleme</a:t>
            </a:r>
            <a:endParaRPr lang="en-US" sz="2200" dirty="0"/>
          </a:p>
        </p:txBody>
      </p:sp>
      <p:sp>
        <p:nvSpPr>
          <p:cNvPr id="18" name="Text 16"/>
          <p:cNvSpPr/>
          <p:nvPr/>
        </p:nvSpPr>
        <p:spPr>
          <a:xfrm>
            <a:off x="2381488" y="6474976"/>
            <a:ext cx="11455122" cy="725805"/>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Dersin ana başlıklarını ve önemli noktalarını kısa ve öz bir şekilde özetleyin. Bu, konuyu daha iyi anlamanıza ve hatırlamanıza yardımcı olur.</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147405"/>
            <a:ext cx="7288530"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Zaman Yönetimi ve Planlama</a:t>
            </a:r>
            <a:endParaRPr lang="en-US" sz="4450" dirty="0"/>
          </a:p>
        </p:txBody>
      </p:sp>
      <p:pic>
        <p:nvPicPr>
          <p:cNvPr id="3" name="Image 0" descr="preencoded.png">    </p:cNvPr>
          <p:cNvPicPr>
            <a:picLocks noChangeAspect="1"/>
          </p:cNvPicPr>
          <p:nvPr/>
        </p:nvPicPr>
        <p:blipFill>
          <a:blip r:embed="rId1"/>
          <a:stretch>
            <a:fillRect/>
          </a:stretch>
        </p:blipFill>
        <p:spPr>
          <a:xfrm>
            <a:off x="793790" y="2309813"/>
            <a:ext cx="4120753" cy="2546747"/>
          </a:xfrm>
          <a:prstGeom prst="rect">
            <a:avLst/>
          </a:prstGeom>
        </p:spPr>
      </p:pic>
      <p:sp>
        <p:nvSpPr>
          <p:cNvPr id="4" name="Text 1"/>
          <p:cNvSpPr/>
          <p:nvPr/>
        </p:nvSpPr>
        <p:spPr>
          <a:xfrm>
            <a:off x="793790" y="5140047"/>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Planlama</a:t>
            </a:r>
            <a:endParaRPr lang="en-US" sz="2200" dirty="0"/>
          </a:p>
        </p:txBody>
      </p:sp>
      <p:sp>
        <p:nvSpPr>
          <p:cNvPr id="5" name="Text 2"/>
          <p:cNvSpPr/>
          <p:nvPr/>
        </p:nvSpPr>
        <p:spPr>
          <a:xfrm>
            <a:off x="793790" y="5630466"/>
            <a:ext cx="4120753" cy="1451610"/>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Zaman yönetiminin temelini sağlam bir planlama oluşturur. Ders programınızı, ödev teslim tarihlerini ve diğer sorumluluklarınızı not edin.</a:t>
            </a:r>
            <a:endParaRPr lang="en-US" sz="1750" dirty="0"/>
          </a:p>
        </p:txBody>
      </p:sp>
      <p:pic>
        <p:nvPicPr>
          <p:cNvPr id="6" name="Image 1" descr="preencoded.png">    </p:cNvPr>
          <p:cNvPicPr>
            <a:picLocks noChangeAspect="1"/>
          </p:cNvPicPr>
          <p:nvPr/>
        </p:nvPicPr>
        <p:blipFill>
          <a:blip r:embed="rId2"/>
          <a:stretch>
            <a:fillRect/>
          </a:stretch>
        </p:blipFill>
        <p:spPr>
          <a:xfrm>
            <a:off x="5254704" y="2309813"/>
            <a:ext cx="4120872" cy="2546866"/>
          </a:xfrm>
          <a:prstGeom prst="rect">
            <a:avLst/>
          </a:prstGeom>
        </p:spPr>
      </p:pic>
      <p:sp>
        <p:nvSpPr>
          <p:cNvPr id="7" name="Text 3"/>
          <p:cNvSpPr/>
          <p:nvPr/>
        </p:nvSpPr>
        <p:spPr>
          <a:xfrm>
            <a:off x="5254704" y="514016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Önceliklendirme</a:t>
            </a:r>
            <a:endParaRPr lang="en-US" sz="2200" dirty="0"/>
          </a:p>
        </p:txBody>
      </p:sp>
      <p:sp>
        <p:nvSpPr>
          <p:cNvPr id="8" name="Text 4"/>
          <p:cNvSpPr/>
          <p:nvPr/>
        </p:nvSpPr>
        <p:spPr>
          <a:xfrm>
            <a:off x="5254704" y="5630585"/>
            <a:ext cx="4120872" cy="1088708"/>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Önemli görevleri belirleyin ve bunları önceliklendirin. Zamanınızı en önemli görevlere ayırın.</a:t>
            </a:r>
            <a:endParaRPr lang="en-US" sz="1750" dirty="0"/>
          </a:p>
        </p:txBody>
      </p:sp>
      <p:pic>
        <p:nvPicPr>
          <p:cNvPr id="9" name="Image 2" descr="preencoded.png">    </p:cNvPr>
          <p:cNvPicPr>
            <a:picLocks noChangeAspect="1"/>
          </p:cNvPicPr>
          <p:nvPr/>
        </p:nvPicPr>
        <p:blipFill>
          <a:blip r:embed="rId3"/>
          <a:stretch>
            <a:fillRect/>
          </a:stretch>
        </p:blipFill>
        <p:spPr>
          <a:xfrm>
            <a:off x="9715738" y="2309813"/>
            <a:ext cx="4120753" cy="2546747"/>
          </a:xfrm>
          <a:prstGeom prst="rect">
            <a:avLst/>
          </a:prstGeom>
        </p:spPr>
      </p:pic>
      <p:sp>
        <p:nvSpPr>
          <p:cNvPr id="10" name="Text 5"/>
          <p:cNvSpPr/>
          <p:nvPr/>
        </p:nvSpPr>
        <p:spPr>
          <a:xfrm>
            <a:off x="9715738" y="5140047"/>
            <a:ext cx="2857262"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Zamanı Etkin Kullanma</a:t>
            </a:r>
            <a:endParaRPr lang="en-US" sz="2200" dirty="0"/>
          </a:p>
        </p:txBody>
      </p:sp>
      <p:sp>
        <p:nvSpPr>
          <p:cNvPr id="11" name="Text 6"/>
          <p:cNvSpPr/>
          <p:nvPr/>
        </p:nvSpPr>
        <p:spPr>
          <a:xfrm>
            <a:off x="9715738" y="5630466"/>
            <a:ext cx="4120753" cy="1088708"/>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Mola vermeyi unutmayın. Kısa molalar konsantrasyonunuzu artırabilir ve verimliliğinizi artırabilir.</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2024-12-05T08:30:31Z</dcterms:created>
  <dcterms:modified xsi:type="dcterms:W3CDTF">2024-12-05T08:30:31Z</dcterms:modified>
</cp:coreProperties>
</file>