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solidFill>
          <a:ln/>
        </p:spPr>
      </p:sp>
      <p:pic>
        <p:nvPicPr>
          <p:cNvPr id="4" name="Image 1" descr="preencoded.png">    </p:cNvPr>
          <p:cNvPicPr>
            <a:picLocks noChangeAspect="1"/>
          </p:cNvPicPr>
          <p:nvPr/>
        </p:nvPicPr>
        <p:blipFill>
          <a:blip r:embed="rId2"/>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000000">
              <a:alpha val="80000"/>
            </a:srgbClr>
          </a:solidFill>
          <a:ln/>
        </p:spPr>
      </p:sp>
      <p:sp>
        <p:nvSpPr>
          <p:cNvPr id="6" name="Text 2"/>
          <p:cNvSpPr/>
          <p:nvPr/>
        </p:nvSpPr>
        <p:spPr>
          <a:xfrm>
            <a:off x="2037993" y="2262426"/>
            <a:ext cx="10554414" cy="1666399"/>
          </a:xfrm>
          <a:prstGeom prst="rect">
            <a:avLst/>
          </a:prstGeom>
          <a:noFill/>
          <a:ln/>
        </p:spPr>
        <p:txBody>
          <a:bodyPr wrap="square" rtlCol="0" anchor="t"/>
          <a:lstStyle/>
          <a:p>
            <a:pPr indent="0" marL="0">
              <a:lnSpc>
                <a:spcPts val="6561"/>
              </a:lnSpc>
              <a:buNone/>
            </a:pPr>
            <a:r>
              <a:rPr lang="en-US" sz="5249" dirty="0">
                <a:solidFill>
                  <a:srgbClr val="FFFFFF"/>
                </a:solidFill>
                <a:latin typeface="Libre Baskerville" pitchFamily="34" charset="0"/>
                <a:ea typeface="Libre Baskerville" pitchFamily="34" charset="-122"/>
                <a:cs typeface="Libre Baskerville" pitchFamily="34" charset="-120"/>
              </a:rPr>
              <a:t>Çocuğunuzla Etkili İletişim Kurmanın Yolları</a:t>
            </a:r>
            <a:endParaRPr lang="en-US" sz="5249" dirty="0"/>
          </a:p>
        </p:txBody>
      </p:sp>
      <p:sp>
        <p:nvSpPr>
          <p:cNvPr id="7" name="Text 3"/>
          <p:cNvSpPr/>
          <p:nvPr/>
        </p:nvSpPr>
        <p:spPr>
          <a:xfrm>
            <a:off x="2037993" y="4262080"/>
            <a:ext cx="10554414" cy="1066205"/>
          </a:xfrm>
          <a:prstGeom prst="rect">
            <a:avLst/>
          </a:prstGeom>
          <a:noFill/>
          <a:ln/>
        </p:spPr>
        <p:txBody>
          <a:bodyPr wrap="square" rtlCol="0" anchor="t"/>
          <a:lstStyle/>
          <a:p>
            <a:pPr indent="0" marL="0">
              <a:lnSpc>
                <a:spcPts val="2799"/>
              </a:lnSpc>
              <a:buNone/>
            </a:pPr>
            <a:r>
              <a:rPr lang="en-US" sz="1750" dirty="0">
                <a:solidFill>
                  <a:srgbClr val="FFFFFF"/>
                </a:solidFill>
                <a:latin typeface="DM Sans" pitchFamily="34" charset="0"/>
                <a:ea typeface="DM Sans" pitchFamily="34" charset="-122"/>
                <a:cs typeface="DM Sans" pitchFamily="34" charset="-120"/>
              </a:rPr>
              <a:t>Çocuklarla etkili iletişim kurmak, ebeveynlik ve çocuk gelişimi sürecinde oldukça önemlidir. Çocuklarla sağlıklı bir ilişki kurabilmek ve onların duygusal, zihinsel ve sosyal gelişimine olumlu katkıda bulunabilmek için etkili iletişim becerileri oldukça değerlidir.</a:t>
            </a:r>
            <a:endParaRPr lang="en-US" sz="1750" dirty="0"/>
          </a:p>
        </p:txBody>
      </p:sp>
      <p:sp>
        <p:nvSpPr>
          <p:cNvPr id="8" name="Shape 4"/>
          <p:cNvSpPr/>
          <p:nvPr/>
        </p:nvSpPr>
        <p:spPr>
          <a:xfrm>
            <a:off x="2037993" y="5594866"/>
            <a:ext cx="355402" cy="355402"/>
          </a:xfrm>
          <a:prstGeom prst="roundRect">
            <a:avLst>
              <a:gd name="adj" fmla="val 25726039"/>
            </a:avLst>
          </a:prstGeom>
          <a:noFill/>
          <a:ln w="7620">
            <a:solidFill>
              <a:srgbClr val="FFFFFF"/>
            </a:solidFill>
            <a:prstDash val="solid"/>
          </a:ln>
        </p:spPr>
      </p:sp>
      <p:pic>
        <p:nvPicPr>
          <p:cNvPr id="9" name="Image 2" descr="preencoded.png">    </p:cNvPr>
          <p:cNvPicPr>
            <a:picLocks noChangeAspect="1"/>
          </p:cNvPicPr>
          <p:nvPr/>
        </p:nvPicPr>
        <p:blipFill>
          <a:blip r:embed="rId3"/>
          <a:stretch>
            <a:fillRect/>
          </a:stretch>
        </p:blipFill>
        <p:spPr>
          <a:xfrm>
            <a:off x="2045613" y="5602486"/>
            <a:ext cx="340162" cy="340162"/>
          </a:xfrm>
          <a:prstGeom prst="rect">
            <a:avLst/>
          </a:prstGeom>
        </p:spPr>
      </p:pic>
      <p:sp>
        <p:nvSpPr>
          <p:cNvPr id="10" name="Text 5"/>
          <p:cNvSpPr/>
          <p:nvPr/>
        </p:nvSpPr>
        <p:spPr>
          <a:xfrm>
            <a:off x="2504480" y="5578197"/>
            <a:ext cx="2217420" cy="388858"/>
          </a:xfrm>
          <a:prstGeom prst="rect">
            <a:avLst/>
          </a:prstGeom>
          <a:noFill/>
          <a:ln/>
        </p:spPr>
        <p:txBody>
          <a:bodyPr wrap="none" rtlCol="0" anchor="t"/>
          <a:lstStyle/>
          <a:p>
            <a:pPr algn="l" indent="0" marL="0">
              <a:lnSpc>
                <a:spcPts val="3062"/>
              </a:lnSpc>
              <a:buNone/>
            </a:pPr>
            <a:r>
              <a:rPr lang="en-US" sz="2187" b="1" dirty="0">
                <a:solidFill>
                  <a:srgbClr val="FFFFFF"/>
                </a:solidFill>
                <a:latin typeface="DM Sans" pitchFamily="34" charset="0"/>
                <a:ea typeface="DM Sans" pitchFamily="34" charset="-122"/>
                <a:cs typeface="DM Sans" pitchFamily="34" charset="-120"/>
              </a:rPr>
              <a:t>by Onur ULUSOY</a:t>
            </a:r>
            <a:endParaRPr lang="en-US" sz="218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3013710" y="499229"/>
            <a:ext cx="8305800" cy="565904"/>
          </a:xfrm>
          <a:prstGeom prst="rect">
            <a:avLst/>
          </a:prstGeom>
          <a:noFill/>
          <a:ln/>
        </p:spPr>
        <p:txBody>
          <a:bodyPr wrap="none" rtlCol="0" anchor="t"/>
          <a:lstStyle/>
          <a:p>
            <a:pPr indent="0" marL="0">
              <a:lnSpc>
                <a:spcPts val="4457"/>
              </a:lnSpc>
              <a:buNone/>
            </a:pPr>
            <a:r>
              <a:rPr lang="en-US" sz="3565" dirty="0">
                <a:solidFill>
                  <a:srgbClr val="5C4E3D"/>
                </a:solidFill>
                <a:latin typeface="Libre Baskerville" pitchFamily="34" charset="0"/>
                <a:ea typeface="Libre Baskerville" pitchFamily="34" charset="-122"/>
                <a:cs typeface="Libre Baskerville" pitchFamily="34" charset="-120"/>
              </a:rPr>
              <a:t>Empati Kurma ve Anlama Becerileri</a:t>
            </a:r>
            <a:endParaRPr lang="en-US" sz="3565" dirty="0"/>
          </a:p>
        </p:txBody>
      </p:sp>
      <p:sp>
        <p:nvSpPr>
          <p:cNvPr id="5" name="Text 2"/>
          <p:cNvSpPr/>
          <p:nvPr/>
        </p:nvSpPr>
        <p:spPr>
          <a:xfrm>
            <a:off x="3013710" y="1427321"/>
            <a:ext cx="8602861" cy="869037"/>
          </a:xfrm>
          <a:prstGeom prst="rect">
            <a:avLst/>
          </a:prstGeom>
          <a:noFill/>
          <a:ln/>
        </p:spPr>
        <p:txBody>
          <a:bodyPr wrap="square" rtlCol="0" anchor="t"/>
          <a:lstStyle/>
          <a:p>
            <a:pPr indent="0" marL="0">
              <a:lnSpc>
                <a:spcPts val="2282"/>
              </a:lnSpc>
              <a:buNone/>
            </a:pPr>
            <a:r>
              <a:rPr lang="en-US" sz="1426" dirty="0">
                <a:solidFill>
                  <a:srgbClr val="454240"/>
                </a:solidFill>
                <a:latin typeface="DM Sans" pitchFamily="34" charset="0"/>
                <a:ea typeface="DM Sans" pitchFamily="34" charset="-122"/>
                <a:cs typeface="DM Sans" pitchFamily="34" charset="-120"/>
              </a:rPr>
              <a:t>Empati kurma, çocuğunuzla sağlıklı bir ilişki geliştirmenin önemli bir parçasıdır. Çocuğunuzun duygusal durumunu anlamak ve onu anladığınızı hissettirmek, onunla kurulan iletişimin temelini oluşturur. Empati, çocuğunuzun duygusal ihtiyaçlarını anlamanıza ve ona destek olmanıza yardımcı olacaktır.</a:t>
            </a:r>
            <a:endParaRPr lang="en-US" sz="1426" dirty="0"/>
          </a:p>
        </p:txBody>
      </p:sp>
      <p:sp>
        <p:nvSpPr>
          <p:cNvPr id="6" name="Shape 3"/>
          <p:cNvSpPr/>
          <p:nvPr/>
        </p:nvSpPr>
        <p:spPr>
          <a:xfrm>
            <a:off x="3267194" y="2500074"/>
            <a:ext cx="36195" cy="5230297"/>
          </a:xfrm>
          <a:prstGeom prst="roundRect">
            <a:avLst>
              <a:gd name="adj" fmla="val 225172"/>
            </a:avLst>
          </a:prstGeom>
          <a:solidFill>
            <a:srgbClr val="DDD3BA"/>
          </a:solidFill>
          <a:ln/>
        </p:spPr>
      </p:sp>
      <p:sp>
        <p:nvSpPr>
          <p:cNvPr id="7" name="Shape 4"/>
          <p:cNvSpPr/>
          <p:nvPr/>
        </p:nvSpPr>
        <p:spPr>
          <a:xfrm>
            <a:off x="3489008" y="2827139"/>
            <a:ext cx="633889" cy="36195"/>
          </a:xfrm>
          <a:prstGeom prst="roundRect">
            <a:avLst>
              <a:gd name="adj" fmla="val 225172"/>
            </a:avLst>
          </a:prstGeom>
          <a:solidFill>
            <a:srgbClr val="DDD3BA"/>
          </a:solidFill>
          <a:ln/>
        </p:spPr>
      </p:sp>
      <p:sp>
        <p:nvSpPr>
          <p:cNvPr id="8" name="Shape 5"/>
          <p:cNvSpPr/>
          <p:nvPr/>
        </p:nvSpPr>
        <p:spPr>
          <a:xfrm>
            <a:off x="3081576" y="2641521"/>
            <a:ext cx="407432" cy="407432"/>
          </a:xfrm>
          <a:prstGeom prst="roundRect">
            <a:avLst>
              <a:gd name="adj" fmla="val 20004"/>
            </a:avLst>
          </a:prstGeom>
          <a:solidFill>
            <a:srgbClr val="F7EDD4"/>
          </a:solidFill>
          <a:ln w="11311">
            <a:solidFill>
              <a:srgbClr val="DDD3BA"/>
            </a:solidFill>
            <a:prstDash val="solid"/>
          </a:ln>
        </p:spPr>
      </p:sp>
      <p:sp>
        <p:nvSpPr>
          <p:cNvPr id="9" name="Text 6"/>
          <p:cNvSpPr/>
          <p:nvPr/>
        </p:nvSpPr>
        <p:spPr>
          <a:xfrm>
            <a:off x="3224332" y="2675453"/>
            <a:ext cx="121920" cy="339566"/>
          </a:xfrm>
          <a:prstGeom prst="rect">
            <a:avLst/>
          </a:prstGeom>
          <a:noFill/>
          <a:ln/>
        </p:spPr>
        <p:txBody>
          <a:bodyPr wrap="none" rtlCol="0" anchor="t"/>
          <a:lstStyle/>
          <a:p>
            <a:pPr algn="ctr" indent="0" marL="0">
              <a:lnSpc>
                <a:spcPts val="2674"/>
              </a:lnSpc>
              <a:buNone/>
            </a:pPr>
            <a:r>
              <a:rPr lang="en-US" sz="2139" dirty="0">
                <a:solidFill>
                  <a:srgbClr val="454240"/>
                </a:solidFill>
                <a:latin typeface="Libre Baskerville" pitchFamily="34" charset="0"/>
                <a:ea typeface="Libre Baskerville" pitchFamily="34" charset="-122"/>
                <a:cs typeface="Libre Baskerville" pitchFamily="34" charset="-120"/>
              </a:rPr>
              <a:t>1</a:t>
            </a:r>
            <a:endParaRPr lang="en-US" sz="2139" dirty="0"/>
          </a:p>
        </p:txBody>
      </p:sp>
      <p:sp>
        <p:nvSpPr>
          <p:cNvPr id="10" name="Text 7"/>
          <p:cNvSpPr/>
          <p:nvPr/>
        </p:nvSpPr>
        <p:spPr>
          <a:xfrm>
            <a:off x="4281368" y="2681168"/>
            <a:ext cx="2148840" cy="282893"/>
          </a:xfrm>
          <a:prstGeom prst="rect">
            <a:avLst/>
          </a:prstGeom>
          <a:noFill/>
          <a:ln/>
        </p:spPr>
        <p:txBody>
          <a:bodyPr wrap="none" rtlCol="0" anchor="t"/>
          <a:lstStyle/>
          <a:p>
            <a:pPr algn="l" indent="0" marL="0">
              <a:lnSpc>
                <a:spcPts val="2228"/>
              </a:lnSpc>
              <a:buNone/>
            </a:pPr>
            <a:r>
              <a:rPr lang="en-US" sz="1783" dirty="0">
                <a:solidFill>
                  <a:srgbClr val="454240"/>
                </a:solidFill>
                <a:latin typeface="Libre Baskerville" pitchFamily="34" charset="0"/>
                <a:ea typeface="Libre Baskerville" pitchFamily="34" charset="-122"/>
                <a:cs typeface="Libre Baskerville" pitchFamily="34" charset="-120"/>
              </a:rPr>
              <a:t>Empati Geliştirme</a:t>
            </a:r>
            <a:endParaRPr lang="en-US" sz="1783" dirty="0"/>
          </a:p>
        </p:txBody>
      </p:sp>
      <p:sp>
        <p:nvSpPr>
          <p:cNvPr id="11" name="Text 8"/>
          <p:cNvSpPr/>
          <p:nvPr/>
        </p:nvSpPr>
        <p:spPr>
          <a:xfrm>
            <a:off x="4281368" y="3072646"/>
            <a:ext cx="7335203" cy="869037"/>
          </a:xfrm>
          <a:prstGeom prst="rect">
            <a:avLst/>
          </a:prstGeom>
          <a:noFill/>
          <a:ln/>
        </p:spPr>
        <p:txBody>
          <a:bodyPr wrap="square" rtlCol="0" anchor="t"/>
          <a:lstStyle/>
          <a:p>
            <a:pPr algn="l" indent="0" marL="0">
              <a:lnSpc>
                <a:spcPts val="2282"/>
              </a:lnSpc>
              <a:buNone/>
            </a:pPr>
            <a:r>
              <a:rPr lang="en-US" sz="1426" dirty="0">
                <a:solidFill>
                  <a:srgbClr val="454240"/>
                </a:solidFill>
                <a:latin typeface="DM Sans" pitchFamily="34" charset="0"/>
                <a:ea typeface="DM Sans" pitchFamily="34" charset="-122"/>
                <a:cs typeface="DM Sans" pitchFamily="34" charset="-120"/>
              </a:rPr>
              <a:t>Empati becerisi zamanla gelişir ve çocuklarınızla empati kurabilmeniz için onların bakış açısını anlamaya çalışmanız gerekir. Onların yaşadığı duyguları doğru bir şekilde anlayarak, olumlu bir etkileşim kurabilirsiniz.</a:t>
            </a:r>
            <a:endParaRPr lang="en-US" sz="1426" dirty="0"/>
          </a:p>
        </p:txBody>
      </p:sp>
      <p:sp>
        <p:nvSpPr>
          <p:cNvPr id="12" name="Shape 9"/>
          <p:cNvSpPr/>
          <p:nvPr/>
        </p:nvSpPr>
        <p:spPr>
          <a:xfrm>
            <a:off x="3489008" y="4630936"/>
            <a:ext cx="633889" cy="36195"/>
          </a:xfrm>
          <a:prstGeom prst="roundRect">
            <a:avLst>
              <a:gd name="adj" fmla="val 225172"/>
            </a:avLst>
          </a:prstGeom>
          <a:solidFill>
            <a:srgbClr val="DDD3BA"/>
          </a:solidFill>
          <a:ln/>
        </p:spPr>
      </p:sp>
      <p:sp>
        <p:nvSpPr>
          <p:cNvPr id="13" name="Shape 10"/>
          <p:cNvSpPr/>
          <p:nvPr/>
        </p:nvSpPr>
        <p:spPr>
          <a:xfrm>
            <a:off x="3081576" y="4445318"/>
            <a:ext cx="407432" cy="407432"/>
          </a:xfrm>
          <a:prstGeom prst="roundRect">
            <a:avLst>
              <a:gd name="adj" fmla="val 20004"/>
            </a:avLst>
          </a:prstGeom>
          <a:solidFill>
            <a:srgbClr val="F7EDD4"/>
          </a:solidFill>
          <a:ln w="11311">
            <a:solidFill>
              <a:srgbClr val="DDD3BA"/>
            </a:solidFill>
            <a:prstDash val="solid"/>
          </a:ln>
        </p:spPr>
      </p:sp>
      <p:sp>
        <p:nvSpPr>
          <p:cNvPr id="14" name="Text 11"/>
          <p:cNvSpPr/>
          <p:nvPr/>
        </p:nvSpPr>
        <p:spPr>
          <a:xfrm>
            <a:off x="3201472" y="4479250"/>
            <a:ext cx="167640" cy="339566"/>
          </a:xfrm>
          <a:prstGeom prst="rect">
            <a:avLst/>
          </a:prstGeom>
          <a:noFill/>
          <a:ln/>
        </p:spPr>
        <p:txBody>
          <a:bodyPr wrap="none" rtlCol="0" anchor="t"/>
          <a:lstStyle/>
          <a:p>
            <a:pPr algn="ctr" indent="0" marL="0">
              <a:lnSpc>
                <a:spcPts val="2674"/>
              </a:lnSpc>
              <a:buNone/>
            </a:pPr>
            <a:r>
              <a:rPr lang="en-US" sz="2139" dirty="0">
                <a:solidFill>
                  <a:srgbClr val="454240"/>
                </a:solidFill>
                <a:latin typeface="Libre Baskerville" pitchFamily="34" charset="0"/>
                <a:ea typeface="Libre Baskerville" pitchFamily="34" charset="-122"/>
                <a:cs typeface="Libre Baskerville" pitchFamily="34" charset="-120"/>
              </a:rPr>
              <a:t>2</a:t>
            </a:r>
            <a:endParaRPr lang="en-US" sz="2139" dirty="0"/>
          </a:p>
        </p:txBody>
      </p:sp>
      <p:sp>
        <p:nvSpPr>
          <p:cNvPr id="15" name="Text 12"/>
          <p:cNvSpPr/>
          <p:nvPr/>
        </p:nvSpPr>
        <p:spPr>
          <a:xfrm>
            <a:off x="4281368" y="4484965"/>
            <a:ext cx="2110740" cy="282893"/>
          </a:xfrm>
          <a:prstGeom prst="rect">
            <a:avLst/>
          </a:prstGeom>
          <a:noFill/>
          <a:ln/>
        </p:spPr>
        <p:txBody>
          <a:bodyPr wrap="none" rtlCol="0" anchor="t"/>
          <a:lstStyle/>
          <a:p>
            <a:pPr algn="l" indent="0" marL="0">
              <a:lnSpc>
                <a:spcPts val="2228"/>
              </a:lnSpc>
              <a:buNone/>
            </a:pPr>
            <a:r>
              <a:rPr lang="en-US" sz="1783" dirty="0">
                <a:solidFill>
                  <a:srgbClr val="454240"/>
                </a:solidFill>
                <a:latin typeface="Libre Baskerville" pitchFamily="34" charset="0"/>
                <a:ea typeface="Libre Baskerville" pitchFamily="34" charset="-122"/>
                <a:cs typeface="Libre Baskerville" pitchFamily="34" charset="-120"/>
              </a:rPr>
              <a:t>Anlama Becerileri</a:t>
            </a:r>
            <a:endParaRPr lang="en-US" sz="1783" dirty="0"/>
          </a:p>
        </p:txBody>
      </p:sp>
      <p:sp>
        <p:nvSpPr>
          <p:cNvPr id="16" name="Text 13"/>
          <p:cNvSpPr/>
          <p:nvPr/>
        </p:nvSpPr>
        <p:spPr>
          <a:xfrm>
            <a:off x="4281368" y="4876443"/>
            <a:ext cx="7335203" cy="869037"/>
          </a:xfrm>
          <a:prstGeom prst="rect">
            <a:avLst/>
          </a:prstGeom>
          <a:noFill/>
          <a:ln/>
        </p:spPr>
        <p:txBody>
          <a:bodyPr wrap="square" rtlCol="0" anchor="t"/>
          <a:lstStyle/>
          <a:p>
            <a:pPr algn="l" indent="0" marL="0">
              <a:lnSpc>
                <a:spcPts val="2282"/>
              </a:lnSpc>
              <a:buNone/>
            </a:pPr>
            <a:r>
              <a:rPr lang="en-US" sz="1426" dirty="0">
                <a:solidFill>
                  <a:srgbClr val="454240"/>
                </a:solidFill>
                <a:latin typeface="DM Sans" pitchFamily="34" charset="0"/>
                <a:ea typeface="DM Sans" pitchFamily="34" charset="-122"/>
                <a:cs typeface="DM Sans" pitchFamily="34" charset="-120"/>
              </a:rPr>
              <a:t>Çocuğunuzun duygusal ve ruhsal durumunu anlayarak, onun ihtiyaçlarını daha iyi karşılayabilir ve güvenli bir iletişim ortamı oluşturabilirsiniz. Anlama becerileri, çocuğunuzun kendini ifade etmesine ve duygusal gelişimine yardımcı olur.</a:t>
            </a:r>
            <a:endParaRPr lang="en-US" sz="1426" dirty="0"/>
          </a:p>
        </p:txBody>
      </p:sp>
      <p:sp>
        <p:nvSpPr>
          <p:cNvPr id="17" name="Shape 14"/>
          <p:cNvSpPr/>
          <p:nvPr/>
        </p:nvSpPr>
        <p:spPr>
          <a:xfrm>
            <a:off x="3489008" y="6434733"/>
            <a:ext cx="633889" cy="36195"/>
          </a:xfrm>
          <a:prstGeom prst="roundRect">
            <a:avLst>
              <a:gd name="adj" fmla="val 225172"/>
            </a:avLst>
          </a:prstGeom>
          <a:solidFill>
            <a:srgbClr val="DDD3BA"/>
          </a:solidFill>
          <a:ln/>
        </p:spPr>
      </p:sp>
      <p:sp>
        <p:nvSpPr>
          <p:cNvPr id="18" name="Shape 15"/>
          <p:cNvSpPr/>
          <p:nvPr/>
        </p:nvSpPr>
        <p:spPr>
          <a:xfrm>
            <a:off x="3081576" y="6249114"/>
            <a:ext cx="407432" cy="407432"/>
          </a:xfrm>
          <a:prstGeom prst="roundRect">
            <a:avLst>
              <a:gd name="adj" fmla="val 20004"/>
            </a:avLst>
          </a:prstGeom>
          <a:solidFill>
            <a:srgbClr val="F7EDD4"/>
          </a:solidFill>
          <a:ln w="11311">
            <a:solidFill>
              <a:srgbClr val="DDD3BA"/>
            </a:solidFill>
            <a:prstDash val="solid"/>
          </a:ln>
        </p:spPr>
      </p:sp>
      <p:sp>
        <p:nvSpPr>
          <p:cNvPr id="19" name="Text 16"/>
          <p:cNvSpPr/>
          <p:nvPr/>
        </p:nvSpPr>
        <p:spPr>
          <a:xfrm>
            <a:off x="3201472" y="6283047"/>
            <a:ext cx="167640" cy="339566"/>
          </a:xfrm>
          <a:prstGeom prst="rect">
            <a:avLst/>
          </a:prstGeom>
          <a:noFill/>
          <a:ln/>
        </p:spPr>
        <p:txBody>
          <a:bodyPr wrap="none" rtlCol="0" anchor="t"/>
          <a:lstStyle/>
          <a:p>
            <a:pPr algn="ctr" indent="0" marL="0">
              <a:lnSpc>
                <a:spcPts val="2674"/>
              </a:lnSpc>
              <a:buNone/>
            </a:pPr>
            <a:r>
              <a:rPr lang="en-US" sz="2139" dirty="0">
                <a:solidFill>
                  <a:srgbClr val="454240"/>
                </a:solidFill>
                <a:latin typeface="Libre Baskerville" pitchFamily="34" charset="0"/>
                <a:ea typeface="Libre Baskerville" pitchFamily="34" charset="-122"/>
                <a:cs typeface="Libre Baskerville" pitchFamily="34" charset="-120"/>
              </a:rPr>
              <a:t>3</a:t>
            </a:r>
            <a:endParaRPr lang="en-US" sz="2139" dirty="0"/>
          </a:p>
        </p:txBody>
      </p:sp>
      <p:sp>
        <p:nvSpPr>
          <p:cNvPr id="20" name="Text 17"/>
          <p:cNvSpPr/>
          <p:nvPr/>
        </p:nvSpPr>
        <p:spPr>
          <a:xfrm>
            <a:off x="4281368" y="6288762"/>
            <a:ext cx="1811060" cy="282893"/>
          </a:xfrm>
          <a:prstGeom prst="rect">
            <a:avLst/>
          </a:prstGeom>
          <a:noFill/>
          <a:ln/>
        </p:spPr>
        <p:txBody>
          <a:bodyPr wrap="none" rtlCol="0" anchor="t"/>
          <a:lstStyle/>
          <a:p>
            <a:pPr algn="l" indent="0" marL="0">
              <a:lnSpc>
                <a:spcPts val="2228"/>
              </a:lnSpc>
              <a:buNone/>
            </a:pPr>
            <a:r>
              <a:rPr lang="en-US" sz="1783" dirty="0">
                <a:solidFill>
                  <a:srgbClr val="454240"/>
                </a:solidFill>
                <a:latin typeface="Libre Baskerville" pitchFamily="34" charset="0"/>
                <a:ea typeface="Libre Baskerville" pitchFamily="34" charset="-122"/>
                <a:cs typeface="Libre Baskerville" pitchFamily="34" charset="-120"/>
              </a:rPr>
              <a:t>Empati Eğitimi</a:t>
            </a:r>
            <a:endParaRPr lang="en-US" sz="1783" dirty="0"/>
          </a:p>
        </p:txBody>
      </p:sp>
      <p:sp>
        <p:nvSpPr>
          <p:cNvPr id="21" name="Text 18"/>
          <p:cNvSpPr/>
          <p:nvPr/>
        </p:nvSpPr>
        <p:spPr>
          <a:xfrm>
            <a:off x="4281368" y="6680240"/>
            <a:ext cx="7335203" cy="869037"/>
          </a:xfrm>
          <a:prstGeom prst="rect">
            <a:avLst/>
          </a:prstGeom>
          <a:noFill/>
          <a:ln/>
        </p:spPr>
        <p:txBody>
          <a:bodyPr wrap="square" rtlCol="0" anchor="t"/>
          <a:lstStyle/>
          <a:p>
            <a:pPr algn="l" indent="0" marL="0">
              <a:lnSpc>
                <a:spcPts val="2282"/>
              </a:lnSpc>
              <a:buNone/>
            </a:pPr>
            <a:r>
              <a:rPr lang="en-US" sz="1426" dirty="0">
                <a:solidFill>
                  <a:srgbClr val="454240"/>
                </a:solidFill>
                <a:latin typeface="DM Sans" pitchFamily="34" charset="0"/>
                <a:ea typeface="DM Sans" pitchFamily="34" charset="-122"/>
                <a:cs typeface="DM Sans" pitchFamily="34" charset="-120"/>
              </a:rPr>
              <a:t>Çocuğunuza hem kendi duygusal durumlarına hem de başkalarının duygularına duyarlı olmayı öğretin. Empati eğitimi, çocuğunuzun duygusal zekasını geliştirir ve empati kurma becerilerini pekiştirir.</a:t>
            </a:r>
            <a:endParaRPr lang="en-US" sz="142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2037993" y="792361"/>
            <a:ext cx="9204960" cy="694373"/>
          </a:xfrm>
          <a:prstGeom prst="rect">
            <a:avLst/>
          </a:prstGeom>
          <a:noFill/>
          <a:ln/>
        </p:spPr>
        <p:txBody>
          <a:bodyPr wrap="none" rtlCol="0" anchor="t"/>
          <a:lstStyle/>
          <a:p>
            <a:pPr indent="0" marL="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Açık ve Etkili İletişim Stratejileri</a:t>
            </a:r>
            <a:endParaRPr lang="en-US" sz="4374" dirty="0"/>
          </a:p>
        </p:txBody>
      </p:sp>
      <p:sp>
        <p:nvSpPr>
          <p:cNvPr id="5" name="Text 2"/>
          <p:cNvSpPr/>
          <p:nvPr/>
        </p:nvSpPr>
        <p:spPr>
          <a:xfrm>
            <a:off x="2037993" y="1931075"/>
            <a:ext cx="10554414" cy="1066205"/>
          </a:xfrm>
          <a:prstGeom prst="rect">
            <a:avLst/>
          </a:prstGeom>
          <a:noFill/>
          <a:ln/>
        </p:spPr>
        <p:txBody>
          <a:bodyPr wrap="square" rtlCol="0" anchor="t"/>
          <a:lstStyle/>
          <a:p>
            <a:pPr indent="0" marL="0">
              <a:lnSpc>
                <a:spcPts val="2799"/>
              </a:lnSpc>
              <a:buNone/>
            </a:pPr>
            <a:r>
              <a:rPr lang="en-US" sz="1750" dirty="0">
                <a:solidFill>
                  <a:srgbClr val="454240"/>
                </a:solidFill>
                <a:latin typeface="DM Sans" pitchFamily="34" charset="0"/>
                <a:ea typeface="DM Sans" pitchFamily="34" charset="-122"/>
                <a:cs typeface="DM Sans" pitchFamily="34" charset="-120"/>
              </a:rPr>
              <a:t>Çocuğunuzla etkili iletişim kurmanın temelinde, açık ve anlaşılır iletişim stratejileri yatar. Bu stratejiler hem çocuğunuzun duygusal gelişimi hem de aile içi ilişkilerin sağlıklı bir şekilde ilerlemesine yardımcı olabilir.</a:t>
            </a:r>
            <a:endParaRPr lang="en-US" sz="1750" dirty="0"/>
          </a:p>
        </p:txBody>
      </p:sp>
      <p:sp>
        <p:nvSpPr>
          <p:cNvPr id="6" name="Text 3"/>
          <p:cNvSpPr/>
          <p:nvPr/>
        </p:nvSpPr>
        <p:spPr>
          <a:xfrm>
            <a:off x="2037993" y="3469362"/>
            <a:ext cx="3156347" cy="694373"/>
          </a:xfrm>
          <a:prstGeom prst="rect">
            <a:avLst/>
          </a:prstGeom>
          <a:noFill/>
          <a:ln/>
        </p:spPr>
        <p:txBody>
          <a:bodyPr wrap="square" rtlCol="0" anchor="t"/>
          <a:lstStyle/>
          <a:p>
            <a:pPr indent="0" marL="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Doğru ve Net Konuşma</a:t>
            </a:r>
            <a:endParaRPr lang="en-US" sz="2187" dirty="0"/>
          </a:p>
        </p:txBody>
      </p:sp>
      <p:sp>
        <p:nvSpPr>
          <p:cNvPr id="7" name="Text 4"/>
          <p:cNvSpPr/>
          <p:nvPr/>
        </p:nvSpPr>
        <p:spPr>
          <a:xfrm>
            <a:off x="2037993" y="4385905"/>
            <a:ext cx="3156347" cy="2487811"/>
          </a:xfrm>
          <a:prstGeom prst="rect">
            <a:avLst/>
          </a:prstGeom>
          <a:noFill/>
          <a:ln/>
        </p:spPr>
        <p:txBody>
          <a:bodyPr wrap="square" rtlCol="0" anchor="t"/>
          <a:lstStyle/>
          <a:p>
            <a:pPr indent="0" marL="0">
              <a:lnSpc>
                <a:spcPts val="2799"/>
              </a:lnSpc>
              <a:buNone/>
            </a:pPr>
            <a:r>
              <a:rPr lang="en-US" sz="1750" dirty="0">
                <a:solidFill>
                  <a:srgbClr val="454240"/>
                </a:solidFill>
                <a:latin typeface="DM Sans" pitchFamily="34" charset="0"/>
                <a:ea typeface="DM Sans" pitchFamily="34" charset="-122"/>
                <a:cs typeface="DM Sans" pitchFamily="34" charset="-120"/>
              </a:rPr>
              <a:t>Çocuğunuzun anlayabileceği bir dil ve net ifadeler kullanarak, iletişiminizi daha etkili hale getirin. Anlaşılmayan ifadeler yerine, net ve anlaşılır cümleler kurarak doğru iletişim stratejileri geliştirin.</a:t>
            </a:r>
            <a:endParaRPr lang="en-US" sz="1750" dirty="0"/>
          </a:p>
        </p:txBody>
      </p:sp>
      <p:sp>
        <p:nvSpPr>
          <p:cNvPr id="8" name="Text 5"/>
          <p:cNvSpPr/>
          <p:nvPr/>
        </p:nvSpPr>
        <p:spPr>
          <a:xfrm>
            <a:off x="5743932" y="3469362"/>
            <a:ext cx="2514600" cy="347186"/>
          </a:xfrm>
          <a:prstGeom prst="rect">
            <a:avLst/>
          </a:prstGeom>
          <a:noFill/>
          <a:ln/>
        </p:spPr>
        <p:txBody>
          <a:bodyPr wrap="none" rtlCol="0" anchor="t"/>
          <a:lstStyle/>
          <a:p>
            <a:pPr indent="0" marL="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Empati ve Anlayış</a:t>
            </a:r>
            <a:endParaRPr lang="en-US" sz="2187" dirty="0"/>
          </a:p>
        </p:txBody>
      </p:sp>
      <p:sp>
        <p:nvSpPr>
          <p:cNvPr id="9" name="Text 6"/>
          <p:cNvSpPr/>
          <p:nvPr/>
        </p:nvSpPr>
        <p:spPr>
          <a:xfrm>
            <a:off x="5743932" y="4038719"/>
            <a:ext cx="3156347" cy="3198614"/>
          </a:xfrm>
          <a:prstGeom prst="rect">
            <a:avLst/>
          </a:prstGeom>
          <a:noFill/>
          <a:ln/>
        </p:spPr>
        <p:txBody>
          <a:bodyPr wrap="square" rtlCol="0" anchor="t"/>
          <a:lstStyle/>
          <a:p>
            <a:pPr indent="0" marL="0">
              <a:lnSpc>
                <a:spcPts val="2799"/>
              </a:lnSpc>
              <a:buNone/>
            </a:pPr>
            <a:r>
              <a:rPr lang="en-US" sz="1750" dirty="0">
                <a:solidFill>
                  <a:srgbClr val="454240"/>
                </a:solidFill>
                <a:latin typeface="DM Sans" pitchFamily="34" charset="0"/>
                <a:ea typeface="DM Sans" pitchFamily="34" charset="-122"/>
                <a:cs typeface="DM Sans" pitchFamily="34" charset="-120"/>
              </a:rPr>
              <a:t>Çocuğunuzun hislerini ve düşüncelerini anlamaya çalışın. Onun bakış açısını göz önünde bulundurarak, onunla daha sağlıklı bir iletişim kurabilirsiniz. Empati, açık iletişimde önemli bir yere sahiptir çünkü karşılıklı anlayışı artırır.</a:t>
            </a:r>
            <a:endParaRPr lang="en-US" sz="1750" dirty="0"/>
          </a:p>
        </p:txBody>
      </p:sp>
      <p:sp>
        <p:nvSpPr>
          <p:cNvPr id="10" name="Text 7"/>
          <p:cNvSpPr/>
          <p:nvPr/>
        </p:nvSpPr>
        <p:spPr>
          <a:xfrm>
            <a:off x="9449872" y="3469362"/>
            <a:ext cx="3156347" cy="694373"/>
          </a:xfrm>
          <a:prstGeom prst="rect">
            <a:avLst/>
          </a:prstGeom>
          <a:noFill/>
          <a:ln/>
        </p:spPr>
        <p:txBody>
          <a:bodyPr wrap="square" rtlCol="0" anchor="t"/>
          <a:lstStyle/>
          <a:p>
            <a:pPr indent="0" marL="0">
              <a:lnSpc>
                <a:spcPts val="2734"/>
              </a:lnSpc>
              <a:buNone/>
            </a:pPr>
            <a:r>
              <a:rPr lang="en-US" sz="2187" dirty="0">
                <a:solidFill>
                  <a:srgbClr val="5C4E3D"/>
                </a:solidFill>
                <a:latin typeface="Libre Baskerville" pitchFamily="34" charset="0"/>
                <a:ea typeface="Libre Baskerville" pitchFamily="34" charset="-122"/>
                <a:cs typeface="Libre Baskerville" pitchFamily="34" charset="-120"/>
              </a:rPr>
              <a:t>Doğru Beden Dili Kullanımı</a:t>
            </a:r>
            <a:endParaRPr lang="en-US" sz="2187" dirty="0"/>
          </a:p>
        </p:txBody>
      </p:sp>
      <p:sp>
        <p:nvSpPr>
          <p:cNvPr id="11" name="Text 8"/>
          <p:cNvSpPr/>
          <p:nvPr/>
        </p:nvSpPr>
        <p:spPr>
          <a:xfrm>
            <a:off x="9449872" y="4385905"/>
            <a:ext cx="3156347" cy="2843213"/>
          </a:xfrm>
          <a:prstGeom prst="rect">
            <a:avLst/>
          </a:prstGeom>
          <a:noFill/>
          <a:ln/>
        </p:spPr>
        <p:txBody>
          <a:bodyPr wrap="square" rtlCol="0" anchor="t"/>
          <a:lstStyle/>
          <a:p>
            <a:pPr indent="0" marL="0">
              <a:lnSpc>
                <a:spcPts val="2799"/>
              </a:lnSpc>
              <a:buNone/>
            </a:pPr>
            <a:r>
              <a:rPr lang="en-US" sz="1750" dirty="0">
                <a:solidFill>
                  <a:srgbClr val="454240"/>
                </a:solidFill>
                <a:latin typeface="DM Sans" pitchFamily="34" charset="0"/>
                <a:ea typeface="DM Sans" pitchFamily="34" charset="-122"/>
                <a:cs typeface="DM Sans" pitchFamily="34" charset="-120"/>
              </a:rPr>
              <a:t>Beden dilinizle iletişiminizi destekleyin. Yüz ifadeleriniz, jestleriniz ve vücut duruşunuz, çocuğunuzla kurduğunuz iletişimi olumlu bir şekilde etkileyebilir. Doğru beden dili kullanımı, açık iletişimde önemli bir rol oynar.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2744748" y="529233"/>
            <a:ext cx="8923020" cy="601385"/>
          </a:xfrm>
          <a:prstGeom prst="rect">
            <a:avLst/>
          </a:prstGeom>
          <a:noFill/>
          <a:ln/>
        </p:spPr>
        <p:txBody>
          <a:bodyPr wrap="none" rtlCol="0" anchor="t"/>
          <a:lstStyle/>
          <a:p>
            <a:pPr indent="0" marL="0">
              <a:lnSpc>
                <a:spcPts val="4735"/>
              </a:lnSpc>
              <a:buNone/>
            </a:pPr>
            <a:r>
              <a:rPr lang="en-US" sz="3788" dirty="0">
                <a:solidFill>
                  <a:srgbClr val="5C4E3D"/>
                </a:solidFill>
                <a:latin typeface="Libre Baskerville" pitchFamily="34" charset="0"/>
                <a:ea typeface="Libre Baskerville" pitchFamily="34" charset="-122"/>
                <a:cs typeface="Libre Baskerville" pitchFamily="34" charset="-120"/>
              </a:rPr>
              <a:t>Dinleme Becerileri ve Aktif Dinleme</a:t>
            </a:r>
            <a:endParaRPr lang="en-US" sz="3788" dirty="0"/>
          </a:p>
        </p:txBody>
      </p:sp>
      <p:sp>
        <p:nvSpPr>
          <p:cNvPr id="5" name="Text 2"/>
          <p:cNvSpPr/>
          <p:nvPr/>
        </p:nvSpPr>
        <p:spPr>
          <a:xfrm>
            <a:off x="2744748" y="1515428"/>
            <a:ext cx="9140904" cy="923330"/>
          </a:xfrm>
          <a:prstGeom prst="rect">
            <a:avLst/>
          </a:prstGeom>
          <a:noFill/>
          <a:ln/>
        </p:spPr>
        <p:txBody>
          <a:bodyPr wrap="square" rtlCol="0" anchor="t"/>
          <a:lstStyle/>
          <a:p>
            <a:pPr indent="0" marL="0">
              <a:lnSpc>
                <a:spcPts val="2424"/>
              </a:lnSpc>
              <a:buNone/>
            </a:pPr>
            <a:r>
              <a:rPr lang="en-US" sz="1515" dirty="0">
                <a:solidFill>
                  <a:srgbClr val="454240"/>
                </a:solidFill>
                <a:latin typeface="DM Sans" pitchFamily="34" charset="0"/>
                <a:ea typeface="DM Sans" pitchFamily="34" charset="-122"/>
                <a:cs typeface="DM Sans" pitchFamily="34" charset="-120"/>
              </a:rPr>
              <a:t>Çocuğunuzla etkili iletişim kurmanın temel unsurlarından biri, etkili dinleme becerilerine sahip olmaktır. Ona keyifli bir şekilde dinlediğini hissettirmek, duygusal bağınızı güçlendirebilir ve karşılıklı anlayışı artırabilir.</a:t>
            </a:r>
            <a:endParaRPr lang="en-US" sz="1515" dirty="0"/>
          </a:p>
        </p:txBody>
      </p:sp>
      <p:pic>
        <p:nvPicPr>
          <p:cNvPr id="6" name="Image 1" descr="preencoded.png">    </p:cNvPr>
          <p:cNvPicPr>
            <a:picLocks noChangeAspect="1"/>
          </p:cNvPicPr>
          <p:nvPr/>
        </p:nvPicPr>
        <p:blipFill>
          <a:blip r:embed="rId2"/>
          <a:stretch>
            <a:fillRect/>
          </a:stretch>
        </p:blipFill>
        <p:spPr>
          <a:xfrm>
            <a:off x="2744748" y="2655213"/>
            <a:ext cx="3046928" cy="769739"/>
          </a:xfrm>
          <a:prstGeom prst="rect">
            <a:avLst/>
          </a:prstGeom>
        </p:spPr>
      </p:pic>
      <p:sp>
        <p:nvSpPr>
          <p:cNvPr id="7" name="Text 3"/>
          <p:cNvSpPr/>
          <p:nvPr/>
        </p:nvSpPr>
        <p:spPr>
          <a:xfrm>
            <a:off x="2937153" y="3713559"/>
            <a:ext cx="2301240" cy="300633"/>
          </a:xfrm>
          <a:prstGeom prst="rect">
            <a:avLst/>
          </a:prstGeom>
          <a:noFill/>
          <a:ln/>
        </p:spPr>
        <p:txBody>
          <a:bodyPr wrap="none" rtlCol="0" anchor="t"/>
          <a:lstStyle/>
          <a:p>
            <a:pPr algn="l" indent="0" marL="0">
              <a:lnSpc>
                <a:spcPts val="2368"/>
              </a:lnSpc>
              <a:buNone/>
            </a:pPr>
            <a:r>
              <a:rPr lang="en-US" sz="1894" dirty="0">
                <a:solidFill>
                  <a:srgbClr val="454240"/>
                </a:solidFill>
                <a:latin typeface="Libre Baskerville" pitchFamily="34" charset="0"/>
                <a:ea typeface="Libre Baskerville" pitchFamily="34" charset="-122"/>
                <a:cs typeface="Libre Baskerville" pitchFamily="34" charset="-120"/>
              </a:rPr>
              <a:t>Duygusal Dinleme</a:t>
            </a:r>
            <a:endParaRPr lang="en-US" sz="1894" dirty="0"/>
          </a:p>
        </p:txBody>
      </p:sp>
      <p:sp>
        <p:nvSpPr>
          <p:cNvPr id="8" name="Text 4"/>
          <p:cNvSpPr/>
          <p:nvPr/>
        </p:nvSpPr>
        <p:spPr>
          <a:xfrm>
            <a:off x="2937153" y="4129564"/>
            <a:ext cx="2662118" cy="2462213"/>
          </a:xfrm>
          <a:prstGeom prst="rect">
            <a:avLst/>
          </a:prstGeom>
          <a:noFill/>
          <a:ln/>
        </p:spPr>
        <p:txBody>
          <a:bodyPr wrap="square" rtlCol="0" anchor="t"/>
          <a:lstStyle/>
          <a:p>
            <a:pPr algn="l" indent="0" marL="0">
              <a:lnSpc>
                <a:spcPts val="2424"/>
              </a:lnSpc>
              <a:buNone/>
            </a:pPr>
            <a:r>
              <a:rPr lang="en-US" sz="1515" dirty="0">
                <a:solidFill>
                  <a:srgbClr val="454240"/>
                </a:solidFill>
                <a:latin typeface="DM Sans" pitchFamily="34" charset="0"/>
                <a:ea typeface="DM Sans" pitchFamily="34" charset="-122"/>
                <a:cs typeface="DM Sans" pitchFamily="34" charset="-120"/>
              </a:rPr>
              <a:t>Çocuğunuzun duygularını anlamak ve onu kabul etmek için duygusal dinleme becerilerinizi geliştirin. Onun duygusal ifadelerini yanıtlarken anlayışlı davranın ve onun duygusal dünyasına saygı gösterin.</a:t>
            </a:r>
            <a:endParaRPr lang="en-US" sz="1515" dirty="0"/>
          </a:p>
        </p:txBody>
      </p:sp>
      <p:pic>
        <p:nvPicPr>
          <p:cNvPr id="9" name="Image 2" descr="preencoded.png">    </p:cNvPr>
          <p:cNvPicPr>
            <a:picLocks noChangeAspect="1"/>
          </p:cNvPicPr>
          <p:nvPr/>
        </p:nvPicPr>
        <p:blipFill>
          <a:blip r:embed="rId3"/>
          <a:stretch>
            <a:fillRect/>
          </a:stretch>
        </p:blipFill>
        <p:spPr>
          <a:xfrm>
            <a:off x="5791676" y="2655213"/>
            <a:ext cx="3046928" cy="769739"/>
          </a:xfrm>
          <a:prstGeom prst="rect">
            <a:avLst/>
          </a:prstGeom>
        </p:spPr>
      </p:pic>
      <p:sp>
        <p:nvSpPr>
          <p:cNvPr id="10" name="Text 5"/>
          <p:cNvSpPr/>
          <p:nvPr/>
        </p:nvSpPr>
        <p:spPr>
          <a:xfrm>
            <a:off x="5984081" y="3713559"/>
            <a:ext cx="2662118" cy="601266"/>
          </a:xfrm>
          <a:prstGeom prst="rect">
            <a:avLst/>
          </a:prstGeom>
          <a:noFill/>
          <a:ln/>
        </p:spPr>
        <p:txBody>
          <a:bodyPr wrap="square" rtlCol="0" anchor="t"/>
          <a:lstStyle/>
          <a:p>
            <a:pPr algn="l" indent="0" marL="0">
              <a:lnSpc>
                <a:spcPts val="2368"/>
              </a:lnSpc>
              <a:buNone/>
            </a:pPr>
            <a:r>
              <a:rPr lang="en-US" sz="1894" dirty="0">
                <a:solidFill>
                  <a:srgbClr val="454240"/>
                </a:solidFill>
                <a:latin typeface="Libre Baskerville" pitchFamily="34" charset="0"/>
                <a:ea typeface="Libre Baskerville" pitchFamily="34" charset="-122"/>
                <a:cs typeface="Libre Baskerville" pitchFamily="34" charset="-120"/>
              </a:rPr>
              <a:t>Aktif Dinleme Teknikleri</a:t>
            </a:r>
            <a:endParaRPr lang="en-US" sz="1894" dirty="0"/>
          </a:p>
        </p:txBody>
      </p:sp>
      <p:sp>
        <p:nvSpPr>
          <p:cNvPr id="11" name="Text 6"/>
          <p:cNvSpPr/>
          <p:nvPr/>
        </p:nvSpPr>
        <p:spPr>
          <a:xfrm>
            <a:off x="5984081" y="4430197"/>
            <a:ext cx="2662118" cy="3077766"/>
          </a:xfrm>
          <a:prstGeom prst="rect">
            <a:avLst/>
          </a:prstGeom>
          <a:noFill/>
          <a:ln/>
        </p:spPr>
        <p:txBody>
          <a:bodyPr wrap="square" rtlCol="0" anchor="t"/>
          <a:lstStyle/>
          <a:p>
            <a:pPr algn="l" indent="0" marL="0">
              <a:lnSpc>
                <a:spcPts val="2424"/>
              </a:lnSpc>
              <a:buNone/>
            </a:pPr>
            <a:r>
              <a:rPr lang="en-US" sz="1515" dirty="0">
                <a:solidFill>
                  <a:srgbClr val="454240"/>
                </a:solidFill>
                <a:latin typeface="DM Sans" pitchFamily="34" charset="0"/>
                <a:ea typeface="DM Sans" pitchFamily="34" charset="-122"/>
                <a:cs typeface="DM Sans" pitchFamily="34" charset="-120"/>
              </a:rPr>
              <a:t>Etkili bir iletişim için aktif dinleme tekniklerini uygulayın. Göz teması kurarak, jest ve mimiklerle teyit ederek, çocuğunuzun sözlerini doğru bir şekilde anladığınızı gösterin. Aktif dinleme, çocuğunuzun kendini ifade etmesine yardımcı olur.</a:t>
            </a:r>
            <a:endParaRPr lang="en-US" sz="1515" dirty="0"/>
          </a:p>
        </p:txBody>
      </p:sp>
      <p:pic>
        <p:nvPicPr>
          <p:cNvPr id="12" name="Image 3" descr="preencoded.png">    </p:cNvPr>
          <p:cNvPicPr>
            <a:picLocks noChangeAspect="1"/>
          </p:cNvPicPr>
          <p:nvPr/>
        </p:nvPicPr>
        <p:blipFill>
          <a:blip r:embed="rId4"/>
          <a:stretch>
            <a:fillRect/>
          </a:stretch>
        </p:blipFill>
        <p:spPr>
          <a:xfrm>
            <a:off x="8838605" y="2655213"/>
            <a:ext cx="3047048" cy="769739"/>
          </a:xfrm>
          <a:prstGeom prst="rect">
            <a:avLst/>
          </a:prstGeom>
        </p:spPr>
      </p:pic>
      <p:sp>
        <p:nvSpPr>
          <p:cNvPr id="13" name="Text 7"/>
          <p:cNvSpPr/>
          <p:nvPr/>
        </p:nvSpPr>
        <p:spPr>
          <a:xfrm>
            <a:off x="9031010" y="3713559"/>
            <a:ext cx="2537460" cy="300633"/>
          </a:xfrm>
          <a:prstGeom prst="rect">
            <a:avLst/>
          </a:prstGeom>
          <a:noFill/>
          <a:ln/>
        </p:spPr>
        <p:txBody>
          <a:bodyPr wrap="none" rtlCol="0" anchor="t"/>
          <a:lstStyle/>
          <a:p>
            <a:pPr algn="l" indent="0" marL="0">
              <a:lnSpc>
                <a:spcPts val="2368"/>
              </a:lnSpc>
              <a:buNone/>
            </a:pPr>
            <a:r>
              <a:rPr lang="en-US" sz="1894" dirty="0">
                <a:solidFill>
                  <a:srgbClr val="454240"/>
                </a:solidFill>
                <a:latin typeface="Libre Baskerville" pitchFamily="34" charset="0"/>
                <a:ea typeface="Libre Baskerville" pitchFamily="34" charset="-122"/>
                <a:cs typeface="Libre Baskerville" pitchFamily="34" charset="-120"/>
              </a:rPr>
              <a:t>Doğru Geri Bildirim</a:t>
            </a:r>
            <a:endParaRPr lang="en-US" sz="1894" dirty="0"/>
          </a:p>
        </p:txBody>
      </p:sp>
      <p:sp>
        <p:nvSpPr>
          <p:cNvPr id="14" name="Text 8"/>
          <p:cNvSpPr/>
          <p:nvPr/>
        </p:nvSpPr>
        <p:spPr>
          <a:xfrm>
            <a:off x="9031010" y="4129564"/>
            <a:ext cx="2662237" cy="2462213"/>
          </a:xfrm>
          <a:prstGeom prst="rect">
            <a:avLst/>
          </a:prstGeom>
          <a:noFill/>
          <a:ln/>
        </p:spPr>
        <p:txBody>
          <a:bodyPr wrap="square" rtlCol="0" anchor="t"/>
          <a:lstStyle/>
          <a:p>
            <a:pPr algn="l" indent="0" marL="0">
              <a:lnSpc>
                <a:spcPts val="2424"/>
              </a:lnSpc>
              <a:buNone/>
            </a:pPr>
            <a:r>
              <a:rPr lang="en-US" sz="1515" dirty="0">
                <a:solidFill>
                  <a:srgbClr val="454240"/>
                </a:solidFill>
                <a:latin typeface="DM Sans" pitchFamily="34" charset="0"/>
                <a:ea typeface="DM Sans" pitchFamily="34" charset="-122"/>
                <a:cs typeface="DM Sans" pitchFamily="34" charset="-120"/>
              </a:rPr>
              <a:t>Çocuğunuza dinlediğinizi ve anladığınızı hissettirecek geri bildirimler verin. Onun duygularına ve düşüncelerine saygı gösterdiğinizi hissettirin. Doğru geri bildirim, iletişiminizde sağlıklı bir etkileşimi teşvik eder.</a:t>
            </a:r>
            <a:endParaRPr lang="en-US" sz="151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r>
          <p:cNvPicPr>
            <a:picLocks noChangeAspect="1"/>
          </p:cNvPicPr>
          <p:nvPr/>
        </p:nvPicPr>
        <p:blipFill>
          <a:blip r:embed="rId2"/>
          <a:stretch>
            <a:fillRect/>
          </a:stretch>
        </p:blipFill>
        <p:spPr>
          <a:xfrm>
            <a:off x="0" y="0"/>
            <a:ext cx="3657600" cy="8229600"/>
          </a:xfrm>
          <a:prstGeom prst="rect">
            <a:avLst/>
          </a:prstGeom>
        </p:spPr>
      </p:pic>
      <p:sp>
        <p:nvSpPr>
          <p:cNvPr id="5" name="Text 1"/>
          <p:cNvSpPr/>
          <p:nvPr/>
        </p:nvSpPr>
        <p:spPr>
          <a:xfrm>
            <a:off x="4436626" y="902375"/>
            <a:ext cx="7894320" cy="649248"/>
          </a:xfrm>
          <a:prstGeom prst="rect">
            <a:avLst/>
          </a:prstGeom>
          <a:noFill/>
          <a:ln/>
        </p:spPr>
        <p:txBody>
          <a:bodyPr wrap="none" rtlCol="0" anchor="t"/>
          <a:lstStyle/>
          <a:p>
            <a:pPr indent="0" marL="0">
              <a:lnSpc>
                <a:spcPts val="5112"/>
              </a:lnSpc>
              <a:buNone/>
            </a:pPr>
            <a:r>
              <a:rPr lang="en-US" sz="4090" dirty="0">
                <a:solidFill>
                  <a:srgbClr val="5C4E3D"/>
                </a:solidFill>
                <a:latin typeface="Libre Baskerville" pitchFamily="34" charset="0"/>
                <a:ea typeface="Libre Baskerville" pitchFamily="34" charset="-122"/>
                <a:cs typeface="Libre Baskerville" pitchFamily="34" charset="-120"/>
              </a:rPr>
              <a:t>Sınırlar ve Kuralların İletişimi</a:t>
            </a:r>
            <a:endParaRPr lang="en-US" sz="4090" dirty="0"/>
          </a:p>
        </p:txBody>
      </p:sp>
      <p:sp>
        <p:nvSpPr>
          <p:cNvPr id="6" name="Text 2"/>
          <p:cNvSpPr/>
          <p:nvPr/>
        </p:nvSpPr>
        <p:spPr>
          <a:xfrm>
            <a:off x="4436626" y="1863209"/>
            <a:ext cx="9414748" cy="664845"/>
          </a:xfrm>
          <a:prstGeom prst="rect">
            <a:avLst/>
          </a:prstGeom>
          <a:noFill/>
          <a:ln/>
        </p:spPr>
        <p:txBody>
          <a:bodyPr wrap="square" rtlCol="0" anchor="t"/>
          <a:lstStyle/>
          <a:p>
            <a:pPr indent="0" marL="0">
              <a:lnSpc>
                <a:spcPts val="2618"/>
              </a:lnSpc>
              <a:buNone/>
            </a:pPr>
            <a:r>
              <a:rPr lang="en-US" sz="1636" dirty="0">
                <a:solidFill>
                  <a:srgbClr val="454240"/>
                </a:solidFill>
                <a:latin typeface="DM Sans" pitchFamily="34" charset="0"/>
                <a:ea typeface="DM Sans" pitchFamily="34" charset="-122"/>
                <a:cs typeface="DM Sans" pitchFamily="34" charset="-120"/>
              </a:rPr>
              <a:t>Çocuğunuzla olan iletişiminizde sınırların ve kuralların net bir şekilde belirlenmesi önemlidir. Bu, çocuğunuzun sorumluluk almasına ve başkalarıyla uyum içinde olmasına katkıda bulunabilir.</a:t>
            </a:r>
            <a:endParaRPr lang="en-US" sz="1636" dirty="0"/>
          </a:p>
        </p:txBody>
      </p:sp>
      <p:sp>
        <p:nvSpPr>
          <p:cNvPr id="7" name="Shape 3"/>
          <p:cNvSpPr/>
          <p:nvPr/>
        </p:nvSpPr>
        <p:spPr>
          <a:xfrm>
            <a:off x="4436626" y="2924056"/>
            <a:ext cx="467439" cy="467439"/>
          </a:xfrm>
          <a:prstGeom prst="roundRect">
            <a:avLst>
              <a:gd name="adj" fmla="val 20002"/>
            </a:avLst>
          </a:prstGeom>
          <a:solidFill>
            <a:srgbClr val="F7EDD4"/>
          </a:solidFill>
          <a:ln w="12978">
            <a:solidFill>
              <a:srgbClr val="DDD3BA"/>
            </a:solidFill>
            <a:prstDash val="solid"/>
          </a:ln>
        </p:spPr>
      </p:sp>
      <p:sp>
        <p:nvSpPr>
          <p:cNvPr id="8" name="Text 4"/>
          <p:cNvSpPr/>
          <p:nvPr/>
        </p:nvSpPr>
        <p:spPr>
          <a:xfrm>
            <a:off x="4601766" y="2962989"/>
            <a:ext cx="137160" cy="389573"/>
          </a:xfrm>
          <a:prstGeom prst="rect">
            <a:avLst/>
          </a:prstGeom>
          <a:noFill/>
          <a:ln/>
        </p:spPr>
        <p:txBody>
          <a:bodyPr wrap="none" rtlCol="0" anchor="t"/>
          <a:lstStyle/>
          <a:p>
            <a:pPr algn="ctr" indent="0" marL="0">
              <a:lnSpc>
                <a:spcPts val="3067"/>
              </a:lnSpc>
              <a:buNone/>
            </a:pPr>
            <a:r>
              <a:rPr lang="en-US" sz="2454" dirty="0">
                <a:solidFill>
                  <a:srgbClr val="454240"/>
                </a:solidFill>
                <a:latin typeface="Libre Baskerville" pitchFamily="34" charset="0"/>
                <a:ea typeface="Libre Baskerville" pitchFamily="34" charset="-122"/>
                <a:cs typeface="Libre Baskerville" pitchFamily="34" charset="-120"/>
              </a:rPr>
              <a:t>1</a:t>
            </a:r>
            <a:endParaRPr lang="en-US" sz="2454" dirty="0"/>
          </a:p>
        </p:txBody>
      </p:sp>
      <p:sp>
        <p:nvSpPr>
          <p:cNvPr id="9" name="Text 5"/>
          <p:cNvSpPr/>
          <p:nvPr/>
        </p:nvSpPr>
        <p:spPr>
          <a:xfrm>
            <a:off x="5111829" y="2995493"/>
            <a:ext cx="2453640" cy="324564"/>
          </a:xfrm>
          <a:prstGeom prst="rect">
            <a:avLst/>
          </a:prstGeom>
          <a:noFill/>
          <a:ln/>
        </p:spPr>
        <p:txBody>
          <a:bodyPr wrap="none" rtlCol="0" anchor="t"/>
          <a:lstStyle/>
          <a:p>
            <a:pPr indent="0" marL="0">
              <a:lnSpc>
                <a:spcPts val="2556"/>
              </a:lnSpc>
              <a:buNone/>
            </a:pPr>
            <a:r>
              <a:rPr lang="en-US" sz="2045" dirty="0">
                <a:solidFill>
                  <a:srgbClr val="454240"/>
                </a:solidFill>
                <a:latin typeface="Libre Baskerville" pitchFamily="34" charset="0"/>
                <a:ea typeface="Libre Baskerville" pitchFamily="34" charset="-122"/>
                <a:cs typeface="Libre Baskerville" pitchFamily="34" charset="-120"/>
              </a:rPr>
              <a:t>Sınırları Belirleme</a:t>
            </a:r>
            <a:endParaRPr lang="en-US" sz="2045" dirty="0"/>
          </a:p>
        </p:txBody>
      </p:sp>
      <p:sp>
        <p:nvSpPr>
          <p:cNvPr id="10" name="Text 6"/>
          <p:cNvSpPr/>
          <p:nvPr/>
        </p:nvSpPr>
        <p:spPr>
          <a:xfrm>
            <a:off x="5111829" y="3444716"/>
            <a:ext cx="3928348" cy="1994535"/>
          </a:xfrm>
          <a:prstGeom prst="rect">
            <a:avLst/>
          </a:prstGeom>
          <a:noFill/>
          <a:ln/>
        </p:spPr>
        <p:txBody>
          <a:bodyPr wrap="square" rtlCol="0" anchor="t"/>
          <a:lstStyle/>
          <a:p>
            <a:pPr indent="0" marL="0">
              <a:lnSpc>
                <a:spcPts val="2618"/>
              </a:lnSpc>
              <a:buNone/>
            </a:pPr>
            <a:r>
              <a:rPr lang="en-US" sz="1636" dirty="0">
                <a:solidFill>
                  <a:srgbClr val="454240"/>
                </a:solidFill>
                <a:latin typeface="DM Sans" pitchFamily="34" charset="0"/>
                <a:ea typeface="DM Sans" pitchFamily="34" charset="-122"/>
                <a:cs typeface="DM Sans" pitchFamily="34" charset="-120"/>
              </a:rPr>
              <a:t>Çocuğunuzun davranışları için net sınırlar koyun ve bu sınırlara uyulmasını bekleyin. Sınırların belirli olması, çocuğunuzun sınırları öğrenmesine yardımcı olur ve güvenli bir çevrede yetişmesine katkıda bulunur.</a:t>
            </a:r>
            <a:endParaRPr lang="en-US" sz="1636" dirty="0"/>
          </a:p>
        </p:txBody>
      </p:sp>
      <p:sp>
        <p:nvSpPr>
          <p:cNvPr id="11" name="Shape 7"/>
          <p:cNvSpPr/>
          <p:nvPr/>
        </p:nvSpPr>
        <p:spPr>
          <a:xfrm>
            <a:off x="9247942" y="2924056"/>
            <a:ext cx="467439" cy="467439"/>
          </a:xfrm>
          <a:prstGeom prst="roundRect">
            <a:avLst>
              <a:gd name="adj" fmla="val 20002"/>
            </a:avLst>
          </a:prstGeom>
          <a:solidFill>
            <a:srgbClr val="F7EDD4"/>
          </a:solidFill>
          <a:ln w="12978">
            <a:solidFill>
              <a:srgbClr val="DDD3BA"/>
            </a:solidFill>
            <a:prstDash val="solid"/>
          </a:ln>
        </p:spPr>
      </p:sp>
      <p:sp>
        <p:nvSpPr>
          <p:cNvPr id="12" name="Text 8"/>
          <p:cNvSpPr/>
          <p:nvPr/>
        </p:nvSpPr>
        <p:spPr>
          <a:xfrm>
            <a:off x="9386411" y="2962989"/>
            <a:ext cx="190500" cy="389573"/>
          </a:xfrm>
          <a:prstGeom prst="rect">
            <a:avLst/>
          </a:prstGeom>
          <a:noFill/>
          <a:ln/>
        </p:spPr>
        <p:txBody>
          <a:bodyPr wrap="none" rtlCol="0" anchor="t"/>
          <a:lstStyle/>
          <a:p>
            <a:pPr algn="ctr" indent="0" marL="0">
              <a:lnSpc>
                <a:spcPts val="3067"/>
              </a:lnSpc>
              <a:buNone/>
            </a:pPr>
            <a:r>
              <a:rPr lang="en-US" sz="2454" dirty="0">
                <a:solidFill>
                  <a:srgbClr val="454240"/>
                </a:solidFill>
                <a:latin typeface="Libre Baskerville" pitchFamily="34" charset="0"/>
                <a:ea typeface="Libre Baskerville" pitchFamily="34" charset="-122"/>
                <a:cs typeface="Libre Baskerville" pitchFamily="34" charset="-120"/>
              </a:rPr>
              <a:t>2</a:t>
            </a:r>
            <a:endParaRPr lang="en-US" sz="2454" dirty="0"/>
          </a:p>
        </p:txBody>
      </p:sp>
      <p:sp>
        <p:nvSpPr>
          <p:cNvPr id="13" name="Text 9"/>
          <p:cNvSpPr/>
          <p:nvPr/>
        </p:nvSpPr>
        <p:spPr>
          <a:xfrm>
            <a:off x="9923145" y="2995493"/>
            <a:ext cx="2461260" cy="324564"/>
          </a:xfrm>
          <a:prstGeom prst="rect">
            <a:avLst/>
          </a:prstGeom>
          <a:noFill/>
          <a:ln/>
        </p:spPr>
        <p:txBody>
          <a:bodyPr wrap="none" rtlCol="0" anchor="t"/>
          <a:lstStyle/>
          <a:p>
            <a:pPr indent="0" marL="0">
              <a:lnSpc>
                <a:spcPts val="2556"/>
              </a:lnSpc>
              <a:buNone/>
            </a:pPr>
            <a:r>
              <a:rPr lang="en-US" sz="2045" dirty="0">
                <a:solidFill>
                  <a:srgbClr val="454240"/>
                </a:solidFill>
                <a:latin typeface="Libre Baskerville" pitchFamily="34" charset="0"/>
                <a:ea typeface="Libre Baskerville" pitchFamily="34" charset="-122"/>
                <a:cs typeface="Libre Baskerville" pitchFamily="34" charset="-120"/>
              </a:rPr>
              <a:t>Kuralları Açıklama</a:t>
            </a:r>
            <a:endParaRPr lang="en-US" sz="2045" dirty="0"/>
          </a:p>
        </p:txBody>
      </p:sp>
      <p:sp>
        <p:nvSpPr>
          <p:cNvPr id="14" name="Text 10"/>
          <p:cNvSpPr/>
          <p:nvPr/>
        </p:nvSpPr>
        <p:spPr>
          <a:xfrm>
            <a:off x="9923145" y="3444716"/>
            <a:ext cx="3928348" cy="1662113"/>
          </a:xfrm>
          <a:prstGeom prst="rect">
            <a:avLst/>
          </a:prstGeom>
          <a:noFill/>
          <a:ln/>
        </p:spPr>
        <p:txBody>
          <a:bodyPr wrap="square" rtlCol="0" anchor="t"/>
          <a:lstStyle/>
          <a:p>
            <a:pPr indent="0" marL="0">
              <a:lnSpc>
                <a:spcPts val="2618"/>
              </a:lnSpc>
              <a:buNone/>
            </a:pPr>
            <a:r>
              <a:rPr lang="en-US" sz="1636" dirty="0">
                <a:solidFill>
                  <a:srgbClr val="454240"/>
                </a:solidFill>
                <a:latin typeface="DM Sans" pitchFamily="34" charset="0"/>
                <a:ea typeface="DM Sans" pitchFamily="34" charset="-122"/>
                <a:cs typeface="DM Sans" pitchFamily="34" charset="-120"/>
              </a:rPr>
              <a:t>Aile içindeki kuralları ve neden bu kuralları izlediğinizi çocuğunuza açıklayın. Kuralların amaçlarını anlaması, onun kurallara daha çok uymasına ve sorumluluk almasına yardımcı olabilir.</a:t>
            </a:r>
            <a:endParaRPr lang="en-US" sz="1636" dirty="0"/>
          </a:p>
        </p:txBody>
      </p:sp>
      <p:sp>
        <p:nvSpPr>
          <p:cNvPr id="15" name="Shape 11"/>
          <p:cNvSpPr/>
          <p:nvPr/>
        </p:nvSpPr>
        <p:spPr>
          <a:xfrm>
            <a:off x="4436626" y="5809298"/>
            <a:ext cx="467439" cy="467439"/>
          </a:xfrm>
          <a:prstGeom prst="roundRect">
            <a:avLst>
              <a:gd name="adj" fmla="val 20002"/>
            </a:avLst>
          </a:prstGeom>
          <a:solidFill>
            <a:srgbClr val="F7EDD4"/>
          </a:solidFill>
          <a:ln w="12978">
            <a:solidFill>
              <a:srgbClr val="DDD3BA"/>
            </a:solidFill>
            <a:prstDash val="solid"/>
          </a:ln>
        </p:spPr>
      </p:sp>
      <p:sp>
        <p:nvSpPr>
          <p:cNvPr id="16" name="Text 12"/>
          <p:cNvSpPr/>
          <p:nvPr/>
        </p:nvSpPr>
        <p:spPr>
          <a:xfrm>
            <a:off x="4575096" y="5848231"/>
            <a:ext cx="190500" cy="389573"/>
          </a:xfrm>
          <a:prstGeom prst="rect">
            <a:avLst/>
          </a:prstGeom>
          <a:noFill/>
          <a:ln/>
        </p:spPr>
        <p:txBody>
          <a:bodyPr wrap="none" rtlCol="0" anchor="t"/>
          <a:lstStyle/>
          <a:p>
            <a:pPr algn="ctr" indent="0" marL="0">
              <a:lnSpc>
                <a:spcPts val="3067"/>
              </a:lnSpc>
              <a:buNone/>
            </a:pPr>
            <a:r>
              <a:rPr lang="en-US" sz="2454" dirty="0">
                <a:solidFill>
                  <a:srgbClr val="454240"/>
                </a:solidFill>
                <a:latin typeface="Libre Baskerville" pitchFamily="34" charset="0"/>
                <a:ea typeface="Libre Baskerville" pitchFamily="34" charset="-122"/>
                <a:cs typeface="Libre Baskerville" pitchFamily="34" charset="-120"/>
              </a:rPr>
              <a:t>3</a:t>
            </a:r>
            <a:endParaRPr lang="en-US" sz="2454" dirty="0"/>
          </a:p>
        </p:txBody>
      </p:sp>
      <p:sp>
        <p:nvSpPr>
          <p:cNvPr id="17" name="Text 13"/>
          <p:cNvSpPr/>
          <p:nvPr/>
        </p:nvSpPr>
        <p:spPr>
          <a:xfrm>
            <a:off x="5111829" y="5880735"/>
            <a:ext cx="2583180" cy="324564"/>
          </a:xfrm>
          <a:prstGeom prst="rect">
            <a:avLst/>
          </a:prstGeom>
          <a:noFill/>
          <a:ln/>
        </p:spPr>
        <p:txBody>
          <a:bodyPr wrap="none" rtlCol="0" anchor="t"/>
          <a:lstStyle/>
          <a:p>
            <a:pPr indent="0" marL="0">
              <a:lnSpc>
                <a:spcPts val="2556"/>
              </a:lnSpc>
              <a:buNone/>
            </a:pPr>
            <a:r>
              <a:rPr lang="en-US" sz="2045" dirty="0">
                <a:solidFill>
                  <a:srgbClr val="454240"/>
                </a:solidFill>
                <a:latin typeface="Libre Baskerville" pitchFamily="34" charset="0"/>
                <a:ea typeface="Libre Baskerville" pitchFamily="34" charset="-122"/>
                <a:cs typeface="Libre Baskerville" pitchFamily="34" charset="-120"/>
              </a:rPr>
              <a:t>Sonuçları Konuşma</a:t>
            </a:r>
            <a:endParaRPr lang="en-US" sz="2045" dirty="0"/>
          </a:p>
        </p:txBody>
      </p:sp>
      <p:sp>
        <p:nvSpPr>
          <p:cNvPr id="18" name="Text 14"/>
          <p:cNvSpPr/>
          <p:nvPr/>
        </p:nvSpPr>
        <p:spPr>
          <a:xfrm>
            <a:off x="5111829" y="6329958"/>
            <a:ext cx="8739545" cy="997268"/>
          </a:xfrm>
          <a:prstGeom prst="rect">
            <a:avLst/>
          </a:prstGeom>
          <a:noFill/>
          <a:ln/>
        </p:spPr>
        <p:txBody>
          <a:bodyPr wrap="square" rtlCol="0" anchor="t"/>
          <a:lstStyle/>
          <a:p>
            <a:pPr indent="0" marL="0">
              <a:lnSpc>
                <a:spcPts val="2618"/>
              </a:lnSpc>
              <a:buNone/>
            </a:pPr>
            <a:r>
              <a:rPr lang="en-US" sz="1636" dirty="0">
                <a:solidFill>
                  <a:srgbClr val="454240"/>
                </a:solidFill>
                <a:latin typeface="DM Sans" pitchFamily="34" charset="0"/>
                <a:ea typeface="DM Sans" pitchFamily="34" charset="-122"/>
                <a:cs typeface="DM Sans" pitchFamily="34" charset="-120"/>
              </a:rPr>
              <a:t>Kuralların ve sınırların ihlal edilmesi durumunda, bu durumun sonuçlarını açık bir şekilde konuşun. Sonuçları belirleyerek, çocuğunuzun davranışlarını gözden geçirmesine ve sorumluluk almasına yardımcı olabilirsiniz.</a:t>
            </a:r>
            <a:endParaRPr lang="en-US" sz="163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719"/>
          </a:xfrm>
          <a:prstGeom prst="rect">
            <a:avLst/>
          </a:prstGeom>
          <a:solidFill>
            <a:srgbClr val="FFFDFA"/>
          </a:solidFill>
          <a:ln/>
        </p:spPr>
      </p:sp>
      <p:sp>
        <p:nvSpPr>
          <p:cNvPr id="4" name="Text 1"/>
          <p:cNvSpPr/>
          <p:nvPr/>
        </p:nvSpPr>
        <p:spPr>
          <a:xfrm>
            <a:off x="2816900" y="520779"/>
            <a:ext cx="8996601" cy="1183719"/>
          </a:xfrm>
          <a:prstGeom prst="rect">
            <a:avLst/>
          </a:prstGeom>
          <a:noFill/>
          <a:ln/>
        </p:spPr>
        <p:txBody>
          <a:bodyPr wrap="square" rtlCol="0" anchor="t"/>
          <a:lstStyle/>
          <a:p>
            <a:pPr indent="0" marL="0">
              <a:lnSpc>
                <a:spcPts val="4661"/>
              </a:lnSpc>
              <a:buNone/>
            </a:pPr>
            <a:r>
              <a:rPr lang="en-US" sz="3728" dirty="0">
                <a:solidFill>
                  <a:srgbClr val="5C4E3D"/>
                </a:solidFill>
                <a:latin typeface="Libre Baskerville" pitchFamily="34" charset="0"/>
                <a:ea typeface="Libre Baskerville" pitchFamily="34" charset="-122"/>
                <a:cs typeface="Libre Baskerville" pitchFamily="34" charset="-120"/>
              </a:rPr>
              <a:t>Olumlu Geri Bildirim ve Ödüllendirme</a:t>
            </a:r>
            <a:endParaRPr lang="en-US" sz="3728" dirty="0"/>
          </a:p>
        </p:txBody>
      </p:sp>
      <p:sp>
        <p:nvSpPr>
          <p:cNvPr id="5" name="Text 2"/>
          <p:cNvSpPr/>
          <p:nvPr/>
        </p:nvSpPr>
        <p:spPr>
          <a:xfrm>
            <a:off x="2816900" y="2083237"/>
            <a:ext cx="8996601" cy="909042"/>
          </a:xfrm>
          <a:prstGeom prst="rect">
            <a:avLst/>
          </a:prstGeom>
          <a:noFill/>
          <a:ln/>
        </p:spPr>
        <p:txBody>
          <a:bodyPr wrap="square" rtlCol="0" anchor="t"/>
          <a:lstStyle/>
          <a:p>
            <a:pPr indent="0" marL="0">
              <a:lnSpc>
                <a:spcPts val="2386"/>
              </a:lnSpc>
              <a:buNone/>
            </a:pPr>
            <a:r>
              <a:rPr lang="en-US" sz="1491" dirty="0">
                <a:solidFill>
                  <a:srgbClr val="454240"/>
                </a:solidFill>
                <a:latin typeface="DM Sans" pitchFamily="34" charset="0"/>
                <a:ea typeface="DM Sans" pitchFamily="34" charset="-122"/>
                <a:cs typeface="DM Sans" pitchFamily="34" charset="-120"/>
              </a:rPr>
              <a:t>Çocuğunuzla iletişiminizi güçlendirmenin yollarından biri, ona olumlu geri bildirimlerde bulunmak ve onu ödüllendirmektir. Olumlu geri bildirimler, çocuğunuzun özgüvenini artırabilir ve istenilen davranışları teşvik edebilir.</a:t>
            </a:r>
            <a:endParaRPr lang="en-US" sz="1491" dirty="0"/>
          </a:p>
        </p:txBody>
      </p:sp>
      <p:pic>
        <p:nvPicPr>
          <p:cNvPr id="6" name="Image 1" descr="preencoded.png">    </p:cNvPr>
          <p:cNvPicPr>
            <a:picLocks noChangeAspect="1"/>
          </p:cNvPicPr>
          <p:nvPr/>
        </p:nvPicPr>
        <p:blipFill>
          <a:blip r:embed="rId2"/>
          <a:stretch>
            <a:fillRect/>
          </a:stretch>
        </p:blipFill>
        <p:spPr>
          <a:xfrm>
            <a:off x="2816900" y="3205282"/>
            <a:ext cx="2809399" cy="1736288"/>
          </a:xfrm>
          <a:prstGeom prst="rect">
            <a:avLst/>
          </a:prstGeom>
        </p:spPr>
      </p:pic>
      <p:sp>
        <p:nvSpPr>
          <p:cNvPr id="7" name="Text 3"/>
          <p:cNvSpPr/>
          <p:nvPr/>
        </p:nvSpPr>
        <p:spPr>
          <a:xfrm>
            <a:off x="2816900" y="5178266"/>
            <a:ext cx="2659380" cy="295870"/>
          </a:xfrm>
          <a:prstGeom prst="rect">
            <a:avLst/>
          </a:prstGeom>
          <a:noFill/>
          <a:ln/>
        </p:spPr>
        <p:txBody>
          <a:bodyPr wrap="none" rtlCol="0" anchor="t"/>
          <a:lstStyle/>
          <a:p>
            <a:pPr algn="l" indent="0" marL="0">
              <a:lnSpc>
                <a:spcPts val="2330"/>
              </a:lnSpc>
              <a:buNone/>
            </a:pPr>
            <a:r>
              <a:rPr lang="en-US" sz="1864" dirty="0">
                <a:solidFill>
                  <a:srgbClr val="5C4E3D"/>
                </a:solidFill>
                <a:latin typeface="Libre Baskerville" pitchFamily="34" charset="0"/>
                <a:ea typeface="Libre Baskerville" pitchFamily="34" charset="-122"/>
                <a:cs typeface="Libre Baskerville" pitchFamily="34" charset="-120"/>
              </a:rPr>
              <a:t>Olumlu Geri Bildirim</a:t>
            </a:r>
            <a:endParaRPr lang="en-US" sz="1864" dirty="0"/>
          </a:p>
        </p:txBody>
      </p:sp>
      <p:sp>
        <p:nvSpPr>
          <p:cNvPr id="8" name="Text 4"/>
          <p:cNvSpPr/>
          <p:nvPr/>
        </p:nvSpPr>
        <p:spPr>
          <a:xfrm>
            <a:off x="2816900" y="5587722"/>
            <a:ext cx="2809399" cy="1818084"/>
          </a:xfrm>
          <a:prstGeom prst="rect">
            <a:avLst/>
          </a:prstGeom>
          <a:noFill/>
          <a:ln/>
        </p:spPr>
        <p:txBody>
          <a:bodyPr wrap="square" rtlCol="0" anchor="t"/>
          <a:lstStyle/>
          <a:p>
            <a:pPr algn="l" indent="0" marL="0">
              <a:lnSpc>
                <a:spcPts val="2386"/>
              </a:lnSpc>
              <a:buNone/>
            </a:pPr>
            <a:r>
              <a:rPr lang="en-US" sz="1491" dirty="0">
                <a:solidFill>
                  <a:srgbClr val="454240"/>
                </a:solidFill>
                <a:latin typeface="DM Sans" pitchFamily="34" charset="0"/>
                <a:ea typeface="DM Sans" pitchFamily="34" charset="-122"/>
                <a:cs typeface="DM Sans" pitchFamily="34" charset="-120"/>
              </a:rPr>
              <a:t>Çocuğunuzun başarılarını takdir edin ve ona bu konuda olumlu geri bildirimlerde bulunun. Onun başarılarını fark etmek, onun kendine olan güvenini artırabilir ve motivasyonunu yükseltebilir.</a:t>
            </a:r>
            <a:endParaRPr lang="en-US" sz="1491" dirty="0"/>
          </a:p>
        </p:txBody>
      </p:sp>
      <p:pic>
        <p:nvPicPr>
          <p:cNvPr id="9" name="Image 2" descr="preencoded.png">    </p:cNvPr>
          <p:cNvPicPr>
            <a:picLocks noChangeAspect="1"/>
          </p:cNvPicPr>
          <p:nvPr/>
        </p:nvPicPr>
        <p:blipFill>
          <a:blip r:embed="rId3"/>
          <a:stretch>
            <a:fillRect/>
          </a:stretch>
        </p:blipFill>
        <p:spPr>
          <a:xfrm>
            <a:off x="5910382" y="3205282"/>
            <a:ext cx="2809518" cy="1736408"/>
          </a:xfrm>
          <a:prstGeom prst="rect">
            <a:avLst/>
          </a:prstGeom>
        </p:spPr>
      </p:pic>
      <p:sp>
        <p:nvSpPr>
          <p:cNvPr id="10" name="Text 5"/>
          <p:cNvSpPr/>
          <p:nvPr/>
        </p:nvSpPr>
        <p:spPr>
          <a:xfrm>
            <a:off x="5910382" y="5178385"/>
            <a:ext cx="1893927" cy="295870"/>
          </a:xfrm>
          <a:prstGeom prst="rect">
            <a:avLst/>
          </a:prstGeom>
          <a:noFill/>
          <a:ln/>
        </p:spPr>
        <p:txBody>
          <a:bodyPr wrap="none" rtlCol="0" anchor="t"/>
          <a:lstStyle/>
          <a:p>
            <a:pPr algn="l" indent="0" marL="0">
              <a:lnSpc>
                <a:spcPts val="2330"/>
              </a:lnSpc>
              <a:buNone/>
            </a:pPr>
            <a:r>
              <a:rPr lang="en-US" sz="1864" dirty="0">
                <a:solidFill>
                  <a:srgbClr val="5C4E3D"/>
                </a:solidFill>
                <a:latin typeface="Libre Baskerville" pitchFamily="34" charset="0"/>
                <a:ea typeface="Libre Baskerville" pitchFamily="34" charset="-122"/>
                <a:cs typeface="Libre Baskerville" pitchFamily="34" charset="-120"/>
              </a:rPr>
              <a:t>Ödüllendirme</a:t>
            </a:r>
            <a:endParaRPr lang="en-US" sz="1864" dirty="0"/>
          </a:p>
        </p:txBody>
      </p:sp>
      <p:sp>
        <p:nvSpPr>
          <p:cNvPr id="11" name="Text 6"/>
          <p:cNvSpPr/>
          <p:nvPr/>
        </p:nvSpPr>
        <p:spPr>
          <a:xfrm>
            <a:off x="5910382" y="5587841"/>
            <a:ext cx="2809518" cy="2121098"/>
          </a:xfrm>
          <a:prstGeom prst="rect">
            <a:avLst/>
          </a:prstGeom>
          <a:noFill/>
          <a:ln/>
        </p:spPr>
        <p:txBody>
          <a:bodyPr wrap="square" rtlCol="0" anchor="t"/>
          <a:lstStyle/>
          <a:p>
            <a:pPr algn="l" indent="0" marL="0">
              <a:lnSpc>
                <a:spcPts val="2386"/>
              </a:lnSpc>
              <a:buNone/>
            </a:pPr>
            <a:r>
              <a:rPr lang="en-US" sz="1491" dirty="0">
                <a:solidFill>
                  <a:srgbClr val="454240"/>
                </a:solidFill>
                <a:latin typeface="DM Sans" pitchFamily="34" charset="0"/>
                <a:ea typeface="DM Sans" pitchFamily="34" charset="-122"/>
                <a:cs typeface="DM Sans" pitchFamily="34" charset="-120"/>
              </a:rPr>
              <a:t>Çocuğunuzun istenilen davranışları sergilediğinde, onu ödüllendirmek isteyebilirsiniz. Küçük hediyeler, özel aktiviteler veya pozitif pekiştirmelerle çocuğunuzu teşvik edebilir ve motive edebilirsiniz.</a:t>
            </a:r>
            <a:endParaRPr lang="en-US" sz="1491" dirty="0"/>
          </a:p>
        </p:txBody>
      </p:sp>
      <p:pic>
        <p:nvPicPr>
          <p:cNvPr id="12" name="Image 3" descr="preencoded.png">    </p:cNvPr>
          <p:cNvPicPr>
            <a:picLocks noChangeAspect="1"/>
          </p:cNvPicPr>
          <p:nvPr/>
        </p:nvPicPr>
        <p:blipFill>
          <a:blip r:embed="rId4"/>
          <a:stretch>
            <a:fillRect/>
          </a:stretch>
        </p:blipFill>
        <p:spPr>
          <a:xfrm>
            <a:off x="9003983" y="3205282"/>
            <a:ext cx="2809518" cy="1736408"/>
          </a:xfrm>
          <a:prstGeom prst="rect">
            <a:avLst/>
          </a:prstGeom>
        </p:spPr>
      </p:pic>
      <p:sp>
        <p:nvSpPr>
          <p:cNvPr id="13" name="Text 7"/>
          <p:cNvSpPr/>
          <p:nvPr/>
        </p:nvSpPr>
        <p:spPr>
          <a:xfrm>
            <a:off x="9003983" y="5178385"/>
            <a:ext cx="2240280" cy="295870"/>
          </a:xfrm>
          <a:prstGeom prst="rect">
            <a:avLst/>
          </a:prstGeom>
          <a:noFill/>
          <a:ln/>
        </p:spPr>
        <p:txBody>
          <a:bodyPr wrap="none" rtlCol="0" anchor="t"/>
          <a:lstStyle/>
          <a:p>
            <a:pPr algn="l" indent="0" marL="0">
              <a:lnSpc>
                <a:spcPts val="2330"/>
              </a:lnSpc>
              <a:buNone/>
            </a:pPr>
            <a:r>
              <a:rPr lang="en-US" sz="1864" dirty="0">
                <a:solidFill>
                  <a:srgbClr val="5C4E3D"/>
                </a:solidFill>
                <a:latin typeface="Libre Baskerville" pitchFamily="34" charset="0"/>
                <a:ea typeface="Libre Baskerville" pitchFamily="34" charset="-122"/>
                <a:cs typeface="Libre Baskerville" pitchFamily="34" charset="-120"/>
              </a:rPr>
              <a:t>Başarıları Kutlama</a:t>
            </a:r>
            <a:endParaRPr lang="en-US" sz="1864" dirty="0"/>
          </a:p>
        </p:txBody>
      </p:sp>
      <p:sp>
        <p:nvSpPr>
          <p:cNvPr id="14" name="Text 8"/>
          <p:cNvSpPr/>
          <p:nvPr/>
        </p:nvSpPr>
        <p:spPr>
          <a:xfrm>
            <a:off x="9003983" y="5587841"/>
            <a:ext cx="2809518" cy="2121098"/>
          </a:xfrm>
          <a:prstGeom prst="rect">
            <a:avLst/>
          </a:prstGeom>
          <a:noFill/>
          <a:ln/>
        </p:spPr>
        <p:txBody>
          <a:bodyPr wrap="square" rtlCol="0" anchor="t"/>
          <a:lstStyle/>
          <a:p>
            <a:pPr algn="l" indent="0" marL="0">
              <a:lnSpc>
                <a:spcPts val="2386"/>
              </a:lnSpc>
              <a:buNone/>
            </a:pPr>
            <a:r>
              <a:rPr lang="en-US" sz="1491" dirty="0">
                <a:solidFill>
                  <a:srgbClr val="454240"/>
                </a:solidFill>
                <a:latin typeface="DM Sans" pitchFamily="34" charset="0"/>
                <a:ea typeface="DM Sans" pitchFamily="34" charset="-122"/>
                <a:cs typeface="DM Sans" pitchFamily="34" charset="-120"/>
              </a:rPr>
              <a:t>Çocuğunuzun başarılarını kutlayın ve onun üzerindeki olumlu etkilerini gözlemleyin. Onun başarılarını kutlamak, onun için önemli bir teşvik kaynağı olabilir ve özgüvenini artırabilir.</a:t>
            </a:r>
            <a:endParaRPr lang="en-US" sz="149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
        <p:nvSpPr>
          <p:cNvPr id="4" name="Text 1"/>
          <p:cNvSpPr/>
          <p:nvPr/>
        </p:nvSpPr>
        <p:spPr>
          <a:xfrm>
            <a:off x="3340775" y="586145"/>
            <a:ext cx="7948851" cy="1045845"/>
          </a:xfrm>
          <a:prstGeom prst="rect">
            <a:avLst/>
          </a:prstGeom>
          <a:noFill/>
          <a:ln/>
        </p:spPr>
        <p:txBody>
          <a:bodyPr wrap="square" rtlCol="0" anchor="t"/>
          <a:lstStyle/>
          <a:p>
            <a:pPr indent="0" marL="0">
              <a:lnSpc>
                <a:spcPts val="4118"/>
              </a:lnSpc>
              <a:buNone/>
            </a:pPr>
            <a:r>
              <a:rPr lang="en-US" sz="3294" dirty="0">
                <a:solidFill>
                  <a:srgbClr val="5C4E3D"/>
                </a:solidFill>
                <a:latin typeface="Libre Baskerville" pitchFamily="34" charset="0"/>
                <a:ea typeface="Libre Baskerville" pitchFamily="34" charset="-122"/>
                <a:cs typeface="Libre Baskerville" pitchFamily="34" charset="-120"/>
              </a:rPr>
              <a:t>Sorun Çözme ve Anlaşmazlıkların Çözümü</a:t>
            </a:r>
            <a:endParaRPr lang="en-US" sz="3294" dirty="0"/>
          </a:p>
        </p:txBody>
      </p:sp>
      <p:sp>
        <p:nvSpPr>
          <p:cNvPr id="5" name="Text 2"/>
          <p:cNvSpPr/>
          <p:nvPr/>
        </p:nvSpPr>
        <p:spPr>
          <a:xfrm>
            <a:off x="3340775" y="1966674"/>
            <a:ext cx="7948851" cy="803315"/>
          </a:xfrm>
          <a:prstGeom prst="rect">
            <a:avLst/>
          </a:prstGeom>
          <a:noFill/>
          <a:ln/>
        </p:spPr>
        <p:txBody>
          <a:bodyPr wrap="square" rtlCol="0" anchor="t"/>
          <a:lstStyle/>
          <a:p>
            <a:pPr indent="0" marL="0">
              <a:lnSpc>
                <a:spcPts val="2108"/>
              </a:lnSpc>
              <a:buNone/>
            </a:pPr>
            <a:r>
              <a:rPr lang="en-US" sz="1318" dirty="0">
                <a:solidFill>
                  <a:srgbClr val="454240"/>
                </a:solidFill>
                <a:latin typeface="DM Sans" pitchFamily="34" charset="0"/>
                <a:ea typeface="DM Sans" pitchFamily="34" charset="-122"/>
                <a:cs typeface="DM Sans" pitchFamily="34" charset="-120"/>
              </a:rPr>
              <a:t>Çocuklarınızla olan iletişimde, sorun çözme ve anlaşmazlıkları olumlu bir şekilde ele alma stratejileri geliştirmek önemlidir. Bu, onların çözüm odaklı olmalarına ve empati kurma becerilerini geliştirmelerine yardımcı olabilir.</a:t>
            </a:r>
            <a:endParaRPr lang="en-US" sz="1318" dirty="0"/>
          </a:p>
        </p:txBody>
      </p:sp>
      <p:sp>
        <p:nvSpPr>
          <p:cNvPr id="6" name="Shape 3"/>
          <p:cNvSpPr/>
          <p:nvPr/>
        </p:nvSpPr>
        <p:spPr>
          <a:xfrm>
            <a:off x="3340775" y="2958227"/>
            <a:ext cx="7948851" cy="4685228"/>
          </a:xfrm>
          <a:prstGeom prst="roundRect">
            <a:avLst>
              <a:gd name="adj" fmla="val 1607"/>
            </a:avLst>
          </a:prstGeom>
          <a:noFill/>
          <a:ln w="10358">
            <a:solidFill>
              <a:srgbClr val="000000">
                <a:alpha val="8000"/>
              </a:srgbClr>
            </a:solidFill>
            <a:prstDash val="solid"/>
          </a:ln>
        </p:spPr>
      </p:sp>
      <p:sp>
        <p:nvSpPr>
          <p:cNvPr id="7" name="Shape 4"/>
          <p:cNvSpPr/>
          <p:nvPr/>
        </p:nvSpPr>
        <p:spPr>
          <a:xfrm>
            <a:off x="3351133" y="2968585"/>
            <a:ext cx="7928134" cy="1554837"/>
          </a:xfrm>
          <a:prstGeom prst="rect">
            <a:avLst/>
          </a:prstGeom>
          <a:solidFill>
            <a:srgbClr val="FFFFFF">
              <a:alpha val="4000"/>
            </a:srgbClr>
          </a:solidFill>
          <a:ln/>
        </p:spPr>
      </p:sp>
      <p:sp>
        <p:nvSpPr>
          <p:cNvPr id="8" name="Text 5"/>
          <p:cNvSpPr/>
          <p:nvPr/>
        </p:nvSpPr>
        <p:spPr>
          <a:xfrm>
            <a:off x="3518416" y="3076575"/>
            <a:ext cx="3625691" cy="267772"/>
          </a:xfrm>
          <a:prstGeom prst="rect">
            <a:avLst/>
          </a:prstGeom>
          <a:noFill/>
          <a:ln/>
        </p:spPr>
        <p:txBody>
          <a:bodyPr wrap="none" rtlCol="0" anchor="t"/>
          <a:lstStyle/>
          <a:p>
            <a:pPr indent="0" marL="0">
              <a:lnSpc>
                <a:spcPts val="2108"/>
              </a:lnSpc>
              <a:buNone/>
            </a:pPr>
            <a:r>
              <a:rPr lang="en-US" sz="1318" dirty="0">
                <a:solidFill>
                  <a:srgbClr val="454240"/>
                </a:solidFill>
                <a:latin typeface="DM Sans" pitchFamily="34" charset="0"/>
                <a:ea typeface="DM Sans" pitchFamily="34" charset="-122"/>
                <a:cs typeface="DM Sans" pitchFamily="34" charset="-120"/>
              </a:rPr>
              <a:t>Sorunları Tartışma</a:t>
            </a:r>
            <a:endParaRPr lang="en-US" sz="1318" dirty="0"/>
          </a:p>
        </p:txBody>
      </p:sp>
      <p:sp>
        <p:nvSpPr>
          <p:cNvPr id="9" name="Text 6"/>
          <p:cNvSpPr/>
          <p:nvPr/>
        </p:nvSpPr>
        <p:spPr>
          <a:xfrm>
            <a:off x="7486293" y="3076575"/>
            <a:ext cx="3625691" cy="1338858"/>
          </a:xfrm>
          <a:prstGeom prst="rect">
            <a:avLst/>
          </a:prstGeom>
          <a:noFill/>
          <a:ln/>
        </p:spPr>
        <p:txBody>
          <a:bodyPr wrap="square" rtlCol="0" anchor="t"/>
          <a:lstStyle/>
          <a:p>
            <a:pPr indent="0" marL="0">
              <a:lnSpc>
                <a:spcPts val="2108"/>
              </a:lnSpc>
              <a:buNone/>
            </a:pPr>
            <a:r>
              <a:rPr lang="en-US" sz="1318" dirty="0">
                <a:solidFill>
                  <a:srgbClr val="454240"/>
                </a:solidFill>
                <a:latin typeface="DM Sans" pitchFamily="34" charset="0"/>
                <a:ea typeface="DM Sans" pitchFamily="34" charset="-122"/>
                <a:cs typeface="DM Sans" pitchFamily="34" charset="-120"/>
              </a:rPr>
              <a:t>Çocuğunuzla, anlaşmazlıkları sağlıklı bir şekilde tartışmayı öğrenin. Bu, onun bu tür durumlarla başa çıkma becerilerini geliştirebilir. Anlaşmazlıkların olumlu bir şekilde ele alınması, çocuğunuzun duygusal yönetimini geliştirebilir.</a:t>
            </a:r>
            <a:endParaRPr lang="en-US" sz="1318" dirty="0"/>
          </a:p>
        </p:txBody>
      </p:sp>
      <p:sp>
        <p:nvSpPr>
          <p:cNvPr id="10" name="Shape 7"/>
          <p:cNvSpPr/>
          <p:nvPr/>
        </p:nvSpPr>
        <p:spPr>
          <a:xfrm>
            <a:off x="3351133" y="4523423"/>
            <a:ext cx="7928134" cy="1554837"/>
          </a:xfrm>
          <a:prstGeom prst="rect">
            <a:avLst/>
          </a:prstGeom>
          <a:solidFill>
            <a:srgbClr val="000000">
              <a:alpha val="4000"/>
            </a:srgbClr>
          </a:solidFill>
          <a:ln/>
        </p:spPr>
      </p:sp>
      <p:sp>
        <p:nvSpPr>
          <p:cNvPr id="11" name="Text 8"/>
          <p:cNvSpPr/>
          <p:nvPr/>
        </p:nvSpPr>
        <p:spPr>
          <a:xfrm>
            <a:off x="3518416" y="4631412"/>
            <a:ext cx="3625691" cy="267772"/>
          </a:xfrm>
          <a:prstGeom prst="rect">
            <a:avLst/>
          </a:prstGeom>
          <a:noFill/>
          <a:ln/>
        </p:spPr>
        <p:txBody>
          <a:bodyPr wrap="none" rtlCol="0" anchor="t"/>
          <a:lstStyle/>
          <a:p>
            <a:pPr indent="0" marL="0">
              <a:lnSpc>
                <a:spcPts val="2108"/>
              </a:lnSpc>
              <a:buNone/>
            </a:pPr>
            <a:r>
              <a:rPr lang="en-US" sz="1318" dirty="0">
                <a:solidFill>
                  <a:srgbClr val="454240"/>
                </a:solidFill>
                <a:latin typeface="DM Sans" pitchFamily="34" charset="0"/>
                <a:ea typeface="DM Sans" pitchFamily="34" charset="-122"/>
                <a:cs typeface="DM Sans" pitchFamily="34" charset="-120"/>
              </a:rPr>
              <a:t>Ortak Çözümler Bulma</a:t>
            </a:r>
            <a:endParaRPr lang="en-US" sz="1318" dirty="0"/>
          </a:p>
        </p:txBody>
      </p:sp>
      <p:sp>
        <p:nvSpPr>
          <p:cNvPr id="12" name="Text 9"/>
          <p:cNvSpPr/>
          <p:nvPr/>
        </p:nvSpPr>
        <p:spPr>
          <a:xfrm>
            <a:off x="7486293" y="4631412"/>
            <a:ext cx="3625691" cy="1338858"/>
          </a:xfrm>
          <a:prstGeom prst="rect">
            <a:avLst/>
          </a:prstGeom>
          <a:noFill/>
          <a:ln/>
        </p:spPr>
        <p:txBody>
          <a:bodyPr wrap="square" rtlCol="0" anchor="t"/>
          <a:lstStyle/>
          <a:p>
            <a:pPr indent="0" marL="0">
              <a:lnSpc>
                <a:spcPts val="2108"/>
              </a:lnSpc>
              <a:buNone/>
            </a:pPr>
            <a:r>
              <a:rPr lang="en-US" sz="1318" dirty="0">
                <a:solidFill>
                  <a:srgbClr val="454240"/>
                </a:solidFill>
                <a:latin typeface="DM Sans" pitchFamily="34" charset="0"/>
                <a:ea typeface="DM Sans" pitchFamily="34" charset="-122"/>
                <a:cs typeface="DM Sans" pitchFamily="34" charset="-120"/>
              </a:rPr>
              <a:t>Çocuğunuzla birlikte, sorunlarınızın üstesinden gelmek için ortak çözümler bulun. Ona, problem çözme ve işbirliği yapma becerilerini kazandırarak, güçlü bir iletişim ortamı oluşturabilirsiniz.</a:t>
            </a:r>
            <a:endParaRPr lang="en-US" sz="1318" dirty="0"/>
          </a:p>
        </p:txBody>
      </p:sp>
      <p:sp>
        <p:nvSpPr>
          <p:cNvPr id="13" name="Shape 10"/>
          <p:cNvSpPr/>
          <p:nvPr/>
        </p:nvSpPr>
        <p:spPr>
          <a:xfrm>
            <a:off x="3351133" y="6078260"/>
            <a:ext cx="7928134" cy="1554837"/>
          </a:xfrm>
          <a:prstGeom prst="rect">
            <a:avLst/>
          </a:prstGeom>
          <a:solidFill>
            <a:srgbClr val="FFFFFF">
              <a:alpha val="4000"/>
            </a:srgbClr>
          </a:solidFill>
          <a:ln/>
        </p:spPr>
      </p:sp>
      <p:sp>
        <p:nvSpPr>
          <p:cNvPr id="14" name="Text 11"/>
          <p:cNvSpPr/>
          <p:nvPr/>
        </p:nvSpPr>
        <p:spPr>
          <a:xfrm>
            <a:off x="3518416" y="6186249"/>
            <a:ext cx="3625691" cy="267772"/>
          </a:xfrm>
          <a:prstGeom prst="rect">
            <a:avLst/>
          </a:prstGeom>
          <a:noFill/>
          <a:ln/>
        </p:spPr>
        <p:txBody>
          <a:bodyPr wrap="none" rtlCol="0" anchor="t"/>
          <a:lstStyle/>
          <a:p>
            <a:pPr indent="0" marL="0">
              <a:lnSpc>
                <a:spcPts val="2108"/>
              </a:lnSpc>
              <a:buNone/>
            </a:pPr>
            <a:r>
              <a:rPr lang="en-US" sz="1318" dirty="0">
                <a:solidFill>
                  <a:srgbClr val="454240"/>
                </a:solidFill>
                <a:latin typeface="DM Sans" pitchFamily="34" charset="0"/>
                <a:ea typeface="DM Sans" pitchFamily="34" charset="-122"/>
                <a:cs typeface="DM Sans" pitchFamily="34" charset="-120"/>
              </a:rPr>
              <a:t>Anlaşmazlık Çözümü</a:t>
            </a:r>
            <a:endParaRPr lang="en-US" sz="1318" dirty="0"/>
          </a:p>
        </p:txBody>
      </p:sp>
      <p:sp>
        <p:nvSpPr>
          <p:cNvPr id="15" name="Text 12"/>
          <p:cNvSpPr/>
          <p:nvPr/>
        </p:nvSpPr>
        <p:spPr>
          <a:xfrm>
            <a:off x="7486293" y="6186249"/>
            <a:ext cx="3625691" cy="1338858"/>
          </a:xfrm>
          <a:prstGeom prst="rect">
            <a:avLst/>
          </a:prstGeom>
          <a:noFill/>
          <a:ln/>
        </p:spPr>
        <p:txBody>
          <a:bodyPr wrap="square" rtlCol="0" anchor="t"/>
          <a:lstStyle/>
          <a:p>
            <a:pPr indent="0" marL="0">
              <a:lnSpc>
                <a:spcPts val="2108"/>
              </a:lnSpc>
              <a:buNone/>
            </a:pPr>
            <a:r>
              <a:rPr lang="en-US" sz="1318" dirty="0">
                <a:solidFill>
                  <a:srgbClr val="454240"/>
                </a:solidFill>
                <a:latin typeface="DM Sans" pitchFamily="34" charset="0"/>
                <a:ea typeface="DM Sans" pitchFamily="34" charset="-122"/>
                <a:cs typeface="DM Sans" pitchFamily="34" charset="-120"/>
              </a:rPr>
              <a:t>Çocuğunuzla anlaşmazlıkları çözmek için, onun duygusal durumunu anlamak ve ona yönlendirmek önemlidir. Anlaşmazlıkların sorun çözme sürecine dahil edilmesi, onun duygusal zekasını geliştirebilir.</a:t>
            </a:r>
            <a:endParaRPr lang="en-US" sz="131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30433"/>
          </a:xfrm>
          <a:prstGeom prst="rect">
            <a:avLst/>
          </a:prstGeom>
          <a:solidFill>
            <a:srgbClr val="FFFDFA"/>
          </a:solidFill>
          <a:ln/>
        </p:spPr>
      </p:sp>
      <p:sp>
        <p:nvSpPr>
          <p:cNvPr id="4" name="Text 1"/>
          <p:cNvSpPr/>
          <p:nvPr/>
        </p:nvSpPr>
        <p:spPr>
          <a:xfrm>
            <a:off x="2994184" y="500301"/>
            <a:ext cx="8641913" cy="1137047"/>
          </a:xfrm>
          <a:prstGeom prst="rect">
            <a:avLst/>
          </a:prstGeom>
          <a:noFill/>
          <a:ln/>
        </p:spPr>
        <p:txBody>
          <a:bodyPr wrap="square" rtlCol="0" anchor="t"/>
          <a:lstStyle/>
          <a:p>
            <a:pPr indent="0" marL="0">
              <a:lnSpc>
                <a:spcPts val="4477"/>
              </a:lnSpc>
              <a:buNone/>
            </a:pPr>
            <a:r>
              <a:rPr lang="en-US" sz="3581" dirty="0">
                <a:solidFill>
                  <a:srgbClr val="5C4E3D"/>
                </a:solidFill>
                <a:latin typeface="Libre Baskerville" pitchFamily="34" charset="0"/>
                <a:ea typeface="Libre Baskerville" pitchFamily="34" charset="-122"/>
                <a:cs typeface="Libre Baskerville" pitchFamily="34" charset="-120"/>
              </a:rPr>
              <a:t>İletişimde Dikkat Edilmesi Gereken Hatalar ve Çözümleri</a:t>
            </a:r>
            <a:endParaRPr lang="en-US" sz="3581" dirty="0"/>
          </a:p>
        </p:txBody>
      </p:sp>
      <p:sp>
        <p:nvSpPr>
          <p:cNvPr id="5" name="Text 2"/>
          <p:cNvSpPr/>
          <p:nvPr/>
        </p:nvSpPr>
        <p:spPr>
          <a:xfrm>
            <a:off x="2994184" y="2001203"/>
            <a:ext cx="8641913" cy="581978"/>
          </a:xfrm>
          <a:prstGeom prst="rect">
            <a:avLst/>
          </a:prstGeom>
          <a:noFill/>
          <a:ln/>
        </p:spPr>
        <p:txBody>
          <a:bodyPr wrap="square" rtlCol="0" anchor="t"/>
          <a:lstStyle/>
          <a:p>
            <a:pPr indent="0" marL="0">
              <a:lnSpc>
                <a:spcPts val="2292"/>
              </a:lnSpc>
              <a:buNone/>
            </a:pPr>
            <a:r>
              <a:rPr lang="en-US" sz="1433" dirty="0">
                <a:solidFill>
                  <a:srgbClr val="454240"/>
                </a:solidFill>
                <a:latin typeface="DM Sans" pitchFamily="34" charset="0"/>
                <a:ea typeface="DM Sans" pitchFamily="34" charset="-122"/>
                <a:cs typeface="DM Sans" pitchFamily="34" charset="-120"/>
              </a:rPr>
              <a:t>Çocuğunuzla olan iletişiminizde, bazı hatalar kaçınılmaz olabilir. Bu hatalarla başa çıkma stratejileri geliştirmek, çocuğunuzla sağlıklı bir iletişim kurmanıza yardımcı olabilir.</a:t>
            </a:r>
            <a:endParaRPr lang="en-US" sz="1433" dirty="0"/>
          </a:p>
        </p:txBody>
      </p:sp>
      <p:sp>
        <p:nvSpPr>
          <p:cNvPr id="6" name="Shape 3"/>
          <p:cNvSpPr/>
          <p:nvPr/>
        </p:nvSpPr>
        <p:spPr>
          <a:xfrm>
            <a:off x="2994184" y="2787848"/>
            <a:ext cx="4230053" cy="2525673"/>
          </a:xfrm>
          <a:prstGeom prst="roundRect">
            <a:avLst>
              <a:gd name="adj" fmla="val 3242"/>
            </a:avLst>
          </a:prstGeom>
          <a:solidFill>
            <a:srgbClr val="F7EDD4"/>
          </a:solidFill>
          <a:ln w="11311">
            <a:solidFill>
              <a:srgbClr val="DDD3BA"/>
            </a:solidFill>
            <a:prstDash val="solid"/>
          </a:ln>
        </p:spPr>
      </p:sp>
      <p:sp>
        <p:nvSpPr>
          <p:cNvPr id="7" name="Text 4"/>
          <p:cNvSpPr/>
          <p:nvPr/>
        </p:nvSpPr>
        <p:spPr>
          <a:xfrm>
            <a:off x="3187422" y="2981087"/>
            <a:ext cx="2651760" cy="284202"/>
          </a:xfrm>
          <a:prstGeom prst="rect">
            <a:avLst/>
          </a:prstGeom>
          <a:noFill/>
          <a:ln/>
        </p:spPr>
        <p:txBody>
          <a:bodyPr wrap="none" rtlCol="0" anchor="t"/>
          <a:lstStyle/>
          <a:p>
            <a:pPr indent="0" marL="0">
              <a:lnSpc>
                <a:spcPts val="2238"/>
              </a:lnSpc>
              <a:buNone/>
            </a:pPr>
            <a:r>
              <a:rPr lang="en-US" sz="1791" dirty="0">
                <a:solidFill>
                  <a:srgbClr val="454240"/>
                </a:solidFill>
                <a:latin typeface="Libre Baskerville" pitchFamily="34" charset="0"/>
                <a:ea typeface="Libre Baskerville" pitchFamily="34" charset="-122"/>
                <a:cs typeface="Libre Baskerville" pitchFamily="34" charset="-120"/>
              </a:rPr>
              <a:t>Yargılamaktan Kaçının</a:t>
            </a:r>
            <a:endParaRPr lang="en-US" sz="1791" dirty="0"/>
          </a:p>
        </p:txBody>
      </p:sp>
      <p:sp>
        <p:nvSpPr>
          <p:cNvPr id="8" name="Text 5"/>
          <p:cNvSpPr/>
          <p:nvPr/>
        </p:nvSpPr>
        <p:spPr>
          <a:xfrm>
            <a:off x="3187422" y="3374350"/>
            <a:ext cx="3843576" cy="1454944"/>
          </a:xfrm>
          <a:prstGeom prst="rect">
            <a:avLst/>
          </a:prstGeom>
          <a:noFill/>
          <a:ln/>
        </p:spPr>
        <p:txBody>
          <a:bodyPr wrap="square" rtlCol="0" anchor="t"/>
          <a:lstStyle/>
          <a:p>
            <a:pPr indent="0" marL="0">
              <a:lnSpc>
                <a:spcPts val="2292"/>
              </a:lnSpc>
              <a:buNone/>
            </a:pPr>
            <a:r>
              <a:rPr lang="en-US" sz="1433" dirty="0">
                <a:solidFill>
                  <a:srgbClr val="454240"/>
                </a:solidFill>
                <a:latin typeface="DM Sans" pitchFamily="34" charset="0"/>
                <a:ea typeface="DM Sans" pitchFamily="34" charset="-122"/>
                <a:cs typeface="DM Sans" pitchFamily="34" charset="-120"/>
              </a:rPr>
              <a:t>Çocuğunuzun duygularını ve düşüncelerini yargılamaktan kaçının. Onun fikirlerine saygı göstermek ve onun duygusal ifadelerini yok saymamak, olumlu bir iletişim ortamı oluşturabilir.</a:t>
            </a:r>
            <a:endParaRPr lang="en-US" sz="1433" dirty="0"/>
          </a:p>
        </p:txBody>
      </p:sp>
      <p:sp>
        <p:nvSpPr>
          <p:cNvPr id="9" name="Shape 6"/>
          <p:cNvSpPr/>
          <p:nvPr/>
        </p:nvSpPr>
        <p:spPr>
          <a:xfrm>
            <a:off x="7406164" y="2787848"/>
            <a:ext cx="4230053" cy="2525673"/>
          </a:xfrm>
          <a:prstGeom prst="roundRect">
            <a:avLst>
              <a:gd name="adj" fmla="val 3242"/>
            </a:avLst>
          </a:prstGeom>
          <a:solidFill>
            <a:srgbClr val="F7EDD4"/>
          </a:solidFill>
          <a:ln w="11311">
            <a:solidFill>
              <a:srgbClr val="DDD3BA"/>
            </a:solidFill>
            <a:prstDash val="solid"/>
          </a:ln>
        </p:spPr>
      </p:sp>
      <p:sp>
        <p:nvSpPr>
          <p:cNvPr id="10" name="Text 7"/>
          <p:cNvSpPr/>
          <p:nvPr/>
        </p:nvSpPr>
        <p:spPr>
          <a:xfrm>
            <a:off x="7599402" y="2981087"/>
            <a:ext cx="3436620" cy="284202"/>
          </a:xfrm>
          <a:prstGeom prst="rect">
            <a:avLst/>
          </a:prstGeom>
          <a:noFill/>
          <a:ln/>
        </p:spPr>
        <p:txBody>
          <a:bodyPr wrap="none" rtlCol="0" anchor="t"/>
          <a:lstStyle/>
          <a:p>
            <a:pPr indent="0" marL="0">
              <a:lnSpc>
                <a:spcPts val="2238"/>
              </a:lnSpc>
              <a:buNone/>
            </a:pPr>
            <a:r>
              <a:rPr lang="en-US" sz="1791" dirty="0">
                <a:solidFill>
                  <a:srgbClr val="454240"/>
                </a:solidFill>
                <a:latin typeface="Libre Baskerville" pitchFamily="34" charset="0"/>
                <a:ea typeface="Libre Baskerville" pitchFamily="34" charset="-122"/>
                <a:cs typeface="Libre Baskerville" pitchFamily="34" charset="-120"/>
              </a:rPr>
              <a:t>Kızgınlığı Uyumlu İfade Edin</a:t>
            </a:r>
            <a:endParaRPr lang="en-US" sz="1791" dirty="0"/>
          </a:p>
        </p:txBody>
      </p:sp>
      <p:sp>
        <p:nvSpPr>
          <p:cNvPr id="11" name="Text 8"/>
          <p:cNvSpPr/>
          <p:nvPr/>
        </p:nvSpPr>
        <p:spPr>
          <a:xfrm>
            <a:off x="7599402" y="3374350"/>
            <a:ext cx="3843576" cy="1745933"/>
          </a:xfrm>
          <a:prstGeom prst="rect">
            <a:avLst/>
          </a:prstGeom>
          <a:noFill/>
          <a:ln/>
        </p:spPr>
        <p:txBody>
          <a:bodyPr wrap="square" rtlCol="0" anchor="t"/>
          <a:lstStyle/>
          <a:p>
            <a:pPr indent="0" marL="0">
              <a:lnSpc>
                <a:spcPts val="2292"/>
              </a:lnSpc>
              <a:buNone/>
            </a:pPr>
            <a:r>
              <a:rPr lang="en-US" sz="1433" dirty="0">
                <a:solidFill>
                  <a:srgbClr val="454240"/>
                </a:solidFill>
                <a:latin typeface="DM Sans" pitchFamily="34" charset="0"/>
                <a:ea typeface="DM Sans" pitchFamily="34" charset="-122"/>
                <a:cs typeface="DM Sans" pitchFamily="34" charset="-120"/>
              </a:rPr>
              <a:t>Kızgınlığı uyumlu bir şekilde ifade edin ve çocuğunuzla olan ilişkinizi olumsuz etkilemesine izin vermeyin. Kızgınlık durumlarını olumlu bir şekilde ele almak, çocuğunuzun duygusal yönetimini öğrenmesine yardımcı olabilir.</a:t>
            </a:r>
            <a:endParaRPr lang="en-US" sz="1433" dirty="0"/>
          </a:p>
        </p:txBody>
      </p:sp>
      <p:sp>
        <p:nvSpPr>
          <p:cNvPr id="12" name="Shape 9"/>
          <p:cNvSpPr/>
          <p:nvPr/>
        </p:nvSpPr>
        <p:spPr>
          <a:xfrm>
            <a:off x="2994184" y="5495449"/>
            <a:ext cx="4230053" cy="2234684"/>
          </a:xfrm>
          <a:prstGeom prst="roundRect">
            <a:avLst>
              <a:gd name="adj" fmla="val 3664"/>
            </a:avLst>
          </a:prstGeom>
          <a:solidFill>
            <a:srgbClr val="F7EDD4"/>
          </a:solidFill>
          <a:ln w="11311">
            <a:solidFill>
              <a:srgbClr val="DDD3BA"/>
            </a:solidFill>
            <a:prstDash val="solid"/>
          </a:ln>
        </p:spPr>
      </p:sp>
      <p:sp>
        <p:nvSpPr>
          <p:cNvPr id="13" name="Text 10"/>
          <p:cNvSpPr/>
          <p:nvPr/>
        </p:nvSpPr>
        <p:spPr>
          <a:xfrm>
            <a:off x="3187422" y="5688687"/>
            <a:ext cx="3070860" cy="284202"/>
          </a:xfrm>
          <a:prstGeom prst="rect">
            <a:avLst/>
          </a:prstGeom>
          <a:noFill/>
          <a:ln/>
        </p:spPr>
        <p:txBody>
          <a:bodyPr wrap="none" rtlCol="0" anchor="t"/>
          <a:lstStyle/>
          <a:p>
            <a:pPr indent="0" marL="0">
              <a:lnSpc>
                <a:spcPts val="2238"/>
              </a:lnSpc>
              <a:buNone/>
            </a:pPr>
            <a:r>
              <a:rPr lang="en-US" sz="1791" dirty="0">
                <a:solidFill>
                  <a:srgbClr val="454240"/>
                </a:solidFill>
                <a:latin typeface="Libre Baskerville" pitchFamily="34" charset="0"/>
                <a:ea typeface="Libre Baskerville" pitchFamily="34" charset="-122"/>
                <a:cs typeface="Libre Baskerville" pitchFamily="34" charset="-120"/>
              </a:rPr>
              <a:t>Dinlemeye Özen Gösterin</a:t>
            </a:r>
            <a:endParaRPr lang="en-US" sz="1791" dirty="0"/>
          </a:p>
        </p:txBody>
      </p:sp>
      <p:sp>
        <p:nvSpPr>
          <p:cNvPr id="14" name="Text 11"/>
          <p:cNvSpPr/>
          <p:nvPr/>
        </p:nvSpPr>
        <p:spPr>
          <a:xfrm>
            <a:off x="3187422" y="6081951"/>
            <a:ext cx="3843576" cy="1163955"/>
          </a:xfrm>
          <a:prstGeom prst="rect">
            <a:avLst/>
          </a:prstGeom>
          <a:noFill/>
          <a:ln/>
        </p:spPr>
        <p:txBody>
          <a:bodyPr wrap="square" rtlCol="0" anchor="t"/>
          <a:lstStyle/>
          <a:p>
            <a:pPr indent="0" marL="0">
              <a:lnSpc>
                <a:spcPts val="2292"/>
              </a:lnSpc>
              <a:buNone/>
            </a:pPr>
            <a:r>
              <a:rPr lang="en-US" sz="1433" dirty="0">
                <a:solidFill>
                  <a:srgbClr val="454240"/>
                </a:solidFill>
                <a:latin typeface="DM Sans" pitchFamily="34" charset="0"/>
                <a:ea typeface="DM Sans" pitchFamily="34" charset="-122"/>
                <a:cs typeface="DM Sans" pitchFamily="34" charset="-120"/>
              </a:rPr>
              <a:t>Çocuğunuzun kendini ifade etmesine izin verin ve onun sözlerine dikkatlice dinleyin. Onun duygusal ifadelerine önem vermek, duygusal bağınızı güçlendirebilir.</a:t>
            </a:r>
            <a:endParaRPr lang="en-US" sz="1433" dirty="0"/>
          </a:p>
        </p:txBody>
      </p:sp>
      <p:sp>
        <p:nvSpPr>
          <p:cNvPr id="15" name="Shape 12"/>
          <p:cNvSpPr/>
          <p:nvPr/>
        </p:nvSpPr>
        <p:spPr>
          <a:xfrm>
            <a:off x="7406164" y="5495449"/>
            <a:ext cx="4230053" cy="2234684"/>
          </a:xfrm>
          <a:prstGeom prst="roundRect">
            <a:avLst>
              <a:gd name="adj" fmla="val 3664"/>
            </a:avLst>
          </a:prstGeom>
          <a:solidFill>
            <a:srgbClr val="F7EDD4"/>
          </a:solidFill>
          <a:ln w="11311">
            <a:solidFill>
              <a:srgbClr val="DDD3BA"/>
            </a:solidFill>
            <a:prstDash val="solid"/>
          </a:ln>
        </p:spPr>
      </p:sp>
      <p:sp>
        <p:nvSpPr>
          <p:cNvPr id="16" name="Text 13"/>
          <p:cNvSpPr/>
          <p:nvPr/>
        </p:nvSpPr>
        <p:spPr>
          <a:xfrm>
            <a:off x="7599402" y="5688687"/>
            <a:ext cx="3627120" cy="284202"/>
          </a:xfrm>
          <a:prstGeom prst="rect">
            <a:avLst/>
          </a:prstGeom>
          <a:noFill/>
          <a:ln/>
        </p:spPr>
        <p:txBody>
          <a:bodyPr wrap="none" rtlCol="0" anchor="t"/>
          <a:lstStyle/>
          <a:p>
            <a:pPr indent="0" marL="0">
              <a:lnSpc>
                <a:spcPts val="2238"/>
              </a:lnSpc>
              <a:buNone/>
            </a:pPr>
            <a:r>
              <a:rPr lang="en-US" sz="1791" dirty="0">
                <a:solidFill>
                  <a:srgbClr val="454240"/>
                </a:solidFill>
                <a:latin typeface="Libre Baskerville" pitchFamily="34" charset="0"/>
                <a:ea typeface="Libre Baskerville" pitchFamily="34" charset="-122"/>
                <a:cs typeface="Libre Baskerville" pitchFamily="34" charset="-120"/>
              </a:rPr>
              <a:t>Olumsuz İfadeleri Dönüştürün</a:t>
            </a:r>
            <a:endParaRPr lang="en-US" sz="1791" dirty="0"/>
          </a:p>
        </p:txBody>
      </p:sp>
      <p:sp>
        <p:nvSpPr>
          <p:cNvPr id="17" name="Text 14"/>
          <p:cNvSpPr/>
          <p:nvPr/>
        </p:nvSpPr>
        <p:spPr>
          <a:xfrm>
            <a:off x="7599402" y="6081951"/>
            <a:ext cx="3843576" cy="1454944"/>
          </a:xfrm>
          <a:prstGeom prst="rect">
            <a:avLst/>
          </a:prstGeom>
          <a:noFill/>
          <a:ln/>
        </p:spPr>
        <p:txBody>
          <a:bodyPr wrap="square" rtlCol="0" anchor="t"/>
          <a:lstStyle/>
          <a:p>
            <a:pPr indent="0" marL="0">
              <a:lnSpc>
                <a:spcPts val="2292"/>
              </a:lnSpc>
              <a:buNone/>
            </a:pPr>
            <a:r>
              <a:rPr lang="en-US" sz="1433" dirty="0">
                <a:solidFill>
                  <a:srgbClr val="454240"/>
                </a:solidFill>
                <a:latin typeface="DM Sans" pitchFamily="34" charset="0"/>
                <a:ea typeface="DM Sans" pitchFamily="34" charset="-122"/>
                <a:cs typeface="DM Sans" pitchFamily="34" charset="-120"/>
              </a:rPr>
              <a:t>Olumsuz ifadeleri olumlu ve yapıcı bir şekilde dönüştürmeye çalışın. Çocuğunuzla olan iletişiminizde pozitif bir dil kullanarak, onun olumlu duygusal gelişimine katkıda bulunabilirsiniz.</a:t>
            </a:r>
            <a:endParaRPr lang="en-US" sz="143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2024-01-22T19:47:23Z</dcterms:created>
  <dcterms:modified xsi:type="dcterms:W3CDTF">2024-01-22T19:47:23Z</dcterms:modified>
</cp:coreProperties>
</file>