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833199" y="1729383"/>
            <a:ext cx="7477601" cy="1666399"/>
          </a:xfrm>
          <a:prstGeom prst="rect">
            <a:avLst/>
          </a:prstGeom>
          <a:noFill/>
          <a:ln/>
        </p:spPr>
        <p:txBody>
          <a:bodyPr wrap="square" rtlCol="0" anchor="t"/>
          <a:lstStyle/>
          <a:p>
            <a:pPr indent="0" marL="0">
              <a:lnSpc>
                <a:spcPts val="6561"/>
              </a:lnSpc>
              <a:buNone/>
            </a:pPr>
            <a:r>
              <a:rPr lang="en-US" sz="5249" b="1" dirty="0">
                <a:solidFill>
                  <a:srgbClr val="101014"/>
                </a:solidFill>
                <a:latin typeface="Playfair Display" pitchFamily="34" charset="0"/>
                <a:ea typeface="Playfair Display" pitchFamily="34" charset="-122"/>
                <a:cs typeface="Playfair Display" pitchFamily="34" charset="-120"/>
              </a:rPr>
              <a:t>Akran Zorbalığına Karşı Bilinçlendirme</a:t>
            </a:r>
            <a:endParaRPr lang="en-US" sz="5249" dirty="0"/>
          </a:p>
        </p:txBody>
      </p:sp>
      <p:sp>
        <p:nvSpPr>
          <p:cNvPr id="6" name="Text 3"/>
          <p:cNvSpPr/>
          <p:nvPr/>
        </p:nvSpPr>
        <p:spPr>
          <a:xfrm>
            <a:off x="833199" y="3729038"/>
            <a:ext cx="7477601" cy="2132409"/>
          </a:xfrm>
          <a:prstGeom prst="rect">
            <a:avLst/>
          </a:prstGeom>
          <a:noFill/>
          <a:ln/>
        </p:spPr>
        <p:txBody>
          <a:bodyPr wrap="square" rtlCol="0" anchor="t"/>
          <a:lstStyle/>
          <a:p>
            <a:pP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İş yeri zorbalığı, her sektörde ve hiyerarşide rastlanabilen ciddi bir sorundur. Bu tür davranışlar, çalışanların fiziksel ve ruhsal sağlığını olumsuz etkileyebilir. Bu nedenle, iş yerinde zorbalığa karşı farkındalık oluşturmak ve önlemek son derece önemlidir. Bu sunumda, iş yeri zorbalığı konusunda bilinçlendirme yapmak isteyen bireyler ve kuruluşlar için değerli ipuçları bulacaksınız.</a:t>
            </a:r>
            <a:endParaRPr lang="en-US" sz="1750" dirty="0"/>
          </a:p>
        </p:txBody>
      </p:sp>
      <p:sp>
        <p:nvSpPr>
          <p:cNvPr id="7" name="Shape 4"/>
          <p:cNvSpPr/>
          <p:nvPr/>
        </p:nvSpPr>
        <p:spPr>
          <a:xfrm>
            <a:off x="833199" y="6128028"/>
            <a:ext cx="355402" cy="355402"/>
          </a:xfrm>
          <a:prstGeom prst="roundRect">
            <a:avLst>
              <a:gd name="adj" fmla="val 25726039"/>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840819" y="6135648"/>
            <a:ext cx="340162" cy="340162"/>
          </a:xfrm>
          <a:prstGeom prst="rect">
            <a:avLst/>
          </a:prstGeom>
        </p:spPr>
      </p:pic>
      <p:sp>
        <p:nvSpPr>
          <p:cNvPr id="9" name="Text 5"/>
          <p:cNvSpPr/>
          <p:nvPr/>
        </p:nvSpPr>
        <p:spPr>
          <a:xfrm>
            <a:off x="1299686" y="6111359"/>
            <a:ext cx="2278380" cy="388858"/>
          </a:xfrm>
          <a:prstGeom prst="rect">
            <a:avLst/>
          </a:prstGeom>
          <a:noFill/>
          <a:ln/>
        </p:spPr>
        <p:txBody>
          <a:bodyPr wrap="none" rtlCol="0" anchor="t"/>
          <a:lstStyle/>
          <a:p>
            <a:pPr algn="l" indent="0" marL="0">
              <a:lnSpc>
                <a:spcPts val="3062"/>
              </a:lnSpc>
              <a:buNone/>
            </a:pPr>
            <a:r>
              <a:rPr lang="en-US" sz="2187" b="1" dirty="0">
                <a:solidFill>
                  <a:srgbClr val="39393C"/>
                </a:solidFill>
                <a:latin typeface="Open Sans" pitchFamily="34" charset="0"/>
                <a:ea typeface="Open Sans" pitchFamily="34" charset="-122"/>
                <a:cs typeface="Open Sans" pitchFamily="34" charset="-120"/>
              </a:rPr>
              <a:t>by Onur ULUSOY</a:t>
            </a: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3F3F7">
              <a:alpha val="85000"/>
            </a:srgbClr>
          </a:solidFill>
          <a:ln/>
        </p:spPr>
      </p:sp>
      <p:sp>
        <p:nvSpPr>
          <p:cNvPr id="6" name="Text 3"/>
          <p:cNvSpPr/>
          <p:nvPr/>
        </p:nvSpPr>
        <p:spPr>
          <a:xfrm>
            <a:off x="2037993" y="882968"/>
            <a:ext cx="10554414" cy="1388745"/>
          </a:xfrm>
          <a:prstGeom prst="rect">
            <a:avLst/>
          </a:prstGeom>
          <a:noFill/>
          <a:ln/>
        </p:spPr>
        <p:txBody>
          <a:bodyPr wrap="square" rtlCol="0" anchor="t"/>
          <a:lstStyle/>
          <a:p>
            <a:pPr indent="0" marL="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Zorbalıkla Mücadelede İyimserlik ve İyileşme</a:t>
            </a:r>
            <a:endParaRPr lang="en-US" sz="4374" dirty="0"/>
          </a:p>
        </p:txBody>
      </p:sp>
      <p:sp>
        <p:nvSpPr>
          <p:cNvPr id="7" name="Shape 4"/>
          <p:cNvSpPr/>
          <p:nvPr/>
        </p:nvSpPr>
        <p:spPr>
          <a:xfrm>
            <a:off x="7293054" y="2604968"/>
            <a:ext cx="44410" cy="4741545"/>
          </a:xfrm>
          <a:prstGeom prst="rect">
            <a:avLst/>
          </a:prstGeom>
          <a:solidFill>
            <a:srgbClr val="E4E4ED"/>
          </a:solidFill>
          <a:ln/>
        </p:spPr>
      </p:sp>
      <p:sp>
        <p:nvSpPr>
          <p:cNvPr id="8" name="Shape 5"/>
          <p:cNvSpPr/>
          <p:nvPr/>
        </p:nvSpPr>
        <p:spPr>
          <a:xfrm>
            <a:off x="7565172" y="3006269"/>
            <a:ext cx="777597" cy="44410"/>
          </a:xfrm>
          <a:prstGeom prst="rect">
            <a:avLst/>
          </a:prstGeom>
          <a:solidFill>
            <a:srgbClr val="E4E4ED"/>
          </a:solidFill>
          <a:ln/>
        </p:spPr>
      </p:sp>
      <p:sp>
        <p:nvSpPr>
          <p:cNvPr id="9" name="Shape 6"/>
          <p:cNvSpPr/>
          <p:nvPr/>
        </p:nvSpPr>
        <p:spPr>
          <a:xfrm>
            <a:off x="7065228" y="2778562"/>
            <a:ext cx="499943" cy="499943"/>
          </a:xfrm>
          <a:prstGeom prst="roundRect">
            <a:avLst>
              <a:gd name="adj" fmla="val 26667"/>
            </a:avLst>
          </a:prstGeom>
          <a:solidFill>
            <a:srgbClr val="E4E4ED"/>
          </a:solidFill>
          <a:ln/>
        </p:spPr>
      </p:sp>
      <p:sp>
        <p:nvSpPr>
          <p:cNvPr id="10" name="Text 7"/>
          <p:cNvSpPr/>
          <p:nvPr/>
        </p:nvSpPr>
        <p:spPr>
          <a:xfrm>
            <a:off x="7250370" y="2820233"/>
            <a:ext cx="129540" cy="416481"/>
          </a:xfrm>
          <a:prstGeom prst="rect">
            <a:avLst/>
          </a:prstGeom>
          <a:noFill/>
          <a:ln/>
        </p:spPr>
        <p:txBody>
          <a:bodyPr wrap="none" rtlCol="0" anchor="t"/>
          <a:lstStyle/>
          <a:p>
            <a:pPr algn="ctr" indent="0" marL="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1</a:t>
            </a:r>
            <a:endParaRPr lang="en-US" sz="2624" dirty="0"/>
          </a:p>
        </p:txBody>
      </p:sp>
      <p:sp>
        <p:nvSpPr>
          <p:cNvPr id="11" name="Text 8"/>
          <p:cNvSpPr/>
          <p:nvPr/>
        </p:nvSpPr>
        <p:spPr>
          <a:xfrm>
            <a:off x="8537258" y="2827139"/>
            <a:ext cx="2221944" cy="347186"/>
          </a:xfrm>
          <a:prstGeom prst="rect">
            <a:avLst/>
          </a:prstGeom>
          <a:noFill/>
          <a:ln/>
        </p:spPr>
        <p:txBody>
          <a:bodyPr wrap="none" rtlCol="0" anchor="t"/>
          <a:lstStyle/>
          <a:p>
            <a:pPr algn="l"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Pozitif Yaklaşım</a:t>
            </a:r>
            <a:endParaRPr lang="en-US" sz="2187" dirty="0"/>
          </a:p>
        </p:txBody>
      </p:sp>
      <p:sp>
        <p:nvSpPr>
          <p:cNvPr id="12" name="Text 9"/>
          <p:cNvSpPr/>
          <p:nvPr/>
        </p:nvSpPr>
        <p:spPr>
          <a:xfrm>
            <a:off x="8537258" y="3307556"/>
            <a:ext cx="4055150" cy="1066205"/>
          </a:xfrm>
          <a:prstGeom prst="rect">
            <a:avLst/>
          </a:prstGeom>
          <a:noFill/>
          <a:ln/>
        </p:spPr>
        <p:txBody>
          <a:bodyPr wrap="square" rtlCol="0" anchor="t"/>
          <a:lstStyle/>
          <a:p>
            <a:pPr algn="l" indent="0" marL="0">
              <a:lnSpc>
                <a:spcPts val="2799"/>
              </a:lnSpc>
              <a:buNone/>
            </a:pPr>
            <a:r>
              <a:rPr lang="en-US" sz="1750" dirty="0">
                <a:solidFill>
                  <a:srgbClr val="39393C"/>
                </a:solidFill>
                <a:latin typeface="Open Sans" pitchFamily="34" charset="0"/>
                <a:ea typeface="Open Sans" pitchFamily="34" charset="-122"/>
                <a:cs typeface="Open Sans" pitchFamily="34" charset="-120"/>
              </a:rPr>
              <a:t>Zorbalık mağdurlarına uygulanan pozitif yaklaşımlar, onların iyileşme sürecinde önemli bir rol oynayabilir.</a:t>
            </a:r>
            <a:endParaRPr lang="en-US" sz="1750" dirty="0"/>
          </a:p>
        </p:txBody>
      </p:sp>
      <p:sp>
        <p:nvSpPr>
          <p:cNvPr id="13" name="Shape 10"/>
          <p:cNvSpPr/>
          <p:nvPr/>
        </p:nvSpPr>
        <p:spPr>
          <a:xfrm>
            <a:off x="6287631" y="4117122"/>
            <a:ext cx="777597" cy="44410"/>
          </a:xfrm>
          <a:prstGeom prst="rect">
            <a:avLst/>
          </a:prstGeom>
          <a:solidFill>
            <a:srgbClr val="E4E4ED"/>
          </a:solidFill>
          <a:ln/>
        </p:spPr>
      </p:sp>
      <p:sp>
        <p:nvSpPr>
          <p:cNvPr id="14" name="Shape 11"/>
          <p:cNvSpPr/>
          <p:nvPr/>
        </p:nvSpPr>
        <p:spPr>
          <a:xfrm>
            <a:off x="7065228" y="3889415"/>
            <a:ext cx="499943" cy="499943"/>
          </a:xfrm>
          <a:prstGeom prst="roundRect">
            <a:avLst>
              <a:gd name="adj" fmla="val 26667"/>
            </a:avLst>
          </a:prstGeom>
          <a:solidFill>
            <a:srgbClr val="E4E4ED"/>
          </a:solidFill>
          <a:ln/>
        </p:spPr>
      </p:sp>
      <p:sp>
        <p:nvSpPr>
          <p:cNvPr id="15" name="Text 12"/>
          <p:cNvSpPr/>
          <p:nvPr/>
        </p:nvSpPr>
        <p:spPr>
          <a:xfrm>
            <a:off x="7227510" y="3931087"/>
            <a:ext cx="175260" cy="416481"/>
          </a:xfrm>
          <a:prstGeom prst="rect">
            <a:avLst/>
          </a:prstGeom>
          <a:noFill/>
          <a:ln/>
        </p:spPr>
        <p:txBody>
          <a:bodyPr wrap="none" rtlCol="0" anchor="t"/>
          <a:lstStyle/>
          <a:p>
            <a:pPr algn="ctr" indent="0" marL="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2</a:t>
            </a:r>
            <a:endParaRPr lang="en-US" sz="2624" dirty="0"/>
          </a:p>
        </p:txBody>
      </p:sp>
      <p:sp>
        <p:nvSpPr>
          <p:cNvPr id="16" name="Text 13"/>
          <p:cNvSpPr/>
          <p:nvPr/>
        </p:nvSpPr>
        <p:spPr>
          <a:xfrm>
            <a:off x="3860483" y="3937992"/>
            <a:ext cx="2232660" cy="347186"/>
          </a:xfrm>
          <a:prstGeom prst="rect">
            <a:avLst/>
          </a:prstGeom>
          <a:noFill/>
          <a:ln/>
        </p:spPr>
        <p:txBody>
          <a:bodyPr wrap="none" rtlCol="0" anchor="t"/>
          <a:lstStyle/>
          <a:p>
            <a:pPr algn="r"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Zamanla İyileşme</a:t>
            </a:r>
            <a:endParaRPr lang="en-US" sz="2187" dirty="0"/>
          </a:p>
        </p:txBody>
      </p:sp>
      <p:sp>
        <p:nvSpPr>
          <p:cNvPr id="17" name="Text 14"/>
          <p:cNvSpPr/>
          <p:nvPr/>
        </p:nvSpPr>
        <p:spPr>
          <a:xfrm>
            <a:off x="2037993" y="4418409"/>
            <a:ext cx="4055150" cy="1421606"/>
          </a:xfrm>
          <a:prstGeom prst="rect">
            <a:avLst/>
          </a:prstGeom>
          <a:noFill/>
          <a:ln/>
        </p:spPr>
        <p:txBody>
          <a:bodyPr wrap="square" rtlCol="0" anchor="t"/>
          <a:lstStyle/>
          <a:p>
            <a:pPr algn="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Zorbalık mağdurları, zamanla yaşadıkları travmayı atlatarak daha sağlıklı bir yaşam sürmeyi başarabilirler.</a:t>
            </a:r>
            <a:endParaRPr lang="en-US" sz="1750" dirty="0"/>
          </a:p>
        </p:txBody>
      </p:sp>
      <p:sp>
        <p:nvSpPr>
          <p:cNvPr id="18" name="Shape 15"/>
          <p:cNvSpPr/>
          <p:nvPr/>
        </p:nvSpPr>
        <p:spPr>
          <a:xfrm>
            <a:off x="7565172" y="5401330"/>
            <a:ext cx="777597" cy="44410"/>
          </a:xfrm>
          <a:prstGeom prst="rect">
            <a:avLst/>
          </a:prstGeom>
          <a:solidFill>
            <a:srgbClr val="E4E4ED"/>
          </a:solidFill>
          <a:ln/>
        </p:spPr>
      </p:sp>
      <p:sp>
        <p:nvSpPr>
          <p:cNvPr id="19" name="Shape 16"/>
          <p:cNvSpPr/>
          <p:nvPr/>
        </p:nvSpPr>
        <p:spPr>
          <a:xfrm>
            <a:off x="7065228" y="5173623"/>
            <a:ext cx="499943" cy="499943"/>
          </a:xfrm>
          <a:prstGeom prst="roundRect">
            <a:avLst>
              <a:gd name="adj" fmla="val 26667"/>
            </a:avLst>
          </a:prstGeom>
          <a:solidFill>
            <a:srgbClr val="E4E4ED"/>
          </a:solidFill>
          <a:ln/>
        </p:spPr>
      </p:sp>
      <p:sp>
        <p:nvSpPr>
          <p:cNvPr id="20" name="Text 17"/>
          <p:cNvSpPr/>
          <p:nvPr/>
        </p:nvSpPr>
        <p:spPr>
          <a:xfrm>
            <a:off x="7235130" y="5215295"/>
            <a:ext cx="160020" cy="416481"/>
          </a:xfrm>
          <a:prstGeom prst="rect">
            <a:avLst/>
          </a:prstGeom>
          <a:noFill/>
          <a:ln/>
        </p:spPr>
        <p:txBody>
          <a:bodyPr wrap="none" rtlCol="0" anchor="t"/>
          <a:lstStyle/>
          <a:p>
            <a:pPr algn="ctr" indent="0" marL="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3</a:t>
            </a:r>
            <a:endParaRPr lang="en-US" sz="2624" dirty="0"/>
          </a:p>
        </p:txBody>
      </p:sp>
      <p:sp>
        <p:nvSpPr>
          <p:cNvPr id="21" name="Text 18"/>
          <p:cNvSpPr/>
          <p:nvPr/>
        </p:nvSpPr>
        <p:spPr>
          <a:xfrm>
            <a:off x="8537258" y="5222200"/>
            <a:ext cx="2221944" cy="347186"/>
          </a:xfrm>
          <a:prstGeom prst="rect">
            <a:avLst/>
          </a:prstGeom>
          <a:noFill/>
          <a:ln/>
        </p:spPr>
        <p:txBody>
          <a:bodyPr wrap="none" rtlCol="0" anchor="t"/>
          <a:lstStyle/>
          <a:p>
            <a:pPr algn="l"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Toplum Desteği</a:t>
            </a:r>
            <a:endParaRPr lang="en-US" sz="2187" dirty="0"/>
          </a:p>
        </p:txBody>
      </p:sp>
      <p:sp>
        <p:nvSpPr>
          <p:cNvPr id="22" name="Text 19"/>
          <p:cNvSpPr/>
          <p:nvPr/>
        </p:nvSpPr>
        <p:spPr>
          <a:xfrm>
            <a:off x="8537258" y="5702618"/>
            <a:ext cx="4055150" cy="1421606"/>
          </a:xfrm>
          <a:prstGeom prst="rect">
            <a:avLst/>
          </a:prstGeom>
          <a:noFill/>
          <a:ln/>
        </p:spPr>
        <p:txBody>
          <a:bodyPr wrap="square" rtlCol="0" anchor="t"/>
          <a:lstStyle/>
          <a:p>
            <a:pPr algn="l" indent="0" marL="0">
              <a:lnSpc>
                <a:spcPts val="2799"/>
              </a:lnSpc>
              <a:buNone/>
            </a:pPr>
            <a:r>
              <a:rPr lang="en-US" sz="1750" dirty="0">
                <a:solidFill>
                  <a:srgbClr val="39393C"/>
                </a:solidFill>
                <a:latin typeface="Open Sans" pitchFamily="34" charset="0"/>
                <a:ea typeface="Open Sans" pitchFamily="34" charset="-122"/>
                <a:cs typeface="Open Sans" pitchFamily="34" charset="-120"/>
              </a:rPr>
              <a:t>Toplumun mağdurlara destek olması, iş yerinde zorbalıkla mücadelede iyimserlik ve iyileşme sürecini hızlandırabilir.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
        <p:nvSpPr>
          <p:cNvPr id="4" name="Text 2"/>
          <p:cNvSpPr/>
          <p:nvPr/>
        </p:nvSpPr>
        <p:spPr>
          <a:xfrm>
            <a:off x="2328863" y="577572"/>
            <a:ext cx="8107680" cy="656034"/>
          </a:xfrm>
          <a:prstGeom prst="rect">
            <a:avLst/>
          </a:prstGeom>
          <a:noFill/>
          <a:ln/>
        </p:spPr>
        <p:txBody>
          <a:bodyPr wrap="none" rtlCol="0" anchor="t"/>
          <a:lstStyle/>
          <a:p>
            <a:pPr indent="0" marL="0">
              <a:lnSpc>
                <a:spcPts val="5166"/>
              </a:lnSpc>
              <a:buNone/>
            </a:pPr>
            <a:r>
              <a:rPr lang="en-US" sz="4133" b="1" dirty="0">
                <a:solidFill>
                  <a:srgbClr val="101014"/>
                </a:solidFill>
                <a:latin typeface="Playfair Display" pitchFamily="34" charset="0"/>
                <a:ea typeface="Playfair Display" pitchFamily="34" charset="-122"/>
                <a:cs typeface="Playfair Display" pitchFamily="34" charset="-120"/>
              </a:rPr>
              <a:t>İş Yeri Zorbalığı: Tanım ve Türleri</a:t>
            </a:r>
            <a:endParaRPr lang="en-US" sz="4133" dirty="0"/>
          </a:p>
        </p:txBody>
      </p:sp>
      <p:pic>
        <p:nvPicPr>
          <p:cNvPr id="5" name="Image 0" descr="preencoded.png">    </p:cNvPr>
          <p:cNvPicPr>
            <a:picLocks noChangeAspect="1"/>
          </p:cNvPicPr>
          <p:nvPr/>
        </p:nvPicPr>
        <p:blipFill>
          <a:blip r:embed="rId1"/>
          <a:stretch>
            <a:fillRect/>
          </a:stretch>
        </p:blipFill>
        <p:spPr>
          <a:xfrm>
            <a:off x="2328863" y="1653421"/>
            <a:ext cx="3114199" cy="1924645"/>
          </a:xfrm>
          <a:prstGeom prst="rect">
            <a:avLst/>
          </a:prstGeom>
        </p:spPr>
      </p:pic>
      <p:sp>
        <p:nvSpPr>
          <p:cNvPr id="6" name="Text 3"/>
          <p:cNvSpPr/>
          <p:nvPr/>
        </p:nvSpPr>
        <p:spPr>
          <a:xfrm>
            <a:off x="2328863" y="3840480"/>
            <a:ext cx="2099429" cy="328017"/>
          </a:xfrm>
          <a:prstGeom prst="rect">
            <a:avLst/>
          </a:prstGeom>
          <a:noFill/>
          <a:ln/>
        </p:spPr>
        <p:txBody>
          <a:bodyPr wrap="none" rtlCol="0" anchor="t"/>
          <a:lstStyle/>
          <a:p>
            <a:pPr algn="l" indent="0" marL="0">
              <a:lnSpc>
                <a:spcPts val="2583"/>
              </a:lnSpc>
              <a:buNone/>
            </a:pPr>
            <a:r>
              <a:rPr lang="en-US" sz="2066" b="1" dirty="0">
                <a:solidFill>
                  <a:srgbClr val="101014"/>
                </a:solidFill>
                <a:latin typeface="Playfair Display" pitchFamily="34" charset="0"/>
                <a:ea typeface="Playfair Display" pitchFamily="34" charset="-122"/>
                <a:cs typeface="Playfair Display" pitchFamily="34" charset="-120"/>
              </a:rPr>
              <a:t>Zorbalık Türleri</a:t>
            </a:r>
            <a:endParaRPr lang="en-US" sz="2066" dirty="0"/>
          </a:p>
        </p:txBody>
      </p:sp>
      <p:sp>
        <p:nvSpPr>
          <p:cNvPr id="7" name="Text 4"/>
          <p:cNvSpPr/>
          <p:nvPr/>
        </p:nvSpPr>
        <p:spPr>
          <a:xfrm>
            <a:off x="2328863" y="4294465"/>
            <a:ext cx="3114199" cy="3357563"/>
          </a:xfrm>
          <a:prstGeom prst="rect">
            <a:avLst/>
          </a:prstGeom>
          <a:noFill/>
          <a:ln/>
        </p:spPr>
        <p:txBody>
          <a:bodyPr wrap="square" rtlCol="0" anchor="t"/>
          <a:lstStyle/>
          <a:p>
            <a:pPr algn="l" indent="0" marL="0">
              <a:lnSpc>
                <a:spcPts val="2645"/>
              </a:lnSpc>
              <a:buNone/>
            </a:pPr>
            <a:r>
              <a:rPr lang="en-US" sz="1653" dirty="0">
                <a:solidFill>
                  <a:srgbClr val="39393C"/>
                </a:solidFill>
                <a:latin typeface="Open Sans" pitchFamily="34" charset="0"/>
                <a:ea typeface="Open Sans" pitchFamily="34" charset="-122"/>
                <a:cs typeface="Open Sans" pitchFamily="34" charset="-120"/>
              </a:rPr>
              <a:t>İş yerinde karşılaşılan zorbalık, çeşitli biçimlerde ortaya çıkabilir. Bunlar arasında açık saldırganlık, duygusal manipülasyon, itibarsızlaştırma ve sürekli eleştirme gibi farklı türler bulunmaktadır. Her bir tür, çalışanların iş memnuniyetini ve verimliliğini olumsuz etkileyebilir.</a:t>
            </a:r>
            <a:endParaRPr lang="en-US" sz="1653" dirty="0"/>
          </a:p>
        </p:txBody>
      </p:sp>
      <p:pic>
        <p:nvPicPr>
          <p:cNvPr id="8" name="Image 1" descr="preencoded.png">    </p:cNvPr>
          <p:cNvPicPr>
            <a:picLocks noChangeAspect="1"/>
          </p:cNvPicPr>
          <p:nvPr/>
        </p:nvPicPr>
        <p:blipFill>
          <a:blip r:embed="rId2"/>
          <a:stretch>
            <a:fillRect/>
          </a:stretch>
        </p:blipFill>
        <p:spPr>
          <a:xfrm>
            <a:off x="5757982" y="1653421"/>
            <a:ext cx="3114318" cy="1924764"/>
          </a:xfrm>
          <a:prstGeom prst="rect">
            <a:avLst/>
          </a:prstGeom>
        </p:spPr>
      </p:pic>
      <p:sp>
        <p:nvSpPr>
          <p:cNvPr id="9" name="Text 5"/>
          <p:cNvSpPr/>
          <p:nvPr/>
        </p:nvSpPr>
        <p:spPr>
          <a:xfrm>
            <a:off x="5757982" y="3840599"/>
            <a:ext cx="2099429" cy="328017"/>
          </a:xfrm>
          <a:prstGeom prst="rect">
            <a:avLst/>
          </a:prstGeom>
          <a:noFill/>
          <a:ln/>
        </p:spPr>
        <p:txBody>
          <a:bodyPr wrap="none" rtlCol="0" anchor="t"/>
          <a:lstStyle/>
          <a:p>
            <a:pPr algn="l" indent="0" marL="0">
              <a:lnSpc>
                <a:spcPts val="2583"/>
              </a:lnSpc>
              <a:buNone/>
            </a:pPr>
            <a:r>
              <a:rPr lang="en-US" sz="2066" b="1" dirty="0">
                <a:solidFill>
                  <a:srgbClr val="101014"/>
                </a:solidFill>
                <a:latin typeface="Playfair Display" pitchFamily="34" charset="0"/>
                <a:ea typeface="Playfair Display" pitchFamily="34" charset="-122"/>
                <a:cs typeface="Playfair Display" pitchFamily="34" charset="-120"/>
              </a:rPr>
              <a:t>Olumsuz Etkileri</a:t>
            </a:r>
            <a:endParaRPr lang="en-US" sz="2066" dirty="0"/>
          </a:p>
        </p:txBody>
      </p:sp>
      <p:sp>
        <p:nvSpPr>
          <p:cNvPr id="10" name="Text 6"/>
          <p:cNvSpPr/>
          <p:nvPr/>
        </p:nvSpPr>
        <p:spPr>
          <a:xfrm>
            <a:off x="5757982" y="4294584"/>
            <a:ext cx="3114318" cy="3021806"/>
          </a:xfrm>
          <a:prstGeom prst="rect">
            <a:avLst/>
          </a:prstGeom>
          <a:noFill/>
          <a:ln/>
        </p:spPr>
        <p:txBody>
          <a:bodyPr wrap="square" rtlCol="0" anchor="t"/>
          <a:lstStyle/>
          <a:p>
            <a:pPr algn="l" indent="0" marL="0">
              <a:lnSpc>
                <a:spcPts val="2645"/>
              </a:lnSpc>
              <a:buNone/>
            </a:pPr>
            <a:r>
              <a:rPr lang="en-US" sz="1653" dirty="0">
                <a:solidFill>
                  <a:srgbClr val="39393C"/>
                </a:solidFill>
                <a:latin typeface="Open Sans" pitchFamily="34" charset="0"/>
                <a:ea typeface="Open Sans" pitchFamily="34" charset="-122"/>
                <a:cs typeface="Open Sans" pitchFamily="34" charset="-120"/>
              </a:rPr>
              <a:t>Zorbalık, hedef alınan kişilerde ciddi stres, endişe ve depresyona neden olabilir. Bunun yanı sıra, iş yerinde zorbalık, tüm çalışanların motivasyonunu ve iş ortamını olumsuz etkileyebilir. Bu olumsuzluklar, organizasyonun genel başarısını da etkileyebilir.</a:t>
            </a:r>
            <a:endParaRPr lang="en-US" sz="1653" dirty="0"/>
          </a:p>
        </p:txBody>
      </p:sp>
      <p:pic>
        <p:nvPicPr>
          <p:cNvPr id="11" name="Image 2" descr="preencoded.png">    </p:cNvPr>
          <p:cNvPicPr>
            <a:picLocks noChangeAspect="1"/>
          </p:cNvPicPr>
          <p:nvPr/>
        </p:nvPicPr>
        <p:blipFill>
          <a:blip r:embed="rId3"/>
          <a:stretch>
            <a:fillRect/>
          </a:stretch>
        </p:blipFill>
        <p:spPr>
          <a:xfrm>
            <a:off x="9187220" y="1653421"/>
            <a:ext cx="3114318" cy="1924764"/>
          </a:xfrm>
          <a:prstGeom prst="rect">
            <a:avLst/>
          </a:prstGeom>
        </p:spPr>
      </p:pic>
      <p:sp>
        <p:nvSpPr>
          <p:cNvPr id="12" name="Text 7"/>
          <p:cNvSpPr/>
          <p:nvPr/>
        </p:nvSpPr>
        <p:spPr>
          <a:xfrm>
            <a:off x="9187220" y="3840599"/>
            <a:ext cx="2099429" cy="328017"/>
          </a:xfrm>
          <a:prstGeom prst="rect">
            <a:avLst/>
          </a:prstGeom>
          <a:noFill/>
          <a:ln/>
        </p:spPr>
        <p:txBody>
          <a:bodyPr wrap="none" rtlCol="0" anchor="t"/>
          <a:lstStyle/>
          <a:p>
            <a:pPr algn="l" indent="0" marL="0">
              <a:lnSpc>
                <a:spcPts val="2583"/>
              </a:lnSpc>
              <a:buNone/>
            </a:pPr>
            <a:r>
              <a:rPr lang="en-US" sz="2066" b="1" dirty="0">
                <a:solidFill>
                  <a:srgbClr val="101014"/>
                </a:solidFill>
                <a:latin typeface="Playfair Display" pitchFamily="34" charset="0"/>
                <a:ea typeface="Playfair Display" pitchFamily="34" charset="-122"/>
                <a:cs typeface="Playfair Display" pitchFamily="34" charset="-120"/>
              </a:rPr>
              <a:t>Önleme Yolları</a:t>
            </a:r>
            <a:endParaRPr lang="en-US" sz="2066" dirty="0"/>
          </a:p>
        </p:txBody>
      </p:sp>
      <p:sp>
        <p:nvSpPr>
          <p:cNvPr id="13" name="Text 8"/>
          <p:cNvSpPr/>
          <p:nvPr/>
        </p:nvSpPr>
        <p:spPr>
          <a:xfrm>
            <a:off x="9187220" y="4294584"/>
            <a:ext cx="3114318" cy="2686050"/>
          </a:xfrm>
          <a:prstGeom prst="rect">
            <a:avLst/>
          </a:prstGeom>
          <a:noFill/>
          <a:ln/>
        </p:spPr>
        <p:txBody>
          <a:bodyPr wrap="square" rtlCol="0" anchor="t"/>
          <a:lstStyle/>
          <a:p>
            <a:pPr algn="l" indent="0" marL="0">
              <a:lnSpc>
                <a:spcPts val="2645"/>
              </a:lnSpc>
              <a:buNone/>
            </a:pPr>
            <a:r>
              <a:rPr lang="en-US" sz="1653" dirty="0">
                <a:solidFill>
                  <a:srgbClr val="39393C"/>
                </a:solidFill>
                <a:latin typeface="Open Sans" pitchFamily="34" charset="0"/>
                <a:ea typeface="Open Sans" pitchFamily="34" charset="-122"/>
                <a:cs typeface="Open Sans" pitchFamily="34" charset="-120"/>
              </a:rPr>
              <a:t>Zorbalığın önlenmesi, organizasyonel politikalar, eğitimler ve açık iletişim ile mümkündür. Çalışanlara iş yerinde zorbalıkla baş etme stratejileri konusunda destek sağlanmalı ve olası vakaların raporlanması teşvik edilmelidir.</a:t>
            </a:r>
            <a:endParaRPr lang="en-US" sz="165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3F3F7">
              <a:alpha val="85000"/>
            </a:srgbClr>
          </a:solidFill>
          <a:ln/>
        </p:spPr>
      </p:sp>
      <p:sp>
        <p:nvSpPr>
          <p:cNvPr id="6" name="Text 3"/>
          <p:cNvSpPr/>
          <p:nvPr/>
        </p:nvSpPr>
        <p:spPr>
          <a:xfrm>
            <a:off x="2091214" y="605909"/>
            <a:ext cx="8084820" cy="687348"/>
          </a:xfrm>
          <a:prstGeom prst="rect">
            <a:avLst/>
          </a:prstGeom>
          <a:noFill/>
          <a:ln/>
        </p:spPr>
        <p:txBody>
          <a:bodyPr wrap="none" rtlCol="0" anchor="t"/>
          <a:lstStyle/>
          <a:p>
            <a:pPr indent="0" marL="0">
              <a:lnSpc>
                <a:spcPts val="5412"/>
              </a:lnSpc>
              <a:buNone/>
            </a:pPr>
            <a:r>
              <a:rPr lang="en-US" sz="4330" b="1" dirty="0">
                <a:solidFill>
                  <a:srgbClr val="101014"/>
                </a:solidFill>
                <a:latin typeface="Playfair Display" pitchFamily="34" charset="0"/>
                <a:ea typeface="Playfair Display" pitchFamily="34" charset="-122"/>
                <a:cs typeface="Playfair Display" pitchFamily="34" charset="-120"/>
              </a:rPr>
              <a:t>İş Yerinde Zorbalığın Tanınması</a:t>
            </a:r>
            <a:endParaRPr lang="en-US" sz="4330" dirty="0"/>
          </a:p>
        </p:txBody>
      </p:sp>
      <p:sp>
        <p:nvSpPr>
          <p:cNvPr id="7" name="Shape 4"/>
          <p:cNvSpPr/>
          <p:nvPr/>
        </p:nvSpPr>
        <p:spPr>
          <a:xfrm>
            <a:off x="2399228" y="1623179"/>
            <a:ext cx="43934" cy="6000512"/>
          </a:xfrm>
          <a:prstGeom prst="rect">
            <a:avLst/>
          </a:prstGeom>
          <a:solidFill>
            <a:srgbClr val="E4E4ED"/>
          </a:solidFill>
          <a:ln/>
        </p:spPr>
      </p:sp>
      <p:sp>
        <p:nvSpPr>
          <p:cNvPr id="8" name="Shape 5"/>
          <p:cNvSpPr/>
          <p:nvPr/>
        </p:nvSpPr>
        <p:spPr>
          <a:xfrm>
            <a:off x="2668548" y="2020431"/>
            <a:ext cx="769739" cy="43934"/>
          </a:xfrm>
          <a:prstGeom prst="rect">
            <a:avLst/>
          </a:prstGeom>
          <a:solidFill>
            <a:srgbClr val="E4E4ED"/>
          </a:solidFill>
          <a:ln/>
        </p:spPr>
      </p:sp>
      <p:sp>
        <p:nvSpPr>
          <p:cNvPr id="9" name="Shape 6"/>
          <p:cNvSpPr/>
          <p:nvPr/>
        </p:nvSpPr>
        <p:spPr>
          <a:xfrm>
            <a:off x="2173724" y="1794986"/>
            <a:ext cx="494824" cy="494824"/>
          </a:xfrm>
          <a:prstGeom prst="roundRect">
            <a:avLst>
              <a:gd name="adj" fmla="val 26671"/>
            </a:avLst>
          </a:prstGeom>
          <a:solidFill>
            <a:srgbClr val="E4E4ED"/>
          </a:solidFill>
          <a:ln/>
        </p:spPr>
      </p:sp>
      <p:sp>
        <p:nvSpPr>
          <p:cNvPr id="10" name="Text 7"/>
          <p:cNvSpPr/>
          <p:nvPr/>
        </p:nvSpPr>
        <p:spPr>
          <a:xfrm>
            <a:off x="2356366" y="1836182"/>
            <a:ext cx="129540" cy="412313"/>
          </a:xfrm>
          <a:prstGeom prst="rect">
            <a:avLst/>
          </a:prstGeom>
          <a:noFill/>
          <a:ln/>
        </p:spPr>
        <p:txBody>
          <a:bodyPr wrap="none" rtlCol="0" anchor="t"/>
          <a:lstStyle/>
          <a:p>
            <a:pPr algn="ctr" indent="0" marL="0">
              <a:lnSpc>
                <a:spcPts val="3247"/>
              </a:lnSpc>
              <a:buNone/>
            </a:pPr>
            <a:r>
              <a:rPr lang="en-US" sz="2598" b="1" dirty="0">
                <a:solidFill>
                  <a:srgbClr val="101014"/>
                </a:solidFill>
                <a:latin typeface="Playfair Display" pitchFamily="34" charset="0"/>
                <a:ea typeface="Playfair Display" pitchFamily="34" charset="-122"/>
                <a:cs typeface="Playfair Display" pitchFamily="34" charset="-120"/>
              </a:rPr>
              <a:t>1</a:t>
            </a:r>
            <a:endParaRPr lang="en-US" sz="2598" dirty="0"/>
          </a:p>
        </p:txBody>
      </p:sp>
      <p:sp>
        <p:nvSpPr>
          <p:cNvPr id="11" name="Text 8"/>
          <p:cNvSpPr/>
          <p:nvPr/>
        </p:nvSpPr>
        <p:spPr>
          <a:xfrm>
            <a:off x="3630811" y="1843087"/>
            <a:ext cx="2199561" cy="343614"/>
          </a:xfrm>
          <a:prstGeom prst="rect">
            <a:avLst/>
          </a:prstGeom>
          <a:noFill/>
          <a:ln/>
        </p:spPr>
        <p:txBody>
          <a:bodyPr wrap="none" rtlCol="0" anchor="t"/>
          <a:lstStyle/>
          <a:p>
            <a:pPr algn="l" indent="0" marL="0">
              <a:lnSpc>
                <a:spcPts val="2706"/>
              </a:lnSpc>
              <a:buNone/>
            </a:pPr>
            <a:r>
              <a:rPr lang="en-US" sz="2165" b="1" dirty="0">
                <a:solidFill>
                  <a:srgbClr val="101014"/>
                </a:solidFill>
                <a:latin typeface="Playfair Display" pitchFamily="34" charset="0"/>
                <a:ea typeface="Playfair Display" pitchFamily="34" charset="-122"/>
                <a:cs typeface="Playfair Display" pitchFamily="34" charset="-120"/>
              </a:rPr>
              <a:t>Belirtiler</a:t>
            </a:r>
            <a:endParaRPr lang="en-US" sz="2165" dirty="0"/>
          </a:p>
        </p:txBody>
      </p:sp>
      <p:sp>
        <p:nvSpPr>
          <p:cNvPr id="12" name="Text 9"/>
          <p:cNvSpPr/>
          <p:nvPr/>
        </p:nvSpPr>
        <p:spPr>
          <a:xfrm>
            <a:off x="3630811" y="2318623"/>
            <a:ext cx="8908375" cy="1055489"/>
          </a:xfrm>
          <a:prstGeom prst="rect">
            <a:avLst/>
          </a:prstGeom>
          <a:noFill/>
          <a:ln/>
        </p:spPr>
        <p:txBody>
          <a:bodyPr wrap="square" rtlCol="0" anchor="t"/>
          <a:lstStyle/>
          <a:p>
            <a:pPr algn="l" indent="0" marL="0">
              <a:lnSpc>
                <a:spcPts val="2771"/>
              </a:lnSpc>
              <a:buNone/>
            </a:pPr>
            <a:r>
              <a:rPr lang="en-US" sz="1732" dirty="0">
                <a:solidFill>
                  <a:srgbClr val="39393C"/>
                </a:solidFill>
                <a:latin typeface="Open Sans" pitchFamily="34" charset="0"/>
                <a:ea typeface="Open Sans" pitchFamily="34" charset="-122"/>
                <a:cs typeface="Open Sans" pitchFamily="34" charset="-120"/>
              </a:rPr>
              <a:t>İş yeri zorbalığının belirtileri genellikle subtile ve karmaşıktır. Kişiler arası ilişkilerdeki değişiklikler, sürekli stres, fiziksel belirtiler ve iş performansında düşüş gibi durumlar, zorbalık olabileceğinin göstergeleri olabilir.</a:t>
            </a:r>
            <a:endParaRPr lang="en-US" sz="1732" dirty="0"/>
          </a:p>
        </p:txBody>
      </p:sp>
      <p:sp>
        <p:nvSpPr>
          <p:cNvPr id="13" name="Shape 10"/>
          <p:cNvSpPr/>
          <p:nvPr/>
        </p:nvSpPr>
        <p:spPr>
          <a:xfrm>
            <a:off x="2668548" y="4211181"/>
            <a:ext cx="769739" cy="43934"/>
          </a:xfrm>
          <a:prstGeom prst="rect">
            <a:avLst/>
          </a:prstGeom>
          <a:solidFill>
            <a:srgbClr val="E4E4ED"/>
          </a:solidFill>
          <a:ln/>
        </p:spPr>
      </p:sp>
      <p:sp>
        <p:nvSpPr>
          <p:cNvPr id="14" name="Shape 11"/>
          <p:cNvSpPr/>
          <p:nvPr/>
        </p:nvSpPr>
        <p:spPr>
          <a:xfrm>
            <a:off x="2173724" y="3985736"/>
            <a:ext cx="494824" cy="494824"/>
          </a:xfrm>
          <a:prstGeom prst="roundRect">
            <a:avLst>
              <a:gd name="adj" fmla="val 26671"/>
            </a:avLst>
          </a:prstGeom>
          <a:solidFill>
            <a:srgbClr val="E4E4ED"/>
          </a:solidFill>
          <a:ln/>
        </p:spPr>
      </p:sp>
      <p:sp>
        <p:nvSpPr>
          <p:cNvPr id="15" name="Text 12"/>
          <p:cNvSpPr/>
          <p:nvPr/>
        </p:nvSpPr>
        <p:spPr>
          <a:xfrm>
            <a:off x="2333506" y="4026932"/>
            <a:ext cx="175260" cy="412313"/>
          </a:xfrm>
          <a:prstGeom prst="rect">
            <a:avLst/>
          </a:prstGeom>
          <a:noFill/>
          <a:ln/>
        </p:spPr>
        <p:txBody>
          <a:bodyPr wrap="none" rtlCol="0" anchor="t"/>
          <a:lstStyle/>
          <a:p>
            <a:pPr algn="ctr" indent="0" marL="0">
              <a:lnSpc>
                <a:spcPts val="3247"/>
              </a:lnSpc>
              <a:buNone/>
            </a:pPr>
            <a:r>
              <a:rPr lang="en-US" sz="2598" b="1" dirty="0">
                <a:solidFill>
                  <a:srgbClr val="101014"/>
                </a:solidFill>
                <a:latin typeface="Playfair Display" pitchFamily="34" charset="0"/>
                <a:ea typeface="Playfair Display" pitchFamily="34" charset="-122"/>
                <a:cs typeface="Playfair Display" pitchFamily="34" charset="-120"/>
              </a:rPr>
              <a:t>2</a:t>
            </a:r>
            <a:endParaRPr lang="en-US" sz="2598" dirty="0"/>
          </a:p>
        </p:txBody>
      </p:sp>
      <p:sp>
        <p:nvSpPr>
          <p:cNvPr id="16" name="Text 13"/>
          <p:cNvSpPr/>
          <p:nvPr/>
        </p:nvSpPr>
        <p:spPr>
          <a:xfrm>
            <a:off x="3630811" y="4033838"/>
            <a:ext cx="2240280" cy="343614"/>
          </a:xfrm>
          <a:prstGeom prst="rect">
            <a:avLst/>
          </a:prstGeom>
          <a:noFill/>
          <a:ln/>
        </p:spPr>
        <p:txBody>
          <a:bodyPr wrap="none" rtlCol="0" anchor="t"/>
          <a:lstStyle/>
          <a:p>
            <a:pPr algn="l" indent="0" marL="0">
              <a:lnSpc>
                <a:spcPts val="2706"/>
              </a:lnSpc>
              <a:buNone/>
            </a:pPr>
            <a:r>
              <a:rPr lang="en-US" sz="2165" b="1" dirty="0">
                <a:solidFill>
                  <a:srgbClr val="101014"/>
                </a:solidFill>
                <a:latin typeface="Playfair Display" pitchFamily="34" charset="0"/>
                <a:ea typeface="Playfair Display" pitchFamily="34" charset="-122"/>
                <a:cs typeface="Playfair Display" pitchFamily="34" charset="-120"/>
              </a:rPr>
              <a:t>Tanı Prosedürleri</a:t>
            </a:r>
            <a:endParaRPr lang="en-US" sz="2165" dirty="0"/>
          </a:p>
        </p:txBody>
      </p:sp>
      <p:sp>
        <p:nvSpPr>
          <p:cNvPr id="17" name="Text 14"/>
          <p:cNvSpPr/>
          <p:nvPr/>
        </p:nvSpPr>
        <p:spPr>
          <a:xfrm>
            <a:off x="3630811" y="4509373"/>
            <a:ext cx="8908375" cy="1055489"/>
          </a:xfrm>
          <a:prstGeom prst="rect">
            <a:avLst/>
          </a:prstGeom>
          <a:noFill/>
          <a:ln/>
        </p:spPr>
        <p:txBody>
          <a:bodyPr wrap="square" rtlCol="0" anchor="t"/>
          <a:lstStyle/>
          <a:p>
            <a:pPr algn="l" indent="0" marL="0">
              <a:lnSpc>
                <a:spcPts val="2771"/>
              </a:lnSpc>
              <a:buNone/>
            </a:pPr>
            <a:r>
              <a:rPr lang="en-US" sz="1732" dirty="0">
                <a:solidFill>
                  <a:srgbClr val="39393C"/>
                </a:solidFill>
                <a:latin typeface="Open Sans" pitchFamily="34" charset="0"/>
                <a:ea typeface="Open Sans" pitchFamily="34" charset="-122"/>
                <a:cs typeface="Open Sans" pitchFamily="34" charset="-120"/>
              </a:rPr>
              <a:t>İş yerinde zorbalık vakalarının tanımlanması ve belgelenmesi, ciddiye alınması gereken bir süreçtir. Bu süreçte, kuruluş içindeki yönergeler ve profesyonel danışmanlık hizmetlerinden faydalanılmalıdır.</a:t>
            </a:r>
            <a:endParaRPr lang="en-US" sz="1732" dirty="0"/>
          </a:p>
        </p:txBody>
      </p:sp>
      <p:sp>
        <p:nvSpPr>
          <p:cNvPr id="18" name="Shape 15"/>
          <p:cNvSpPr/>
          <p:nvPr/>
        </p:nvSpPr>
        <p:spPr>
          <a:xfrm>
            <a:off x="2668548" y="6401931"/>
            <a:ext cx="769739" cy="43934"/>
          </a:xfrm>
          <a:prstGeom prst="rect">
            <a:avLst/>
          </a:prstGeom>
          <a:solidFill>
            <a:srgbClr val="E4E4ED"/>
          </a:solidFill>
          <a:ln/>
        </p:spPr>
      </p:sp>
      <p:sp>
        <p:nvSpPr>
          <p:cNvPr id="19" name="Shape 16"/>
          <p:cNvSpPr/>
          <p:nvPr/>
        </p:nvSpPr>
        <p:spPr>
          <a:xfrm>
            <a:off x="2173724" y="6176486"/>
            <a:ext cx="494824" cy="494824"/>
          </a:xfrm>
          <a:prstGeom prst="roundRect">
            <a:avLst>
              <a:gd name="adj" fmla="val 26671"/>
            </a:avLst>
          </a:prstGeom>
          <a:solidFill>
            <a:srgbClr val="E4E4ED"/>
          </a:solidFill>
          <a:ln/>
        </p:spPr>
      </p:sp>
      <p:sp>
        <p:nvSpPr>
          <p:cNvPr id="20" name="Text 17"/>
          <p:cNvSpPr/>
          <p:nvPr/>
        </p:nvSpPr>
        <p:spPr>
          <a:xfrm>
            <a:off x="2341126" y="6217682"/>
            <a:ext cx="160020" cy="412313"/>
          </a:xfrm>
          <a:prstGeom prst="rect">
            <a:avLst/>
          </a:prstGeom>
          <a:noFill/>
          <a:ln/>
        </p:spPr>
        <p:txBody>
          <a:bodyPr wrap="none" rtlCol="0" anchor="t"/>
          <a:lstStyle/>
          <a:p>
            <a:pPr algn="ctr" indent="0" marL="0">
              <a:lnSpc>
                <a:spcPts val="3247"/>
              </a:lnSpc>
              <a:buNone/>
            </a:pPr>
            <a:r>
              <a:rPr lang="en-US" sz="2598" b="1" dirty="0">
                <a:solidFill>
                  <a:srgbClr val="101014"/>
                </a:solidFill>
                <a:latin typeface="Playfair Display" pitchFamily="34" charset="0"/>
                <a:ea typeface="Playfair Display" pitchFamily="34" charset="-122"/>
                <a:cs typeface="Playfair Display" pitchFamily="34" charset="-120"/>
              </a:rPr>
              <a:t>3</a:t>
            </a:r>
            <a:endParaRPr lang="en-US" sz="2598" dirty="0"/>
          </a:p>
        </p:txBody>
      </p:sp>
      <p:sp>
        <p:nvSpPr>
          <p:cNvPr id="21" name="Text 18"/>
          <p:cNvSpPr/>
          <p:nvPr/>
        </p:nvSpPr>
        <p:spPr>
          <a:xfrm>
            <a:off x="3630811" y="6224588"/>
            <a:ext cx="2682240" cy="343614"/>
          </a:xfrm>
          <a:prstGeom prst="rect">
            <a:avLst/>
          </a:prstGeom>
          <a:noFill/>
          <a:ln/>
        </p:spPr>
        <p:txBody>
          <a:bodyPr wrap="none" rtlCol="0" anchor="t"/>
          <a:lstStyle/>
          <a:p>
            <a:pPr algn="l" indent="0" marL="0">
              <a:lnSpc>
                <a:spcPts val="2706"/>
              </a:lnSpc>
              <a:buNone/>
            </a:pPr>
            <a:r>
              <a:rPr lang="en-US" sz="2165" b="1" dirty="0">
                <a:solidFill>
                  <a:srgbClr val="101014"/>
                </a:solidFill>
                <a:latin typeface="Playfair Display" pitchFamily="34" charset="0"/>
                <a:ea typeface="Playfair Display" pitchFamily="34" charset="-122"/>
                <a:cs typeface="Playfair Display" pitchFamily="34" charset="-120"/>
              </a:rPr>
              <a:t>Destek ve Dayanışma</a:t>
            </a:r>
            <a:endParaRPr lang="en-US" sz="2165" dirty="0"/>
          </a:p>
        </p:txBody>
      </p:sp>
      <p:sp>
        <p:nvSpPr>
          <p:cNvPr id="22" name="Text 19"/>
          <p:cNvSpPr/>
          <p:nvPr/>
        </p:nvSpPr>
        <p:spPr>
          <a:xfrm>
            <a:off x="3630811" y="6700123"/>
            <a:ext cx="8908375" cy="703659"/>
          </a:xfrm>
          <a:prstGeom prst="rect">
            <a:avLst/>
          </a:prstGeom>
          <a:noFill/>
          <a:ln/>
        </p:spPr>
        <p:txBody>
          <a:bodyPr wrap="square" rtlCol="0" anchor="t"/>
          <a:lstStyle/>
          <a:p>
            <a:pPr algn="l" indent="0" marL="0">
              <a:lnSpc>
                <a:spcPts val="2771"/>
              </a:lnSpc>
              <a:buNone/>
            </a:pPr>
            <a:r>
              <a:rPr lang="en-US" sz="1732" dirty="0">
                <a:solidFill>
                  <a:srgbClr val="39393C"/>
                </a:solidFill>
                <a:latin typeface="Open Sans" pitchFamily="34" charset="0"/>
                <a:ea typeface="Open Sans" pitchFamily="34" charset="-122"/>
                <a:cs typeface="Open Sans" pitchFamily="34" charset="-120"/>
              </a:rPr>
              <a:t>Zorbalık mağdurlarına iş yerinde destek ve dayanışma sunulmalıdır. Bu, mağdurların psikolojik olarak toparlanmasına ve zorbalıkla baş etmelerine yardımcı olabilir.</a:t>
            </a:r>
            <a:endParaRPr lang="en-US" sz="173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3F3F7">
              <a:alpha val="85000"/>
            </a:srgbClr>
          </a:solidFill>
          <a:ln/>
        </p:spPr>
      </p:sp>
      <p:sp>
        <p:nvSpPr>
          <p:cNvPr id="6" name="Text 3"/>
          <p:cNvSpPr/>
          <p:nvPr/>
        </p:nvSpPr>
        <p:spPr>
          <a:xfrm>
            <a:off x="2037993" y="1107519"/>
            <a:ext cx="8161020" cy="694373"/>
          </a:xfrm>
          <a:prstGeom prst="rect">
            <a:avLst/>
          </a:prstGeom>
          <a:noFill/>
          <a:ln/>
        </p:spPr>
        <p:txBody>
          <a:bodyPr wrap="none" rtlCol="0" anchor="t"/>
          <a:lstStyle/>
          <a:p>
            <a:pPr indent="0" marL="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Zorbalıkla Mücadele Stratejileri</a:t>
            </a:r>
            <a:endParaRPr lang="en-US" sz="4374" dirty="0"/>
          </a:p>
        </p:txBody>
      </p:sp>
      <p:sp>
        <p:nvSpPr>
          <p:cNvPr id="7" name="Shape 4"/>
          <p:cNvSpPr/>
          <p:nvPr/>
        </p:nvSpPr>
        <p:spPr>
          <a:xfrm>
            <a:off x="2037993" y="2308741"/>
            <a:ext cx="499943" cy="499943"/>
          </a:xfrm>
          <a:prstGeom prst="roundRect">
            <a:avLst>
              <a:gd name="adj" fmla="val 26667"/>
            </a:avLst>
          </a:prstGeom>
          <a:solidFill>
            <a:srgbClr val="E4E4ED"/>
          </a:solidFill>
          <a:ln/>
        </p:spPr>
      </p:sp>
      <p:sp>
        <p:nvSpPr>
          <p:cNvPr id="8" name="Text 5"/>
          <p:cNvSpPr/>
          <p:nvPr/>
        </p:nvSpPr>
        <p:spPr>
          <a:xfrm>
            <a:off x="2223135" y="2350413"/>
            <a:ext cx="129540" cy="416481"/>
          </a:xfrm>
          <a:prstGeom prst="rect">
            <a:avLst/>
          </a:prstGeom>
          <a:noFill/>
          <a:ln/>
        </p:spPr>
        <p:txBody>
          <a:bodyPr wrap="none" rtlCol="0" anchor="t"/>
          <a:lstStyle/>
          <a:p>
            <a:pPr algn="ctr" indent="0" marL="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1</a:t>
            </a:r>
            <a:endParaRPr lang="en-US" sz="2624" dirty="0"/>
          </a:p>
        </p:txBody>
      </p:sp>
      <p:sp>
        <p:nvSpPr>
          <p:cNvPr id="9" name="Text 6"/>
          <p:cNvSpPr/>
          <p:nvPr/>
        </p:nvSpPr>
        <p:spPr>
          <a:xfrm>
            <a:off x="2760107" y="2385060"/>
            <a:ext cx="2647950" cy="1041559"/>
          </a:xfrm>
          <a:prstGeom prst="rect">
            <a:avLst/>
          </a:prstGeom>
          <a:noFill/>
          <a:ln/>
        </p:spPr>
        <p:txBody>
          <a:bodyPr wrap="square" rtlCol="0" anchor="t"/>
          <a:lstStyle/>
          <a:p>
            <a:pPr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Eğitim ve Farkındalık Programları</a:t>
            </a:r>
            <a:endParaRPr lang="en-US" sz="2187" dirty="0"/>
          </a:p>
        </p:txBody>
      </p:sp>
      <p:sp>
        <p:nvSpPr>
          <p:cNvPr id="10" name="Text 7"/>
          <p:cNvSpPr/>
          <p:nvPr/>
        </p:nvSpPr>
        <p:spPr>
          <a:xfrm>
            <a:off x="2760107" y="3559850"/>
            <a:ext cx="2647950" cy="3554016"/>
          </a:xfrm>
          <a:prstGeom prst="rect">
            <a:avLst/>
          </a:prstGeom>
          <a:noFill/>
          <a:ln/>
        </p:spPr>
        <p:txBody>
          <a:bodyPr wrap="square" rtlCol="0" anchor="t"/>
          <a:lstStyle/>
          <a:p>
            <a:pP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İş yerinde zorbalıkla mücadele için, tüm çalışanlara yönelik eğitim ve farkındalık programları düzenlenmelidir. Bu programlar, zorbalık tanımlama, önleme ve müdahale konularında bilinçlendirme sağlayabilir.</a:t>
            </a:r>
            <a:endParaRPr lang="en-US" sz="1750" dirty="0"/>
          </a:p>
        </p:txBody>
      </p:sp>
      <p:sp>
        <p:nvSpPr>
          <p:cNvPr id="11" name="Shape 8"/>
          <p:cNvSpPr/>
          <p:nvPr/>
        </p:nvSpPr>
        <p:spPr>
          <a:xfrm>
            <a:off x="5630228" y="2308741"/>
            <a:ext cx="499943" cy="499943"/>
          </a:xfrm>
          <a:prstGeom prst="roundRect">
            <a:avLst>
              <a:gd name="adj" fmla="val 26667"/>
            </a:avLst>
          </a:prstGeom>
          <a:solidFill>
            <a:srgbClr val="E4E4ED"/>
          </a:solidFill>
          <a:ln/>
        </p:spPr>
      </p:sp>
      <p:sp>
        <p:nvSpPr>
          <p:cNvPr id="12" name="Text 9"/>
          <p:cNvSpPr/>
          <p:nvPr/>
        </p:nvSpPr>
        <p:spPr>
          <a:xfrm>
            <a:off x="5792510" y="2350413"/>
            <a:ext cx="175260" cy="416481"/>
          </a:xfrm>
          <a:prstGeom prst="rect">
            <a:avLst/>
          </a:prstGeom>
          <a:noFill/>
          <a:ln/>
        </p:spPr>
        <p:txBody>
          <a:bodyPr wrap="none" rtlCol="0" anchor="t"/>
          <a:lstStyle/>
          <a:p>
            <a:pPr algn="ctr" indent="0" marL="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2</a:t>
            </a:r>
            <a:endParaRPr lang="en-US" sz="2624" dirty="0"/>
          </a:p>
        </p:txBody>
      </p:sp>
      <p:sp>
        <p:nvSpPr>
          <p:cNvPr id="13" name="Text 10"/>
          <p:cNvSpPr/>
          <p:nvPr/>
        </p:nvSpPr>
        <p:spPr>
          <a:xfrm>
            <a:off x="6352342" y="2385060"/>
            <a:ext cx="2647950" cy="694373"/>
          </a:xfrm>
          <a:prstGeom prst="rect">
            <a:avLst/>
          </a:prstGeom>
          <a:noFill/>
          <a:ln/>
        </p:spPr>
        <p:txBody>
          <a:bodyPr wrap="square" rtlCol="0" anchor="t"/>
          <a:lstStyle/>
          <a:p>
            <a:pPr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İç Politikalar ve Prosedürler</a:t>
            </a:r>
            <a:endParaRPr lang="en-US" sz="2187" dirty="0"/>
          </a:p>
        </p:txBody>
      </p:sp>
      <p:sp>
        <p:nvSpPr>
          <p:cNvPr id="14" name="Text 11"/>
          <p:cNvSpPr/>
          <p:nvPr/>
        </p:nvSpPr>
        <p:spPr>
          <a:xfrm>
            <a:off x="6352342" y="3212663"/>
            <a:ext cx="2647950" cy="3909417"/>
          </a:xfrm>
          <a:prstGeom prst="rect">
            <a:avLst/>
          </a:prstGeom>
          <a:noFill/>
          <a:ln/>
        </p:spPr>
        <p:txBody>
          <a:bodyPr wrap="square" rtlCol="0" anchor="t"/>
          <a:lstStyle/>
          <a:p>
            <a:pP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Kuruluşlar, iş yerinde zorbalığı önlemek ve mücadele etmek için iç politika ve prosedürler geliştirmelidir. Bu politikalar, zorbalığı önleyici tedbirleri belirlemeli ve mağduriyet durumunda nasıl bir yol izleneceğini açıkça ifade etmelidir.</a:t>
            </a:r>
            <a:endParaRPr lang="en-US" sz="1750" dirty="0"/>
          </a:p>
        </p:txBody>
      </p:sp>
      <p:sp>
        <p:nvSpPr>
          <p:cNvPr id="15" name="Shape 12"/>
          <p:cNvSpPr/>
          <p:nvPr/>
        </p:nvSpPr>
        <p:spPr>
          <a:xfrm>
            <a:off x="9222462" y="2308741"/>
            <a:ext cx="499943" cy="499943"/>
          </a:xfrm>
          <a:prstGeom prst="roundRect">
            <a:avLst>
              <a:gd name="adj" fmla="val 26667"/>
            </a:avLst>
          </a:prstGeom>
          <a:solidFill>
            <a:srgbClr val="E4E4ED"/>
          </a:solidFill>
          <a:ln/>
        </p:spPr>
      </p:sp>
      <p:sp>
        <p:nvSpPr>
          <p:cNvPr id="16" name="Text 13"/>
          <p:cNvSpPr/>
          <p:nvPr/>
        </p:nvSpPr>
        <p:spPr>
          <a:xfrm>
            <a:off x="9392364" y="2350413"/>
            <a:ext cx="160020" cy="416481"/>
          </a:xfrm>
          <a:prstGeom prst="rect">
            <a:avLst/>
          </a:prstGeom>
          <a:noFill/>
          <a:ln/>
        </p:spPr>
        <p:txBody>
          <a:bodyPr wrap="none" rtlCol="0" anchor="t"/>
          <a:lstStyle/>
          <a:p>
            <a:pPr algn="ctr" indent="0" marL="0">
              <a:lnSpc>
                <a:spcPts val="3281"/>
              </a:lnSpc>
              <a:buNone/>
            </a:pPr>
            <a:r>
              <a:rPr lang="en-US" sz="2624" b="1" dirty="0">
                <a:solidFill>
                  <a:srgbClr val="101014"/>
                </a:solidFill>
                <a:latin typeface="Playfair Display" pitchFamily="34" charset="0"/>
                <a:ea typeface="Playfair Display" pitchFamily="34" charset="-122"/>
                <a:cs typeface="Playfair Display" pitchFamily="34" charset="-120"/>
              </a:rPr>
              <a:t>3</a:t>
            </a:r>
            <a:endParaRPr lang="en-US" sz="2624" dirty="0"/>
          </a:p>
        </p:txBody>
      </p:sp>
      <p:sp>
        <p:nvSpPr>
          <p:cNvPr id="17" name="Text 14"/>
          <p:cNvSpPr/>
          <p:nvPr/>
        </p:nvSpPr>
        <p:spPr>
          <a:xfrm>
            <a:off x="9944576" y="2385060"/>
            <a:ext cx="2647950" cy="1041559"/>
          </a:xfrm>
          <a:prstGeom prst="rect">
            <a:avLst/>
          </a:prstGeom>
          <a:noFill/>
          <a:ln/>
        </p:spPr>
        <p:txBody>
          <a:bodyPr wrap="square" rtlCol="0" anchor="t"/>
          <a:lstStyle/>
          <a:p>
            <a:pPr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Açık İletişim ve Destek Mekanizmaları</a:t>
            </a:r>
            <a:endParaRPr lang="en-US" sz="2187" dirty="0"/>
          </a:p>
        </p:txBody>
      </p:sp>
      <p:sp>
        <p:nvSpPr>
          <p:cNvPr id="18" name="Text 15"/>
          <p:cNvSpPr/>
          <p:nvPr/>
        </p:nvSpPr>
        <p:spPr>
          <a:xfrm>
            <a:off x="9944576" y="3559850"/>
            <a:ext cx="2647950" cy="2843213"/>
          </a:xfrm>
          <a:prstGeom prst="rect">
            <a:avLst/>
          </a:prstGeom>
          <a:noFill/>
          <a:ln/>
        </p:spPr>
        <p:txBody>
          <a:bodyPr wrap="square" rtlCol="0" anchor="t"/>
          <a:lstStyle/>
          <a:p>
            <a:pP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Çalışanlar arasında açık iletişimin teşvik edilmesi ve zorbalık mağdurlarına sağlanacak destek mekanizmalarının kurulması, iş yerinde zorbalıkla mücadelede önemli bir rol oynar.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31386"/>
          </a:xfrm>
          <a:prstGeom prst="rect">
            <a:avLst/>
          </a:prstGeom>
          <a:solidFill>
            <a:srgbClr val="F3F3F7"/>
          </a:solidFill>
          <a:ln/>
        </p:spPr>
      </p:sp>
      <p:sp>
        <p:nvSpPr>
          <p:cNvPr id="4" name="Text 2"/>
          <p:cNvSpPr/>
          <p:nvPr/>
        </p:nvSpPr>
        <p:spPr>
          <a:xfrm>
            <a:off x="2643545" y="540901"/>
            <a:ext cx="5859780" cy="614601"/>
          </a:xfrm>
          <a:prstGeom prst="rect">
            <a:avLst/>
          </a:prstGeom>
          <a:noFill/>
          <a:ln/>
        </p:spPr>
        <p:txBody>
          <a:bodyPr wrap="none" rtlCol="0" anchor="t"/>
          <a:lstStyle/>
          <a:p>
            <a:pPr indent="0" marL="0">
              <a:lnSpc>
                <a:spcPts val="4840"/>
              </a:lnSpc>
              <a:buNone/>
            </a:pPr>
            <a:r>
              <a:rPr lang="en-US" sz="3872" b="1" dirty="0">
                <a:solidFill>
                  <a:srgbClr val="101014"/>
                </a:solidFill>
                <a:latin typeface="Playfair Display" pitchFamily="34" charset="0"/>
                <a:ea typeface="Playfair Display" pitchFamily="34" charset="-122"/>
                <a:cs typeface="Playfair Display" pitchFamily="34" charset="-120"/>
              </a:rPr>
              <a:t>İş Yeri Zorbalığı ve Hukuk</a:t>
            </a:r>
            <a:endParaRPr lang="en-US" sz="3872" dirty="0"/>
          </a:p>
        </p:txBody>
      </p:sp>
      <p:sp>
        <p:nvSpPr>
          <p:cNvPr id="5" name="Text 3"/>
          <p:cNvSpPr/>
          <p:nvPr/>
        </p:nvSpPr>
        <p:spPr>
          <a:xfrm>
            <a:off x="2643545" y="1647230"/>
            <a:ext cx="1966912" cy="307300"/>
          </a:xfrm>
          <a:prstGeom prst="rect">
            <a:avLst/>
          </a:prstGeom>
          <a:noFill/>
          <a:ln/>
        </p:spPr>
        <p:txBody>
          <a:bodyPr wrap="none" rtlCol="0" anchor="t"/>
          <a:lstStyle/>
          <a:p>
            <a:pPr indent="0" marL="0">
              <a:lnSpc>
                <a:spcPts val="2420"/>
              </a:lnSpc>
              <a:buNone/>
            </a:pPr>
            <a:r>
              <a:rPr lang="en-US" sz="1936" b="1" dirty="0">
                <a:solidFill>
                  <a:srgbClr val="101014"/>
                </a:solidFill>
                <a:latin typeface="Playfair Display" pitchFamily="34" charset="0"/>
                <a:ea typeface="Playfair Display" pitchFamily="34" charset="-122"/>
                <a:cs typeface="Playfair Display" pitchFamily="34" charset="-120"/>
              </a:rPr>
              <a:t>Kanuni Haklar</a:t>
            </a:r>
            <a:endParaRPr lang="en-US" sz="1936" dirty="0"/>
          </a:p>
        </p:txBody>
      </p:sp>
      <p:sp>
        <p:nvSpPr>
          <p:cNvPr id="6" name="Text 4"/>
          <p:cNvSpPr/>
          <p:nvPr/>
        </p:nvSpPr>
        <p:spPr>
          <a:xfrm>
            <a:off x="2643545" y="2151221"/>
            <a:ext cx="2794159" cy="1573411"/>
          </a:xfrm>
          <a:prstGeom prst="rect">
            <a:avLst/>
          </a:prstGeom>
          <a:noFill/>
          <a:ln/>
        </p:spPr>
        <p:txBody>
          <a:bodyPr wrap="square" rtlCol="0" anchor="t"/>
          <a:lstStyle/>
          <a:p>
            <a:pPr indent="0" marL="0">
              <a:lnSpc>
                <a:spcPts val="2478"/>
              </a:lnSpc>
              <a:buNone/>
            </a:pPr>
            <a:r>
              <a:rPr lang="en-US" sz="1549" dirty="0">
                <a:solidFill>
                  <a:srgbClr val="39393C"/>
                </a:solidFill>
                <a:latin typeface="Open Sans" pitchFamily="34" charset="0"/>
                <a:ea typeface="Open Sans" pitchFamily="34" charset="-122"/>
                <a:cs typeface="Open Sans" pitchFamily="34" charset="-120"/>
              </a:rPr>
              <a:t>Çalışanlar, iş yerinde zorbalığa karşı kanuni haklara sahiptir. Zorbalık mağdurları, hukuksal süreçler yoluyla adalet arayabilirler.</a:t>
            </a:r>
            <a:endParaRPr lang="en-US" sz="1549" dirty="0"/>
          </a:p>
        </p:txBody>
      </p:sp>
      <p:pic>
        <p:nvPicPr>
          <p:cNvPr id="7" name="Image 0" descr="preencoded.png">    </p:cNvPr>
          <p:cNvPicPr>
            <a:picLocks noChangeAspect="1"/>
          </p:cNvPicPr>
          <p:nvPr/>
        </p:nvPicPr>
        <p:blipFill>
          <a:blip r:embed="rId1"/>
          <a:stretch>
            <a:fillRect/>
          </a:stretch>
        </p:blipFill>
        <p:spPr>
          <a:xfrm>
            <a:off x="2643545" y="3945850"/>
            <a:ext cx="2794159" cy="3523417"/>
          </a:xfrm>
          <a:prstGeom prst="rect">
            <a:avLst/>
          </a:prstGeom>
        </p:spPr>
      </p:pic>
      <p:sp>
        <p:nvSpPr>
          <p:cNvPr id="8" name="Text 5"/>
          <p:cNvSpPr/>
          <p:nvPr/>
        </p:nvSpPr>
        <p:spPr>
          <a:xfrm>
            <a:off x="5925145" y="1647230"/>
            <a:ext cx="2659380" cy="307300"/>
          </a:xfrm>
          <a:prstGeom prst="rect">
            <a:avLst/>
          </a:prstGeom>
          <a:noFill/>
          <a:ln/>
        </p:spPr>
        <p:txBody>
          <a:bodyPr wrap="none" rtlCol="0" anchor="t"/>
          <a:lstStyle/>
          <a:p>
            <a:pPr indent="0" marL="0">
              <a:lnSpc>
                <a:spcPts val="2420"/>
              </a:lnSpc>
              <a:buNone/>
            </a:pPr>
            <a:r>
              <a:rPr lang="en-US" sz="1936" b="1" dirty="0">
                <a:solidFill>
                  <a:srgbClr val="101014"/>
                </a:solidFill>
                <a:latin typeface="Playfair Display" pitchFamily="34" charset="0"/>
                <a:ea typeface="Playfair Display" pitchFamily="34" charset="-122"/>
                <a:cs typeface="Playfair Display" pitchFamily="34" charset="-120"/>
              </a:rPr>
              <a:t>İşveren Sorumlulukları</a:t>
            </a:r>
            <a:endParaRPr lang="en-US" sz="1936" dirty="0"/>
          </a:p>
        </p:txBody>
      </p:sp>
      <p:sp>
        <p:nvSpPr>
          <p:cNvPr id="9" name="Text 6"/>
          <p:cNvSpPr/>
          <p:nvPr/>
        </p:nvSpPr>
        <p:spPr>
          <a:xfrm>
            <a:off x="5925145" y="2151221"/>
            <a:ext cx="2794159" cy="2202775"/>
          </a:xfrm>
          <a:prstGeom prst="rect">
            <a:avLst/>
          </a:prstGeom>
          <a:noFill/>
          <a:ln/>
        </p:spPr>
        <p:txBody>
          <a:bodyPr wrap="square" rtlCol="0" anchor="t"/>
          <a:lstStyle/>
          <a:p>
            <a:pPr indent="0" marL="0">
              <a:lnSpc>
                <a:spcPts val="2478"/>
              </a:lnSpc>
              <a:buNone/>
            </a:pPr>
            <a:r>
              <a:rPr lang="en-US" sz="1549" dirty="0">
                <a:solidFill>
                  <a:srgbClr val="39393C"/>
                </a:solidFill>
                <a:latin typeface="Open Sans" pitchFamily="34" charset="0"/>
                <a:ea typeface="Open Sans" pitchFamily="34" charset="-122"/>
                <a:cs typeface="Open Sans" pitchFamily="34" charset="-120"/>
              </a:rPr>
              <a:t>İşverenler, çalışanlarının fiziksel ve ruhsal sağlığını koruma yükümlülüğüne sahiptir. Bu çerçevede, iş yeri zorbalığına karşı etkin bir politika ve uygulamalar geliştirmekle yükümlüdürler.</a:t>
            </a:r>
            <a:endParaRPr lang="en-US" sz="1549" dirty="0"/>
          </a:p>
        </p:txBody>
      </p:sp>
      <p:sp>
        <p:nvSpPr>
          <p:cNvPr id="10" name="Text 7"/>
          <p:cNvSpPr/>
          <p:nvPr/>
        </p:nvSpPr>
        <p:spPr>
          <a:xfrm>
            <a:off x="9206746" y="1647230"/>
            <a:ext cx="2392680" cy="307300"/>
          </a:xfrm>
          <a:prstGeom prst="rect">
            <a:avLst/>
          </a:prstGeom>
          <a:noFill/>
          <a:ln/>
        </p:spPr>
        <p:txBody>
          <a:bodyPr wrap="none" rtlCol="0" anchor="t"/>
          <a:lstStyle/>
          <a:p>
            <a:pPr indent="0" marL="0">
              <a:lnSpc>
                <a:spcPts val="2420"/>
              </a:lnSpc>
              <a:buNone/>
            </a:pPr>
            <a:r>
              <a:rPr lang="en-US" sz="1936" b="1" dirty="0">
                <a:solidFill>
                  <a:srgbClr val="101014"/>
                </a:solidFill>
                <a:latin typeface="Playfair Display" pitchFamily="34" charset="0"/>
                <a:ea typeface="Playfair Display" pitchFamily="34" charset="-122"/>
                <a:cs typeface="Playfair Display" pitchFamily="34" charset="-120"/>
              </a:rPr>
              <a:t>Hukuki Danışmanlık</a:t>
            </a:r>
            <a:endParaRPr lang="en-US" sz="1936" dirty="0"/>
          </a:p>
        </p:txBody>
      </p:sp>
      <p:sp>
        <p:nvSpPr>
          <p:cNvPr id="11" name="Text 8"/>
          <p:cNvSpPr/>
          <p:nvPr/>
        </p:nvSpPr>
        <p:spPr>
          <a:xfrm>
            <a:off x="9206746" y="2151221"/>
            <a:ext cx="2794159" cy="1573411"/>
          </a:xfrm>
          <a:prstGeom prst="rect">
            <a:avLst/>
          </a:prstGeom>
          <a:noFill/>
          <a:ln/>
        </p:spPr>
        <p:txBody>
          <a:bodyPr wrap="square" rtlCol="0" anchor="t"/>
          <a:lstStyle/>
          <a:p>
            <a:pPr indent="0" marL="0">
              <a:lnSpc>
                <a:spcPts val="2478"/>
              </a:lnSpc>
              <a:buNone/>
            </a:pPr>
            <a:r>
              <a:rPr lang="en-US" sz="1549" dirty="0">
                <a:solidFill>
                  <a:srgbClr val="39393C"/>
                </a:solidFill>
                <a:latin typeface="Open Sans" pitchFamily="34" charset="0"/>
                <a:ea typeface="Open Sans" pitchFamily="34" charset="-122"/>
                <a:cs typeface="Open Sans" pitchFamily="34" charset="-120"/>
              </a:rPr>
              <a:t>Zorbalık mağdurları, hukuki danışmanlık hizmetlerinden faydalanarak haklarını ve korunma yollarını öğrenebilirler.</a:t>
            </a:r>
            <a:endParaRPr lang="en-US" sz="154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30791"/>
          </a:xfrm>
          <a:prstGeom prst="rect">
            <a:avLst/>
          </a:prstGeom>
          <a:solidFill>
            <a:srgbClr val="F3F3F7"/>
          </a:solidFill>
          <a:ln/>
        </p:spPr>
      </p:sp>
      <p:pic>
        <p:nvPicPr>
          <p:cNvPr id="4" name="Image 0" descr="preencoded.png">    </p:cNvPr>
          <p:cNvPicPr>
            <a:picLocks noChangeAspect="1"/>
          </p:cNvPicPr>
          <p:nvPr/>
        </p:nvPicPr>
        <p:blipFill>
          <a:blip r:embed="rId1"/>
          <a:stretch>
            <a:fillRect/>
          </a:stretch>
        </p:blipFill>
        <p:spPr>
          <a:xfrm>
            <a:off x="10972800" y="0"/>
            <a:ext cx="3657600" cy="8230791"/>
          </a:xfrm>
          <a:prstGeom prst="rect">
            <a:avLst/>
          </a:prstGeom>
        </p:spPr>
      </p:pic>
      <p:sp>
        <p:nvSpPr>
          <p:cNvPr id="5" name="Text 2"/>
          <p:cNvSpPr/>
          <p:nvPr/>
        </p:nvSpPr>
        <p:spPr>
          <a:xfrm>
            <a:off x="828556" y="607576"/>
            <a:ext cx="9315688" cy="1381125"/>
          </a:xfrm>
          <a:prstGeom prst="rect">
            <a:avLst/>
          </a:prstGeom>
          <a:noFill/>
          <a:ln/>
        </p:spPr>
        <p:txBody>
          <a:bodyPr wrap="square" rtlCol="0" anchor="t"/>
          <a:lstStyle/>
          <a:p>
            <a:pPr indent="0" marL="0">
              <a:lnSpc>
                <a:spcPts val="5437"/>
              </a:lnSpc>
              <a:buNone/>
            </a:pPr>
            <a:r>
              <a:rPr lang="en-US" sz="4350" b="1" dirty="0">
                <a:solidFill>
                  <a:srgbClr val="101014"/>
                </a:solidFill>
                <a:latin typeface="Playfair Display" pitchFamily="34" charset="0"/>
                <a:ea typeface="Playfair Display" pitchFamily="34" charset="-122"/>
                <a:cs typeface="Playfair Display" pitchFamily="34" charset="-120"/>
              </a:rPr>
              <a:t>Zorbalıkla Mücadelede Bilimsel Yaklaşımlar</a:t>
            </a:r>
            <a:endParaRPr lang="en-US" sz="4350" dirty="0"/>
          </a:p>
        </p:txBody>
      </p:sp>
      <p:pic>
        <p:nvPicPr>
          <p:cNvPr id="6" name="Image 1" descr="preencoded.png">    </p:cNvPr>
          <p:cNvPicPr>
            <a:picLocks noChangeAspect="1"/>
          </p:cNvPicPr>
          <p:nvPr/>
        </p:nvPicPr>
        <p:blipFill>
          <a:blip r:embed="rId2"/>
          <a:stretch>
            <a:fillRect/>
          </a:stretch>
        </p:blipFill>
        <p:spPr>
          <a:xfrm>
            <a:off x="828556" y="2320052"/>
            <a:ext cx="1104781" cy="1767721"/>
          </a:xfrm>
          <a:prstGeom prst="rect">
            <a:avLst/>
          </a:prstGeom>
        </p:spPr>
      </p:pic>
      <p:sp>
        <p:nvSpPr>
          <p:cNvPr id="7" name="Text 3"/>
          <p:cNvSpPr/>
          <p:nvPr/>
        </p:nvSpPr>
        <p:spPr>
          <a:xfrm>
            <a:off x="2264688" y="2540913"/>
            <a:ext cx="2209681" cy="345281"/>
          </a:xfrm>
          <a:prstGeom prst="rect">
            <a:avLst/>
          </a:prstGeom>
          <a:noFill/>
          <a:ln/>
        </p:spPr>
        <p:txBody>
          <a:bodyPr wrap="none" rtlCol="0" anchor="t"/>
          <a:lstStyle/>
          <a:p>
            <a:pPr algn="l" indent="0" marL="0">
              <a:lnSpc>
                <a:spcPts val="2719"/>
              </a:lnSpc>
              <a:buNone/>
            </a:pPr>
            <a:r>
              <a:rPr lang="en-US" sz="2175" b="1" dirty="0">
                <a:solidFill>
                  <a:srgbClr val="101014"/>
                </a:solidFill>
                <a:latin typeface="Playfair Display" pitchFamily="34" charset="0"/>
                <a:ea typeface="Playfair Display" pitchFamily="34" charset="-122"/>
                <a:cs typeface="Playfair Display" pitchFamily="34" charset="-120"/>
              </a:rPr>
              <a:t>Psikolojik Destek</a:t>
            </a:r>
            <a:endParaRPr lang="en-US" sz="2175" dirty="0"/>
          </a:p>
        </p:txBody>
      </p:sp>
      <p:sp>
        <p:nvSpPr>
          <p:cNvPr id="8" name="Text 4"/>
          <p:cNvSpPr/>
          <p:nvPr/>
        </p:nvSpPr>
        <p:spPr>
          <a:xfrm>
            <a:off x="2264688" y="3018711"/>
            <a:ext cx="7879556" cy="706993"/>
          </a:xfrm>
          <a:prstGeom prst="rect">
            <a:avLst/>
          </a:prstGeom>
          <a:noFill/>
          <a:ln/>
        </p:spPr>
        <p:txBody>
          <a:bodyPr wrap="square" rtlCol="0" anchor="t"/>
          <a:lstStyle/>
          <a:p>
            <a:pPr algn="l" indent="0" marL="0">
              <a:lnSpc>
                <a:spcPts val="2784"/>
              </a:lnSpc>
              <a:buNone/>
            </a:pPr>
            <a:r>
              <a:rPr lang="en-US" sz="1740" dirty="0">
                <a:solidFill>
                  <a:srgbClr val="39393C"/>
                </a:solidFill>
                <a:latin typeface="Open Sans" pitchFamily="34" charset="0"/>
                <a:ea typeface="Open Sans" pitchFamily="34" charset="-122"/>
                <a:cs typeface="Open Sans" pitchFamily="34" charset="-120"/>
              </a:rPr>
              <a:t>Zorbalık mağdurlarına psikolojik destek sunulması, yaşadıkları travmayı atlatmalarına yardımcı olabilir.</a:t>
            </a:r>
            <a:endParaRPr lang="en-US" sz="1740" dirty="0"/>
          </a:p>
        </p:txBody>
      </p:sp>
      <p:pic>
        <p:nvPicPr>
          <p:cNvPr id="9" name="Image 2" descr="preencoded.png">    </p:cNvPr>
          <p:cNvPicPr>
            <a:picLocks noChangeAspect="1"/>
          </p:cNvPicPr>
          <p:nvPr/>
        </p:nvPicPr>
        <p:blipFill>
          <a:blip r:embed="rId3"/>
          <a:stretch>
            <a:fillRect/>
          </a:stretch>
        </p:blipFill>
        <p:spPr>
          <a:xfrm>
            <a:off x="828556" y="4087773"/>
            <a:ext cx="1104781" cy="1767721"/>
          </a:xfrm>
          <a:prstGeom prst="rect">
            <a:avLst/>
          </a:prstGeom>
        </p:spPr>
      </p:pic>
      <p:sp>
        <p:nvSpPr>
          <p:cNvPr id="10" name="Text 5"/>
          <p:cNvSpPr/>
          <p:nvPr/>
        </p:nvSpPr>
        <p:spPr>
          <a:xfrm>
            <a:off x="2264688" y="4308634"/>
            <a:ext cx="3558540" cy="345281"/>
          </a:xfrm>
          <a:prstGeom prst="rect">
            <a:avLst/>
          </a:prstGeom>
          <a:noFill/>
          <a:ln/>
        </p:spPr>
        <p:txBody>
          <a:bodyPr wrap="none" rtlCol="0" anchor="t"/>
          <a:lstStyle/>
          <a:p>
            <a:pPr algn="l" indent="0" marL="0">
              <a:lnSpc>
                <a:spcPts val="2719"/>
              </a:lnSpc>
              <a:buNone/>
            </a:pPr>
            <a:r>
              <a:rPr lang="en-US" sz="2175" b="1" dirty="0">
                <a:solidFill>
                  <a:srgbClr val="101014"/>
                </a:solidFill>
                <a:latin typeface="Playfair Display" pitchFamily="34" charset="0"/>
                <a:ea typeface="Playfair Display" pitchFamily="34" charset="-122"/>
                <a:cs typeface="Playfair Display" pitchFamily="34" charset="-120"/>
              </a:rPr>
              <a:t>Liderlik ve Kültürel Değişim</a:t>
            </a:r>
            <a:endParaRPr lang="en-US" sz="2175" dirty="0"/>
          </a:p>
        </p:txBody>
      </p:sp>
      <p:sp>
        <p:nvSpPr>
          <p:cNvPr id="11" name="Text 6"/>
          <p:cNvSpPr/>
          <p:nvPr/>
        </p:nvSpPr>
        <p:spPr>
          <a:xfrm>
            <a:off x="2264688" y="4786432"/>
            <a:ext cx="7879556" cy="706993"/>
          </a:xfrm>
          <a:prstGeom prst="rect">
            <a:avLst/>
          </a:prstGeom>
          <a:noFill/>
          <a:ln/>
        </p:spPr>
        <p:txBody>
          <a:bodyPr wrap="square" rtlCol="0" anchor="t"/>
          <a:lstStyle/>
          <a:p>
            <a:pPr algn="l" indent="0" marL="0">
              <a:lnSpc>
                <a:spcPts val="2784"/>
              </a:lnSpc>
              <a:buNone/>
            </a:pPr>
            <a:r>
              <a:rPr lang="en-US" sz="1740" dirty="0">
                <a:solidFill>
                  <a:srgbClr val="39393C"/>
                </a:solidFill>
                <a:latin typeface="Open Sans" pitchFamily="34" charset="0"/>
                <a:ea typeface="Open Sans" pitchFamily="34" charset="-122"/>
                <a:cs typeface="Open Sans" pitchFamily="34" charset="-120"/>
              </a:rPr>
              <a:t>İş yerinde zorbalığı önlemek için liderlikteki güç dinamiklerinin yeniden düşünülmesi ve kültürel değişimin teşvik edilmesi gerekmektedir.</a:t>
            </a:r>
            <a:endParaRPr lang="en-US" sz="1740" dirty="0"/>
          </a:p>
        </p:txBody>
      </p:sp>
      <p:pic>
        <p:nvPicPr>
          <p:cNvPr id="12" name="Image 3" descr="preencoded.png">    </p:cNvPr>
          <p:cNvPicPr>
            <a:picLocks noChangeAspect="1"/>
          </p:cNvPicPr>
          <p:nvPr/>
        </p:nvPicPr>
        <p:blipFill>
          <a:blip r:embed="rId4"/>
          <a:stretch>
            <a:fillRect/>
          </a:stretch>
        </p:blipFill>
        <p:spPr>
          <a:xfrm>
            <a:off x="828556" y="5855494"/>
            <a:ext cx="1104781" cy="1767721"/>
          </a:xfrm>
          <a:prstGeom prst="rect">
            <a:avLst/>
          </a:prstGeom>
        </p:spPr>
      </p:pic>
      <p:sp>
        <p:nvSpPr>
          <p:cNvPr id="13" name="Text 7"/>
          <p:cNvSpPr/>
          <p:nvPr/>
        </p:nvSpPr>
        <p:spPr>
          <a:xfrm>
            <a:off x="2264688" y="6076355"/>
            <a:ext cx="2887980" cy="345281"/>
          </a:xfrm>
          <a:prstGeom prst="rect">
            <a:avLst/>
          </a:prstGeom>
          <a:noFill/>
          <a:ln/>
        </p:spPr>
        <p:txBody>
          <a:bodyPr wrap="none" rtlCol="0" anchor="t"/>
          <a:lstStyle/>
          <a:p>
            <a:pPr algn="l" indent="0" marL="0">
              <a:lnSpc>
                <a:spcPts val="2719"/>
              </a:lnSpc>
              <a:buNone/>
            </a:pPr>
            <a:r>
              <a:rPr lang="en-US" sz="2175" b="1" dirty="0">
                <a:solidFill>
                  <a:srgbClr val="101014"/>
                </a:solidFill>
                <a:latin typeface="Playfair Display" pitchFamily="34" charset="0"/>
                <a:ea typeface="Playfair Display" pitchFamily="34" charset="-122"/>
                <a:cs typeface="Playfair Display" pitchFamily="34" charset="-120"/>
              </a:rPr>
              <a:t>Toplumsal Farkındalık</a:t>
            </a:r>
            <a:endParaRPr lang="en-US" sz="2175" dirty="0"/>
          </a:p>
        </p:txBody>
      </p:sp>
      <p:sp>
        <p:nvSpPr>
          <p:cNvPr id="14" name="Text 8"/>
          <p:cNvSpPr/>
          <p:nvPr/>
        </p:nvSpPr>
        <p:spPr>
          <a:xfrm>
            <a:off x="2264688" y="6554153"/>
            <a:ext cx="7879556" cy="706993"/>
          </a:xfrm>
          <a:prstGeom prst="rect">
            <a:avLst/>
          </a:prstGeom>
          <a:noFill/>
          <a:ln/>
        </p:spPr>
        <p:txBody>
          <a:bodyPr wrap="square" rtlCol="0" anchor="t"/>
          <a:lstStyle/>
          <a:p>
            <a:pPr algn="l" indent="0" marL="0">
              <a:lnSpc>
                <a:spcPts val="2784"/>
              </a:lnSpc>
              <a:buNone/>
            </a:pPr>
            <a:r>
              <a:rPr lang="en-US" sz="1740" dirty="0">
                <a:solidFill>
                  <a:srgbClr val="39393C"/>
                </a:solidFill>
                <a:latin typeface="Open Sans" pitchFamily="34" charset="0"/>
                <a:ea typeface="Open Sans" pitchFamily="34" charset="-122"/>
                <a:cs typeface="Open Sans" pitchFamily="34" charset="-120"/>
              </a:rPr>
              <a:t>Toplum genelinde iş yeri zorbalığı konusunda farkındalık oluşturmak, bu sorunla mücadelede önemli bir adımdır.</a:t>
            </a:r>
            <a:endParaRPr lang="en-US" sz="17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5" name="Text 2"/>
          <p:cNvSpPr/>
          <p:nvPr/>
        </p:nvSpPr>
        <p:spPr>
          <a:xfrm>
            <a:off x="4490799" y="1151692"/>
            <a:ext cx="9306401" cy="1388745"/>
          </a:xfrm>
          <a:prstGeom prst="rect">
            <a:avLst/>
          </a:prstGeom>
          <a:noFill/>
          <a:ln/>
        </p:spPr>
        <p:txBody>
          <a:bodyPr wrap="square" rtlCol="0" anchor="t"/>
          <a:lstStyle/>
          <a:p>
            <a:pPr indent="0" marL="0">
              <a:lnSpc>
                <a:spcPts val="5468"/>
              </a:lnSpc>
              <a:buNone/>
            </a:pPr>
            <a:r>
              <a:rPr lang="en-US" sz="4374" b="1" dirty="0">
                <a:solidFill>
                  <a:srgbClr val="101014"/>
                </a:solidFill>
                <a:latin typeface="Playfair Display" pitchFamily="34" charset="0"/>
                <a:ea typeface="Playfair Display" pitchFamily="34" charset="-122"/>
                <a:cs typeface="Playfair Display" pitchFamily="34" charset="-120"/>
              </a:rPr>
              <a:t>İş Yeri Zorbalığı: İyi Uygulama Örnekleri</a:t>
            </a:r>
            <a:endParaRPr lang="en-US" sz="4374" dirty="0"/>
          </a:p>
        </p:txBody>
      </p:sp>
      <p:sp>
        <p:nvSpPr>
          <p:cNvPr id="6" name="Shape 3"/>
          <p:cNvSpPr/>
          <p:nvPr/>
        </p:nvSpPr>
        <p:spPr>
          <a:xfrm>
            <a:off x="4490799" y="2873693"/>
            <a:ext cx="4542115" cy="2346365"/>
          </a:xfrm>
          <a:prstGeom prst="roundRect">
            <a:avLst>
              <a:gd name="adj" fmla="val 5682"/>
            </a:avLst>
          </a:prstGeom>
          <a:solidFill>
            <a:srgbClr val="E4E4ED"/>
          </a:solidFill>
          <a:ln/>
        </p:spPr>
      </p:sp>
      <p:sp>
        <p:nvSpPr>
          <p:cNvPr id="7" name="Text 4"/>
          <p:cNvSpPr/>
          <p:nvPr/>
        </p:nvSpPr>
        <p:spPr>
          <a:xfrm>
            <a:off x="4712970" y="3095863"/>
            <a:ext cx="3817620" cy="347186"/>
          </a:xfrm>
          <a:prstGeom prst="rect">
            <a:avLst/>
          </a:prstGeom>
          <a:noFill/>
          <a:ln/>
        </p:spPr>
        <p:txBody>
          <a:bodyPr wrap="none" rtlCol="0" anchor="t"/>
          <a:lstStyle/>
          <a:p>
            <a:pPr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Kurumsal Eğitim Programları</a:t>
            </a:r>
            <a:endParaRPr lang="en-US" sz="2187" dirty="0"/>
          </a:p>
        </p:txBody>
      </p:sp>
      <p:sp>
        <p:nvSpPr>
          <p:cNvPr id="8" name="Text 5"/>
          <p:cNvSpPr/>
          <p:nvPr/>
        </p:nvSpPr>
        <p:spPr>
          <a:xfrm>
            <a:off x="4712970" y="3576280"/>
            <a:ext cx="4097774" cy="1421606"/>
          </a:xfrm>
          <a:prstGeom prst="rect">
            <a:avLst/>
          </a:prstGeom>
          <a:noFill/>
          <a:ln/>
        </p:spPr>
        <p:txBody>
          <a:bodyPr wrap="square" rtlCol="0" anchor="t"/>
          <a:lstStyle/>
          <a:p>
            <a:pP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Bazı kuruluşlar, iş yerinde zorbalıkla mücadele etmek için kapsamlı eğitim programları ve etkin politikalar geliştirmiştir.</a:t>
            </a:r>
            <a:endParaRPr lang="en-US" sz="1750" dirty="0"/>
          </a:p>
        </p:txBody>
      </p:sp>
      <p:sp>
        <p:nvSpPr>
          <p:cNvPr id="9" name="Shape 6"/>
          <p:cNvSpPr/>
          <p:nvPr/>
        </p:nvSpPr>
        <p:spPr>
          <a:xfrm>
            <a:off x="9255085" y="2873693"/>
            <a:ext cx="4542115" cy="2346365"/>
          </a:xfrm>
          <a:prstGeom prst="roundRect">
            <a:avLst>
              <a:gd name="adj" fmla="val 5682"/>
            </a:avLst>
          </a:prstGeom>
          <a:solidFill>
            <a:srgbClr val="E4E4ED"/>
          </a:solidFill>
          <a:ln/>
        </p:spPr>
      </p:sp>
      <p:sp>
        <p:nvSpPr>
          <p:cNvPr id="10" name="Text 7"/>
          <p:cNvSpPr/>
          <p:nvPr/>
        </p:nvSpPr>
        <p:spPr>
          <a:xfrm>
            <a:off x="9477256" y="3095863"/>
            <a:ext cx="3116580" cy="347186"/>
          </a:xfrm>
          <a:prstGeom prst="rect">
            <a:avLst/>
          </a:prstGeom>
          <a:noFill/>
          <a:ln/>
        </p:spPr>
        <p:txBody>
          <a:bodyPr wrap="none" rtlCol="0" anchor="t"/>
          <a:lstStyle/>
          <a:p>
            <a:pPr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Çalışan Destek Birimleri</a:t>
            </a:r>
            <a:endParaRPr lang="en-US" sz="2187" dirty="0"/>
          </a:p>
        </p:txBody>
      </p:sp>
      <p:sp>
        <p:nvSpPr>
          <p:cNvPr id="11" name="Text 8"/>
          <p:cNvSpPr/>
          <p:nvPr/>
        </p:nvSpPr>
        <p:spPr>
          <a:xfrm>
            <a:off x="9477256" y="3576280"/>
            <a:ext cx="4097774" cy="1066205"/>
          </a:xfrm>
          <a:prstGeom prst="rect">
            <a:avLst/>
          </a:prstGeom>
          <a:noFill/>
          <a:ln/>
        </p:spPr>
        <p:txBody>
          <a:bodyPr wrap="square" rtlCol="0" anchor="t"/>
          <a:lstStyle/>
          <a:p>
            <a:pP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Bazı şirketler, zorbalık mağdurları için özel destek birimleri oluşturarak onlara gereken desteği sunmaktadır.</a:t>
            </a:r>
            <a:endParaRPr lang="en-US" sz="1750" dirty="0"/>
          </a:p>
        </p:txBody>
      </p:sp>
      <p:sp>
        <p:nvSpPr>
          <p:cNvPr id="12" name="Shape 9"/>
          <p:cNvSpPr/>
          <p:nvPr/>
        </p:nvSpPr>
        <p:spPr>
          <a:xfrm>
            <a:off x="4490799" y="5442228"/>
            <a:ext cx="9306401" cy="1635562"/>
          </a:xfrm>
          <a:prstGeom prst="roundRect">
            <a:avLst>
              <a:gd name="adj" fmla="val 8151"/>
            </a:avLst>
          </a:prstGeom>
          <a:solidFill>
            <a:srgbClr val="E4E4ED"/>
          </a:solidFill>
          <a:ln/>
        </p:spPr>
      </p:sp>
      <p:sp>
        <p:nvSpPr>
          <p:cNvPr id="13" name="Text 10"/>
          <p:cNvSpPr/>
          <p:nvPr/>
        </p:nvSpPr>
        <p:spPr>
          <a:xfrm>
            <a:off x="4712970" y="5664398"/>
            <a:ext cx="4617720" cy="347186"/>
          </a:xfrm>
          <a:prstGeom prst="rect">
            <a:avLst/>
          </a:prstGeom>
          <a:noFill/>
          <a:ln/>
        </p:spPr>
        <p:txBody>
          <a:bodyPr wrap="none" rtlCol="0" anchor="t"/>
          <a:lstStyle/>
          <a:p>
            <a:pPr indent="0" marL="0">
              <a:lnSpc>
                <a:spcPts val="2734"/>
              </a:lnSpc>
              <a:buNone/>
            </a:pPr>
            <a:r>
              <a:rPr lang="en-US" sz="2187" b="1" dirty="0">
                <a:solidFill>
                  <a:srgbClr val="101014"/>
                </a:solidFill>
                <a:latin typeface="Playfair Display" pitchFamily="34" charset="0"/>
                <a:ea typeface="Playfair Display" pitchFamily="34" charset="-122"/>
                <a:cs typeface="Playfair Display" pitchFamily="34" charset="-120"/>
              </a:rPr>
              <a:t>Hassas Geri Bildirim Mekanizmaları</a:t>
            </a:r>
            <a:endParaRPr lang="en-US" sz="2187" dirty="0"/>
          </a:p>
        </p:txBody>
      </p:sp>
      <p:sp>
        <p:nvSpPr>
          <p:cNvPr id="14" name="Text 11"/>
          <p:cNvSpPr/>
          <p:nvPr/>
        </p:nvSpPr>
        <p:spPr>
          <a:xfrm>
            <a:off x="4712970" y="6144816"/>
            <a:ext cx="8862060" cy="710803"/>
          </a:xfrm>
          <a:prstGeom prst="rect">
            <a:avLst/>
          </a:prstGeom>
          <a:noFill/>
          <a:ln/>
        </p:spPr>
        <p:txBody>
          <a:bodyPr wrap="square" rtlCol="0" anchor="t"/>
          <a:lstStyle/>
          <a:p>
            <a:pPr indent="0" marL="0">
              <a:lnSpc>
                <a:spcPts val="2799"/>
              </a:lnSpc>
              <a:buNone/>
            </a:pPr>
            <a:r>
              <a:rPr lang="en-US" sz="1750" dirty="0">
                <a:solidFill>
                  <a:srgbClr val="39393C"/>
                </a:solidFill>
                <a:latin typeface="Open Sans" pitchFamily="34" charset="0"/>
                <a:ea typeface="Open Sans" pitchFamily="34" charset="-122"/>
                <a:cs typeface="Open Sans" pitchFamily="34" charset="-120"/>
              </a:rPr>
              <a:t>Bazı organizasyonlar, çalışanların zorbalık durumlarını raporlamaları için etkili ve hassas geri bildirim mekanizmaları geliştirmiştir.</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pic>
        <p:nvPicPr>
          <p:cNvPr id="4" name="Image 0" descr="preencoded.png">    </p:cNvPr>
          <p:cNvPicPr>
            <a:picLocks noChangeAspect="1"/>
          </p:cNvPicPr>
          <p:nvPr/>
        </p:nvPicPr>
        <p:blipFill>
          <a:blip r:embed="rId1"/>
          <a:stretch>
            <a:fillRect/>
          </a:stretch>
        </p:blipFill>
        <p:spPr>
          <a:xfrm>
            <a:off x="0" y="0"/>
            <a:ext cx="14630400" cy="2288024"/>
          </a:xfrm>
          <a:prstGeom prst="rect">
            <a:avLst/>
          </a:prstGeom>
        </p:spPr>
      </p:pic>
      <p:sp>
        <p:nvSpPr>
          <p:cNvPr id="5" name="Text 2"/>
          <p:cNvSpPr/>
          <p:nvPr/>
        </p:nvSpPr>
        <p:spPr>
          <a:xfrm>
            <a:off x="2967871" y="2791539"/>
            <a:ext cx="8694658" cy="1144191"/>
          </a:xfrm>
          <a:prstGeom prst="rect">
            <a:avLst/>
          </a:prstGeom>
          <a:noFill/>
          <a:ln/>
        </p:spPr>
        <p:txBody>
          <a:bodyPr wrap="square" rtlCol="0" anchor="t"/>
          <a:lstStyle/>
          <a:p>
            <a:pPr indent="0" marL="0">
              <a:lnSpc>
                <a:spcPts val="4504"/>
              </a:lnSpc>
              <a:buNone/>
            </a:pPr>
            <a:r>
              <a:rPr lang="en-US" sz="3603" b="1" dirty="0">
                <a:solidFill>
                  <a:srgbClr val="101014"/>
                </a:solidFill>
                <a:latin typeface="Playfair Display" pitchFamily="34" charset="0"/>
                <a:ea typeface="Playfair Display" pitchFamily="34" charset="-122"/>
                <a:cs typeface="Playfair Display" pitchFamily="34" charset="-120"/>
              </a:rPr>
              <a:t>İş Yeri Zorbalığı: Bilinçlendirme ve Eğitim</a:t>
            </a:r>
            <a:endParaRPr lang="en-US" sz="3603" dirty="0"/>
          </a:p>
        </p:txBody>
      </p:sp>
      <p:sp>
        <p:nvSpPr>
          <p:cNvPr id="6" name="Shape 3"/>
          <p:cNvSpPr/>
          <p:nvPr/>
        </p:nvSpPr>
        <p:spPr>
          <a:xfrm>
            <a:off x="2967871" y="4353282"/>
            <a:ext cx="411837" cy="411837"/>
          </a:xfrm>
          <a:prstGeom prst="roundRect">
            <a:avLst>
              <a:gd name="adj" fmla="val 26668"/>
            </a:avLst>
          </a:prstGeom>
          <a:solidFill>
            <a:srgbClr val="E4E4ED"/>
          </a:solidFill>
          <a:ln/>
        </p:spPr>
      </p:sp>
      <p:sp>
        <p:nvSpPr>
          <p:cNvPr id="7" name="Text 4"/>
          <p:cNvSpPr/>
          <p:nvPr/>
        </p:nvSpPr>
        <p:spPr>
          <a:xfrm>
            <a:off x="3120390" y="4387572"/>
            <a:ext cx="106680" cy="343138"/>
          </a:xfrm>
          <a:prstGeom prst="rect">
            <a:avLst/>
          </a:prstGeom>
          <a:noFill/>
          <a:ln/>
        </p:spPr>
        <p:txBody>
          <a:bodyPr wrap="none" rtlCol="0" anchor="t"/>
          <a:lstStyle/>
          <a:p>
            <a:pPr algn="ctr" indent="0" marL="0">
              <a:lnSpc>
                <a:spcPts val="2702"/>
              </a:lnSpc>
              <a:buNone/>
            </a:pPr>
            <a:r>
              <a:rPr lang="en-US" sz="2162" b="1" dirty="0">
                <a:solidFill>
                  <a:srgbClr val="101014"/>
                </a:solidFill>
                <a:latin typeface="Playfair Display" pitchFamily="34" charset="0"/>
                <a:ea typeface="Playfair Display" pitchFamily="34" charset="-122"/>
                <a:cs typeface="Playfair Display" pitchFamily="34" charset="-120"/>
              </a:rPr>
              <a:t>1</a:t>
            </a:r>
            <a:endParaRPr lang="en-US" sz="2162" dirty="0"/>
          </a:p>
        </p:txBody>
      </p:sp>
      <p:sp>
        <p:nvSpPr>
          <p:cNvPr id="8" name="Text 5"/>
          <p:cNvSpPr/>
          <p:nvPr/>
        </p:nvSpPr>
        <p:spPr>
          <a:xfrm>
            <a:off x="3562707" y="4416147"/>
            <a:ext cx="2181344" cy="571976"/>
          </a:xfrm>
          <a:prstGeom prst="rect">
            <a:avLst/>
          </a:prstGeom>
          <a:noFill/>
          <a:ln/>
        </p:spPr>
        <p:txBody>
          <a:bodyPr wrap="square" rtlCol="0" anchor="t"/>
          <a:lstStyle/>
          <a:p>
            <a:pPr indent="0" marL="0">
              <a:lnSpc>
                <a:spcPts val="2252"/>
              </a:lnSpc>
              <a:buNone/>
            </a:pPr>
            <a:r>
              <a:rPr lang="en-US" sz="1802" b="1" dirty="0">
                <a:solidFill>
                  <a:srgbClr val="101014"/>
                </a:solidFill>
                <a:latin typeface="Playfair Display" pitchFamily="34" charset="0"/>
                <a:ea typeface="Playfair Display" pitchFamily="34" charset="-122"/>
                <a:cs typeface="Playfair Display" pitchFamily="34" charset="-120"/>
              </a:rPr>
              <a:t>Farkındalık Kampanyaları</a:t>
            </a:r>
            <a:endParaRPr lang="en-US" sz="1802" dirty="0"/>
          </a:p>
        </p:txBody>
      </p:sp>
      <p:sp>
        <p:nvSpPr>
          <p:cNvPr id="9" name="Text 6"/>
          <p:cNvSpPr/>
          <p:nvPr/>
        </p:nvSpPr>
        <p:spPr>
          <a:xfrm>
            <a:off x="3562707" y="5097899"/>
            <a:ext cx="2181344" cy="1756648"/>
          </a:xfrm>
          <a:prstGeom prst="rect">
            <a:avLst/>
          </a:prstGeom>
          <a:noFill/>
          <a:ln/>
        </p:spPr>
        <p:txBody>
          <a:bodyPr wrap="square" rtlCol="0" anchor="t"/>
          <a:lstStyle/>
          <a:p>
            <a:pPr indent="0" marL="0">
              <a:lnSpc>
                <a:spcPts val="2306"/>
              </a:lnSpc>
              <a:buNone/>
            </a:pPr>
            <a:r>
              <a:rPr lang="en-US" sz="1441" dirty="0">
                <a:solidFill>
                  <a:srgbClr val="39393C"/>
                </a:solidFill>
                <a:latin typeface="Open Sans" pitchFamily="34" charset="0"/>
                <a:ea typeface="Open Sans" pitchFamily="34" charset="-122"/>
                <a:cs typeface="Open Sans" pitchFamily="34" charset="-120"/>
              </a:rPr>
              <a:t>İş yerinde zorbalıkla mücadele etmek için farkındalık kampanyaları düzenlenmesi, toplumsal bakış açısında olumlu bir değişim yaratabilir.</a:t>
            </a:r>
            <a:endParaRPr lang="en-US" sz="1441" dirty="0"/>
          </a:p>
        </p:txBody>
      </p:sp>
      <p:sp>
        <p:nvSpPr>
          <p:cNvPr id="10" name="Shape 7"/>
          <p:cNvSpPr/>
          <p:nvPr/>
        </p:nvSpPr>
        <p:spPr>
          <a:xfrm>
            <a:off x="5927050" y="4353282"/>
            <a:ext cx="411837" cy="411837"/>
          </a:xfrm>
          <a:prstGeom prst="roundRect">
            <a:avLst>
              <a:gd name="adj" fmla="val 26668"/>
            </a:avLst>
          </a:prstGeom>
          <a:solidFill>
            <a:srgbClr val="E4E4ED"/>
          </a:solidFill>
          <a:ln/>
        </p:spPr>
      </p:sp>
      <p:sp>
        <p:nvSpPr>
          <p:cNvPr id="11" name="Text 8"/>
          <p:cNvSpPr/>
          <p:nvPr/>
        </p:nvSpPr>
        <p:spPr>
          <a:xfrm>
            <a:off x="6060519" y="4387572"/>
            <a:ext cx="144780" cy="343138"/>
          </a:xfrm>
          <a:prstGeom prst="rect">
            <a:avLst/>
          </a:prstGeom>
          <a:noFill/>
          <a:ln/>
        </p:spPr>
        <p:txBody>
          <a:bodyPr wrap="none" rtlCol="0" anchor="t"/>
          <a:lstStyle/>
          <a:p>
            <a:pPr algn="ctr" indent="0" marL="0">
              <a:lnSpc>
                <a:spcPts val="2702"/>
              </a:lnSpc>
              <a:buNone/>
            </a:pPr>
            <a:r>
              <a:rPr lang="en-US" sz="2162" b="1" dirty="0">
                <a:solidFill>
                  <a:srgbClr val="101014"/>
                </a:solidFill>
                <a:latin typeface="Playfair Display" pitchFamily="34" charset="0"/>
                <a:ea typeface="Playfair Display" pitchFamily="34" charset="-122"/>
                <a:cs typeface="Playfair Display" pitchFamily="34" charset="-120"/>
              </a:rPr>
              <a:t>2</a:t>
            </a:r>
            <a:endParaRPr lang="en-US" sz="2162" dirty="0"/>
          </a:p>
        </p:txBody>
      </p:sp>
      <p:sp>
        <p:nvSpPr>
          <p:cNvPr id="12" name="Text 9"/>
          <p:cNvSpPr/>
          <p:nvPr/>
        </p:nvSpPr>
        <p:spPr>
          <a:xfrm>
            <a:off x="6521887" y="4416147"/>
            <a:ext cx="2181344" cy="857964"/>
          </a:xfrm>
          <a:prstGeom prst="rect">
            <a:avLst/>
          </a:prstGeom>
          <a:noFill/>
          <a:ln/>
        </p:spPr>
        <p:txBody>
          <a:bodyPr wrap="square" rtlCol="0" anchor="t"/>
          <a:lstStyle/>
          <a:p>
            <a:pPr indent="0" marL="0">
              <a:lnSpc>
                <a:spcPts val="2252"/>
              </a:lnSpc>
              <a:buNone/>
            </a:pPr>
            <a:r>
              <a:rPr lang="en-US" sz="1802" b="1" dirty="0">
                <a:solidFill>
                  <a:srgbClr val="101014"/>
                </a:solidFill>
                <a:latin typeface="Playfair Display" pitchFamily="34" charset="0"/>
                <a:ea typeface="Playfair Display" pitchFamily="34" charset="-122"/>
                <a:cs typeface="Playfair Display" pitchFamily="34" charset="-120"/>
              </a:rPr>
              <a:t>Eğitim Seminerleri ve Atölye Çalışmaları</a:t>
            </a:r>
            <a:endParaRPr lang="en-US" sz="1802" dirty="0"/>
          </a:p>
        </p:txBody>
      </p:sp>
      <p:sp>
        <p:nvSpPr>
          <p:cNvPr id="13" name="Text 10"/>
          <p:cNvSpPr/>
          <p:nvPr/>
        </p:nvSpPr>
        <p:spPr>
          <a:xfrm>
            <a:off x="6521887" y="5383887"/>
            <a:ext cx="2181344" cy="2342198"/>
          </a:xfrm>
          <a:prstGeom prst="rect">
            <a:avLst/>
          </a:prstGeom>
          <a:noFill/>
          <a:ln/>
        </p:spPr>
        <p:txBody>
          <a:bodyPr wrap="square" rtlCol="0" anchor="t"/>
          <a:lstStyle/>
          <a:p>
            <a:pPr indent="0" marL="0">
              <a:lnSpc>
                <a:spcPts val="2306"/>
              </a:lnSpc>
              <a:buNone/>
            </a:pPr>
            <a:r>
              <a:rPr lang="en-US" sz="1441" dirty="0">
                <a:solidFill>
                  <a:srgbClr val="39393C"/>
                </a:solidFill>
                <a:latin typeface="Open Sans" pitchFamily="34" charset="0"/>
                <a:ea typeface="Open Sans" pitchFamily="34" charset="-122"/>
                <a:cs typeface="Open Sans" pitchFamily="34" charset="-120"/>
              </a:rPr>
              <a:t>İş yeri zorbalığı konusunda düzenlenen eğitim seminerleri ve atölye çalışmaları, çalışanların bu konuda bilinçlenmesine ve yetkinlik kazanmasına yardımcı olabilir.</a:t>
            </a:r>
            <a:endParaRPr lang="en-US" sz="1441" dirty="0"/>
          </a:p>
        </p:txBody>
      </p:sp>
      <p:sp>
        <p:nvSpPr>
          <p:cNvPr id="14" name="Shape 11"/>
          <p:cNvSpPr/>
          <p:nvPr/>
        </p:nvSpPr>
        <p:spPr>
          <a:xfrm>
            <a:off x="8886230" y="4353282"/>
            <a:ext cx="411837" cy="411837"/>
          </a:xfrm>
          <a:prstGeom prst="roundRect">
            <a:avLst>
              <a:gd name="adj" fmla="val 26668"/>
            </a:avLst>
          </a:prstGeom>
          <a:solidFill>
            <a:srgbClr val="E4E4ED"/>
          </a:solidFill>
          <a:ln/>
        </p:spPr>
      </p:sp>
      <p:sp>
        <p:nvSpPr>
          <p:cNvPr id="15" name="Text 12"/>
          <p:cNvSpPr/>
          <p:nvPr/>
        </p:nvSpPr>
        <p:spPr>
          <a:xfrm>
            <a:off x="9023509" y="4387572"/>
            <a:ext cx="137160" cy="343138"/>
          </a:xfrm>
          <a:prstGeom prst="rect">
            <a:avLst/>
          </a:prstGeom>
          <a:noFill/>
          <a:ln/>
        </p:spPr>
        <p:txBody>
          <a:bodyPr wrap="none" rtlCol="0" anchor="t"/>
          <a:lstStyle/>
          <a:p>
            <a:pPr algn="ctr" indent="0" marL="0">
              <a:lnSpc>
                <a:spcPts val="2702"/>
              </a:lnSpc>
              <a:buNone/>
            </a:pPr>
            <a:r>
              <a:rPr lang="en-US" sz="2162" b="1" dirty="0">
                <a:solidFill>
                  <a:srgbClr val="101014"/>
                </a:solidFill>
                <a:latin typeface="Playfair Display" pitchFamily="34" charset="0"/>
                <a:ea typeface="Playfair Display" pitchFamily="34" charset="-122"/>
                <a:cs typeface="Playfair Display" pitchFamily="34" charset="-120"/>
              </a:rPr>
              <a:t>3</a:t>
            </a:r>
            <a:endParaRPr lang="en-US" sz="2162" dirty="0"/>
          </a:p>
        </p:txBody>
      </p:sp>
      <p:sp>
        <p:nvSpPr>
          <p:cNvPr id="16" name="Text 13"/>
          <p:cNvSpPr/>
          <p:nvPr/>
        </p:nvSpPr>
        <p:spPr>
          <a:xfrm>
            <a:off x="9481066" y="4416147"/>
            <a:ext cx="2181344" cy="571976"/>
          </a:xfrm>
          <a:prstGeom prst="rect">
            <a:avLst/>
          </a:prstGeom>
          <a:noFill/>
          <a:ln/>
        </p:spPr>
        <p:txBody>
          <a:bodyPr wrap="square" rtlCol="0" anchor="t"/>
          <a:lstStyle/>
          <a:p>
            <a:pPr indent="0" marL="0">
              <a:lnSpc>
                <a:spcPts val="2252"/>
              </a:lnSpc>
              <a:buNone/>
            </a:pPr>
            <a:r>
              <a:rPr lang="en-US" sz="1802" b="1" dirty="0">
                <a:solidFill>
                  <a:srgbClr val="101014"/>
                </a:solidFill>
                <a:latin typeface="Playfair Display" pitchFamily="34" charset="0"/>
                <a:ea typeface="Playfair Display" pitchFamily="34" charset="-122"/>
                <a:cs typeface="Playfair Display" pitchFamily="34" charset="-120"/>
              </a:rPr>
              <a:t>İyi Uygulama Örnekleri</a:t>
            </a:r>
            <a:endParaRPr lang="en-US" sz="1802" dirty="0"/>
          </a:p>
        </p:txBody>
      </p:sp>
      <p:sp>
        <p:nvSpPr>
          <p:cNvPr id="17" name="Text 14"/>
          <p:cNvSpPr/>
          <p:nvPr/>
        </p:nvSpPr>
        <p:spPr>
          <a:xfrm>
            <a:off x="9481066" y="5097899"/>
            <a:ext cx="2181344" cy="1463873"/>
          </a:xfrm>
          <a:prstGeom prst="rect">
            <a:avLst/>
          </a:prstGeom>
          <a:noFill/>
          <a:ln/>
        </p:spPr>
        <p:txBody>
          <a:bodyPr wrap="square" rtlCol="0" anchor="t"/>
          <a:lstStyle/>
          <a:p>
            <a:pPr indent="0" marL="0">
              <a:lnSpc>
                <a:spcPts val="2306"/>
              </a:lnSpc>
              <a:buNone/>
            </a:pPr>
            <a:r>
              <a:rPr lang="en-US" sz="1441" dirty="0">
                <a:solidFill>
                  <a:srgbClr val="39393C"/>
                </a:solidFill>
                <a:latin typeface="Open Sans" pitchFamily="34" charset="0"/>
                <a:ea typeface="Open Sans" pitchFamily="34" charset="-122"/>
                <a:cs typeface="Open Sans" pitchFamily="34" charset="-120"/>
              </a:rPr>
              <a:t>Bazı kuruluşlar, zorbalıkla mücadele konusunda başarılı uygulamalara imza atmış ve bu konuda örnek olmuşlardır.</a:t>
            </a:r>
            <a:endParaRPr lang="en-US" sz="144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E"/>
          </a:solidFill>
          <a:ln/>
        </p:spPr>
      </p:sp>
      <p:sp>
        <p:nvSpPr>
          <p:cNvPr id="3" name="Shape 1"/>
          <p:cNvSpPr/>
          <p:nvPr/>
        </p:nvSpPr>
        <p:spPr>
          <a:xfrm>
            <a:off x="0" y="0"/>
            <a:ext cx="14630400" cy="8229600"/>
          </a:xfrm>
          <a:prstGeom prst="rect">
            <a:avLst/>
          </a:prstGeom>
          <a:solidFill>
            <a:srgbClr val="F3F3F7"/>
          </a:solidFill>
          <a:ln/>
        </p:spPr>
      </p:sp>
      <p:sp>
        <p:nvSpPr>
          <p:cNvPr id="4" name="Text 2"/>
          <p:cNvSpPr/>
          <p:nvPr/>
        </p:nvSpPr>
        <p:spPr>
          <a:xfrm>
            <a:off x="2744748" y="684490"/>
            <a:ext cx="9140904" cy="1202769"/>
          </a:xfrm>
          <a:prstGeom prst="rect">
            <a:avLst/>
          </a:prstGeom>
          <a:noFill/>
          <a:ln/>
        </p:spPr>
        <p:txBody>
          <a:bodyPr wrap="square" rtlCol="0" anchor="t"/>
          <a:lstStyle/>
          <a:p>
            <a:pPr indent="0" marL="0">
              <a:lnSpc>
                <a:spcPts val="4735"/>
              </a:lnSpc>
              <a:buNone/>
            </a:pPr>
            <a:r>
              <a:rPr lang="en-US" sz="3788" b="1" dirty="0">
                <a:solidFill>
                  <a:srgbClr val="101014"/>
                </a:solidFill>
                <a:latin typeface="Playfair Display" pitchFamily="34" charset="0"/>
                <a:ea typeface="Playfair Display" pitchFamily="34" charset="-122"/>
                <a:cs typeface="Playfair Display" pitchFamily="34" charset="-120"/>
              </a:rPr>
              <a:t>Zorbalıkla Mücadelede İş Birliği ve Ağ Oluşturma</a:t>
            </a:r>
            <a:endParaRPr lang="en-US" sz="3788" dirty="0"/>
          </a:p>
        </p:txBody>
      </p:sp>
      <p:sp>
        <p:nvSpPr>
          <p:cNvPr id="5" name="Text 3"/>
          <p:cNvSpPr/>
          <p:nvPr/>
        </p:nvSpPr>
        <p:spPr>
          <a:xfrm>
            <a:off x="2744748" y="2368272"/>
            <a:ext cx="2733675" cy="601266"/>
          </a:xfrm>
          <a:prstGeom prst="rect">
            <a:avLst/>
          </a:prstGeom>
          <a:noFill/>
          <a:ln/>
        </p:spPr>
        <p:txBody>
          <a:bodyPr wrap="square" rtlCol="0" anchor="t"/>
          <a:lstStyle/>
          <a:p>
            <a:pPr indent="0" marL="0">
              <a:lnSpc>
                <a:spcPts val="2368"/>
              </a:lnSpc>
              <a:buNone/>
            </a:pPr>
            <a:r>
              <a:rPr lang="en-US" sz="1894" b="1" dirty="0">
                <a:solidFill>
                  <a:srgbClr val="101014"/>
                </a:solidFill>
                <a:latin typeface="Playfair Display" pitchFamily="34" charset="0"/>
                <a:ea typeface="Playfair Display" pitchFamily="34" charset="-122"/>
                <a:cs typeface="Playfair Display" pitchFamily="34" charset="-120"/>
              </a:rPr>
              <a:t>Tedavi Merkezleri ve Danışmanlık Hizmetleri</a:t>
            </a:r>
            <a:endParaRPr lang="en-US" sz="1894" dirty="0"/>
          </a:p>
        </p:txBody>
      </p:sp>
      <p:sp>
        <p:nvSpPr>
          <p:cNvPr id="6" name="Text 4"/>
          <p:cNvSpPr/>
          <p:nvPr/>
        </p:nvSpPr>
        <p:spPr>
          <a:xfrm>
            <a:off x="2744748" y="3161943"/>
            <a:ext cx="2733675" cy="1846659"/>
          </a:xfrm>
          <a:prstGeom prst="rect">
            <a:avLst/>
          </a:prstGeom>
          <a:noFill/>
          <a:ln/>
        </p:spPr>
        <p:txBody>
          <a:bodyPr wrap="square" rtlCol="0" anchor="t"/>
          <a:lstStyle/>
          <a:p>
            <a:pPr indent="0" marL="0">
              <a:lnSpc>
                <a:spcPts val="2424"/>
              </a:lnSpc>
              <a:buNone/>
            </a:pPr>
            <a:r>
              <a:rPr lang="en-US" sz="1515" dirty="0">
                <a:solidFill>
                  <a:srgbClr val="39393C"/>
                </a:solidFill>
                <a:latin typeface="Open Sans" pitchFamily="34" charset="0"/>
                <a:ea typeface="Open Sans" pitchFamily="34" charset="-122"/>
                <a:cs typeface="Open Sans" pitchFamily="34" charset="-120"/>
              </a:rPr>
              <a:t>Zorbalık mağdurlarına ve kurban yakınlarına yönelik tedavi merkezleri ve danışmanlık hizmetleri, toplumda farkındalık yaratmak için iş birliği yapabilirler.</a:t>
            </a:r>
            <a:endParaRPr lang="en-US" sz="1515" dirty="0"/>
          </a:p>
        </p:txBody>
      </p:sp>
      <p:pic>
        <p:nvPicPr>
          <p:cNvPr id="7" name="Image 0" descr="preencoded.png">    </p:cNvPr>
          <p:cNvPicPr>
            <a:picLocks noChangeAspect="1"/>
          </p:cNvPicPr>
          <p:nvPr/>
        </p:nvPicPr>
        <p:blipFill>
          <a:blip r:embed="rId1"/>
          <a:stretch>
            <a:fillRect/>
          </a:stretch>
        </p:blipFill>
        <p:spPr>
          <a:xfrm>
            <a:off x="2744748" y="5225058"/>
            <a:ext cx="2733675" cy="2103596"/>
          </a:xfrm>
          <a:prstGeom prst="rect">
            <a:avLst/>
          </a:prstGeom>
        </p:spPr>
      </p:pic>
      <p:sp>
        <p:nvSpPr>
          <p:cNvPr id="8" name="Text 5"/>
          <p:cNvSpPr/>
          <p:nvPr/>
        </p:nvSpPr>
        <p:spPr>
          <a:xfrm>
            <a:off x="5955387" y="2368272"/>
            <a:ext cx="2733675" cy="901898"/>
          </a:xfrm>
          <a:prstGeom prst="rect">
            <a:avLst/>
          </a:prstGeom>
          <a:noFill/>
          <a:ln/>
        </p:spPr>
        <p:txBody>
          <a:bodyPr wrap="square" rtlCol="0" anchor="t"/>
          <a:lstStyle/>
          <a:p>
            <a:pPr indent="0" marL="0">
              <a:lnSpc>
                <a:spcPts val="2368"/>
              </a:lnSpc>
              <a:buNone/>
            </a:pPr>
            <a:r>
              <a:rPr lang="en-US" sz="1894" b="1" dirty="0">
                <a:solidFill>
                  <a:srgbClr val="101014"/>
                </a:solidFill>
                <a:latin typeface="Playfair Display" pitchFamily="34" charset="0"/>
                <a:ea typeface="Playfair Display" pitchFamily="34" charset="-122"/>
                <a:cs typeface="Playfair Display" pitchFamily="34" charset="-120"/>
              </a:rPr>
              <a:t>Sivil Toplum Kuruluşları ve İlgili Dernekler</a:t>
            </a:r>
            <a:endParaRPr lang="en-US" sz="1894" dirty="0"/>
          </a:p>
        </p:txBody>
      </p:sp>
      <p:sp>
        <p:nvSpPr>
          <p:cNvPr id="9" name="Text 6"/>
          <p:cNvSpPr/>
          <p:nvPr/>
        </p:nvSpPr>
        <p:spPr>
          <a:xfrm>
            <a:off x="5955387" y="3462576"/>
            <a:ext cx="2733675" cy="1538883"/>
          </a:xfrm>
          <a:prstGeom prst="rect">
            <a:avLst/>
          </a:prstGeom>
          <a:noFill/>
          <a:ln/>
        </p:spPr>
        <p:txBody>
          <a:bodyPr wrap="square" rtlCol="0" anchor="t"/>
          <a:lstStyle/>
          <a:p>
            <a:pPr indent="0" marL="0">
              <a:lnSpc>
                <a:spcPts val="2424"/>
              </a:lnSpc>
              <a:buNone/>
            </a:pPr>
            <a:r>
              <a:rPr lang="en-US" sz="1515" dirty="0">
                <a:solidFill>
                  <a:srgbClr val="39393C"/>
                </a:solidFill>
                <a:latin typeface="Open Sans" pitchFamily="34" charset="0"/>
                <a:ea typeface="Open Sans" pitchFamily="34" charset="-122"/>
                <a:cs typeface="Open Sans" pitchFamily="34" charset="-120"/>
              </a:rPr>
              <a:t>Sivil toplum kuruluşları ve ilgili dernekler, zorbalıkla mücadelede etkin rol oynayabilir ve mağdurlara destek sağlayabilirler.</a:t>
            </a:r>
            <a:endParaRPr lang="en-US" sz="1515" dirty="0"/>
          </a:p>
        </p:txBody>
      </p:sp>
      <p:sp>
        <p:nvSpPr>
          <p:cNvPr id="10" name="Text 7"/>
          <p:cNvSpPr/>
          <p:nvPr/>
        </p:nvSpPr>
        <p:spPr>
          <a:xfrm>
            <a:off x="9166027" y="2368272"/>
            <a:ext cx="2733675" cy="601266"/>
          </a:xfrm>
          <a:prstGeom prst="rect">
            <a:avLst/>
          </a:prstGeom>
          <a:noFill/>
          <a:ln/>
        </p:spPr>
        <p:txBody>
          <a:bodyPr wrap="square" rtlCol="0" anchor="t"/>
          <a:lstStyle/>
          <a:p>
            <a:pPr indent="0" marL="0">
              <a:lnSpc>
                <a:spcPts val="2368"/>
              </a:lnSpc>
              <a:buNone/>
            </a:pPr>
            <a:r>
              <a:rPr lang="en-US" sz="1894" b="1" dirty="0">
                <a:solidFill>
                  <a:srgbClr val="101014"/>
                </a:solidFill>
                <a:latin typeface="Playfair Display" pitchFamily="34" charset="0"/>
                <a:ea typeface="Playfair Display" pitchFamily="34" charset="-122"/>
                <a:cs typeface="Playfair Display" pitchFamily="34" charset="-120"/>
              </a:rPr>
              <a:t>İşveren İttifakları ve Protokoller</a:t>
            </a:r>
            <a:endParaRPr lang="en-US" sz="1894" dirty="0"/>
          </a:p>
        </p:txBody>
      </p:sp>
      <p:sp>
        <p:nvSpPr>
          <p:cNvPr id="11" name="Text 8"/>
          <p:cNvSpPr/>
          <p:nvPr/>
        </p:nvSpPr>
        <p:spPr>
          <a:xfrm>
            <a:off x="9166027" y="3161943"/>
            <a:ext cx="2733675" cy="1846659"/>
          </a:xfrm>
          <a:prstGeom prst="rect">
            <a:avLst/>
          </a:prstGeom>
          <a:noFill/>
          <a:ln/>
        </p:spPr>
        <p:txBody>
          <a:bodyPr wrap="square" rtlCol="0" anchor="t"/>
          <a:lstStyle/>
          <a:p>
            <a:pPr indent="0" marL="0">
              <a:lnSpc>
                <a:spcPts val="2424"/>
              </a:lnSpc>
              <a:buNone/>
            </a:pPr>
            <a:r>
              <a:rPr lang="en-US" sz="1515" dirty="0">
                <a:solidFill>
                  <a:srgbClr val="39393C"/>
                </a:solidFill>
                <a:latin typeface="Open Sans" pitchFamily="34" charset="0"/>
                <a:ea typeface="Open Sans" pitchFamily="34" charset="-122"/>
                <a:cs typeface="Open Sans" pitchFamily="34" charset="-120"/>
              </a:rPr>
              <a:t>İşveren ittifakları ve protokoller, iş yerinde zorbalıkla mücadele stratejilerini geliştirmek ve uygulamak üzere iş birliği yapabilirler.</a:t>
            </a:r>
            <a:endParaRPr lang="en-US" sz="151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2024-01-07T13:53:03Z</dcterms:created>
  <dcterms:modified xsi:type="dcterms:W3CDTF">2024-01-07T13:53:03Z</dcterms:modified>
</cp:coreProperties>
</file>