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Barlow, sans-serif" pitchFamily="34" charset="0"/>
                <a:ea typeface="Barlow, sans-serif" pitchFamily="34" charset="-122"/>
                <a:cs typeface="Barlow, sans-serif" pitchFamily="34" charset="-120"/>
              </a:rPr>
              <a:t>Akademik Başarı için Çalışma Stratejileri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Öğrencilerin akademik başarılarını artırmak için motivasyon ve pratik stratejileri içeren bir rehber.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5424845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400556"/>
            <a:ext cx="199644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Onur ULUSOY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293614"/>
            <a:ext cx="6393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Öz-Denetim ve Motivasyon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321243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2557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Kendine Güven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3037642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Başarılı olmak için öz-denetim ve kendine güven oldukça önemlidir. Kendine inanmak, zorluklarla başa çıkabilme ve motive olma yeteneğini geliştirir.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2321243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91067" y="2557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Hedef Belirleme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91067" y="3037642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Öğrencilerin akademik hedefler belirlemesi, bu hedeflere ulaşmak için gerekli adımları atarak motivasyonlarını korumalarını sağlar.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4917400"/>
            <a:ext cx="9306401" cy="2018586"/>
          </a:xfrm>
          <a:prstGeom prst="roundRect">
            <a:avLst>
              <a:gd name="adj" fmla="val 4953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6781" y="51533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Zaman Yönetimi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6781" y="5633799"/>
            <a:ext cx="88344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Verimi artırmak ve başarıyı garantilemek için zamanı etkili bir şekilde yönetmek çok önemlidir. Zamanı iyi kullanma becerisi kazanmak, öğrencilere çalışmalarında ve sınavlarda daha fazla başarı sağlar.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9970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42278" y="2564606"/>
            <a:ext cx="5585460" cy="4992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931"/>
              </a:lnSpc>
              <a:buNone/>
            </a:pPr>
            <a:r>
              <a:rPr lang="en-US" sz="3145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Başarı Odaklı Hedefler Belirleme</a:t>
            </a:r>
            <a:endParaRPr lang="en-US" sz="3145" dirty="0"/>
          </a:p>
        </p:txBody>
      </p:sp>
      <p:sp>
        <p:nvSpPr>
          <p:cNvPr id="6" name="Shape 2"/>
          <p:cNvSpPr/>
          <p:nvPr/>
        </p:nvSpPr>
        <p:spPr>
          <a:xfrm>
            <a:off x="4165878" y="3303389"/>
            <a:ext cx="31909" cy="4358521"/>
          </a:xfrm>
          <a:prstGeom prst="roundRect">
            <a:avLst>
              <a:gd name="adj" fmla="val 225318"/>
            </a:avLst>
          </a:prstGeom>
          <a:solidFill>
            <a:srgbClr val="91080B"/>
          </a:solidFill>
          <a:ln/>
        </p:spPr>
      </p:sp>
      <p:sp>
        <p:nvSpPr>
          <p:cNvPr id="7" name="Shape 3"/>
          <p:cNvSpPr/>
          <p:nvPr/>
        </p:nvSpPr>
        <p:spPr>
          <a:xfrm>
            <a:off x="4361557" y="3591878"/>
            <a:ext cx="559118" cy="31909"/>
          </a:xfrm>
          <a:prstGeom prst="roundRect">
            <a:avLst>
              <a:gd name="adj" fmla="val 225318"/>
            </a:avLst>
          </a:prstGeom>
          <a:solidFill>
            <a:srgbClr val="91080B"/>
          </a:solidFill>
          <a:ln/>
        </p:spPr>
      </p:sp>
      <p:sp>
        <p:nvSpPr>
          <p:cNvPr id="8" name="Shape 4"/>
          <p:cNvSpPr/>
          <p:nvPr/>
        </p:nvSpPr>
        <p:spPr>
          <a:xfrm>
            <a:off x="4002107" y="3428167"/>
            <a:ext cx="359450" cy="359450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9882">
            <a:solidFill>
              <a:srgbClr val="91080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139863" y="3458051"/>
            <a:ext cx="83820" cy="299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59"/>
              </a:lnSpc>
              <a:buNone/>
            </a:pPr>
            <a:r>
              <a:rPr lang="en-US" sz="18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1887" dirty="0"/>
          </a:p>
        </p:txBody>
      </p:sp>
      <p:sp>
        <p:nvSpPr>
          <p:cNvPr id="10" name="Text 6"/>
          <p:cNvSpPr/>
          <p:nvPr/>
        </p:nvSpPr>
        <p:spPr>
          <a:xfrm>
            <a:off x="5060513" y="3463052"/>
            <a:ext cx="1752600" cy="2495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66"/>
              </a:lnSpc>
              <a:buNone/>
            </a:pPr>
            <a:r>
              <a:rPr lang="en-US" sz="157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Kısa Vadeli Hedefler</a:t>
            </a:r>
            <a:endParaRPr lang="en-US" sz="1573" dirty="0"/>
          </a:p>
        </p:txBody>
      </p:sp>
      <p:sp>
        <p:nvSpPr>
          <p:cNvPr id="11" name="Text 7"/>
          <p:cNvSpPr/>
          <p:nvPr/>
        </p:nvSpPr>
        <p:spPr>
          <a:xfrm>
            <a:off x="5060513" y="3808452"/>
            <a:ext cx="5627608" cy="5112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013"/>
              </a:lnSpc>
              <a:buNone/>
            </a:pPr>
            <a:r>
              <a:rPr lang="en-US" sz="1258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Öğrencilerin başarıya odaklanmak için kısa vadeli hedefler belirlemeli. Örneğin, haftalık çalışma planları oluşturarak küçük adımlarla büyük başarılara ulaşabilirler.</a:t>
            </a:r>
            <a:endParaRPr lang="en-US" sz="1258" dirty="0"/>
          </a:p>
        </p:txBody>
      </p:sp>
      <p:sp>
        <p:nvSpPr>
          <p:cNvPr id="12" name="Shape 8"/>
          <p:cNvSpPr/>
          <p:nvPr/>
        </p:nvSpPr>
        <p:spPr>
          <a:xfrm>
            <a:off x="4361557" y="4927521"/>
            <a:ext cx="559118" cy="31909"/>
          </a:xfrm>
          <a:prstGeom prst="roundRect">
            <a:avLst>
              <a:gd name="adj" fmla="val 225318"/>
            </a:avLst>
          </a:prstGeom>
          <a:solidFill>
            <a:srgbClr val="91080B"/>
          </a:solidFill>
          <a:ln/>
        </p:spPr>
      </p:sp>
      <p:sp>
        <p:nvSpPr>
          <p:cNvPr id="13" name="Shape 9"/>
          <p:cNvSpPr/>
          <p:nvPr/>
        </p:nvSpPr>
        <p:spPr>
          <a:xfrm>
            <a:off x="4002107" y="4763810"/>
            <a:ext cx="359450" cy="359450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9882">
            <a:solidFill>
              <a:srgbClr val="91080B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117003" y="4793694"/>
            <a:ext cx="129540" cy="299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59"/>
              </a:lnSpc>
              <a:buNone/>
            </a:pPr>
            <a:r>
              <a:rPr lang="en-US" sz="18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1887" dirty="0"/>
          </a:p>
        </p:txBody>
      </p:sp>
      <p:sp>
        <p:nvSpPr>
          <p:cNvPr id="15" name="Text 11"/>
          <p:cNvSpPr/>
          <p:nvPr/>
        </p:nvSpPr>
        <p:spPr>
          <a:xfrm>
            <a:off x="5060513" y="4798695"/>
            <a:ext cx="1760220" cy="2495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66"/>
              </a:lnSpc>
              <a:buNone/>
            </a:pPr>
            <a:r>
              <a:rPr lang="en-US" sz="157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Orta Vadeli Hedefler</a:t>
            </a:r>
            <a:endParaRPr lang="en-US" sz="1573" dirty="0"/>
          </a:p>
        </p:txBody>
      </p:sp>
      <p:sp>
        <p:nvSpPr>
          <p:cNvPr id="16" name="Text 12"/>
          <p:cNvSpPr/>
          <p:nvPr/>
        </p:nvSpPr>
        <p:spPr>
          <a:xfrm>
            <a:off x="5060513" y="5144095"/>
            <a:ext cx="5627608" cy="7668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013"/>
              </a:lnSpc>
              <a:buNone/>
            </a:pPr>
            <a:r>
              <a:rPr lang="en-US" sz="1258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Orta vadeli hedefler, öğrencilere uzun vadeli hedeflere ulaşırken motivasyonlarını korumaları için yardımcı olur. Dönem sonu sınavlarına hazırlık süreci gibi belirli bir zaman dilimine odaklanarak başarıyı artırabilirler.</a:t>
            </a:r>
            <a:endParaRPr lang="en-US" sz="1258" dirty="0"/>
          </a:p>
        </p:txBody>
      </p:sp>
      <p:sp>
        <p:nvSpPr>
          <p:cNvPr id="17" name="Shape 13"/>
          <p:cNvSpPr/>
          <p:nvPr/>
        </p:nvSpPr>
        <p:spPr>
          <a:xfrm>
            <a:off x="4361557" y="6518791"/>
            <a:ext cx="559118" cy="31909"/>
          </a:xfrm>
          <a:prstGeom prst="roundRect">
            <a:avLst>
              <a:gd name="adj" fmla="val 225318"/>
            </a:avLst>
          </a:prstGeom>
          <a:solidFill>
            <a:srgbClr val="91080B"/>
          </a:solidFill>
          <a:ln/>
        </p:spPr>
      </p:sp>
      <p:sp>
        <p:nvSpPr>
          <p:cNvPr id="18" name="Shape 14"/>
          <p:cNvSpPr/>
          <p:nvPr/>
        </p:nvSpPr>
        <p:spPr>
          <a:xfrm>
            <a:off x="4002107" y="6355080"/>
            <a:ext cx="359450" cy="359450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9882">
            <a:solidFill>
              <a:srgbClr val="91080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117003" y="6384965"/>
            <a:ext cx="129540" cy="299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59"/>
              </a:lnSpc>
              <a:buNone/>
            </a:pPr>
            <a:r>
              <a:rPr lang="en-US" sz="18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1887" dirty="0"/>
          </a:p>
        </p:txBody>
      </p:sp>
      <p:sp>
        <p:nvSpPr>
          <p:cNvPr id="20" name="Text 16"/>
          <p:cNvSpPr/>
          <p:nvPr/>
        </p:nvSpPr>
        <p:spPr>
          <a:xfrm>
            <a:off x="5060513" y="6389965"/>
            <a:ext cx="1813560" cy="2495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66"/>
              </a:lnSpc>
              <a:buNone/>
            </a:pPr>
            <a:r>
              <a:rPr lang="en-US" sz="157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Uzun Vadeli Hedefler</a:t>
            </a:r>
            <a:endParaRPr lang="en-US" sz="1573" dirty="0"/>
          </a:p>
        </p:txBody>
      </p:sp>
      <p:sp>
        <p:nvSpPr>
          <p:cNvPr id="21" name="Text 17"/>
          <p:cNvSpPr/>
          <p:nvPr/>
        </p:nvSpPr>
        <p:spPr>
          <a:xfrm>
            <a:off x="5060513" y="6735366"/>
            <a:ext cx="5627608" cy="7668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013"/>
              </a:lnSpc>
              <a:buNone/>
            </a:pPr>
            <a:r>
              <a:rPr lang="en-US" sz="1258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Uzun vadeli hedefler, öğrencilerin gelecekteki kariyer ve eğitim hedeflerine odaklanmalarını sağlar. Yükseköğrenim ve akademik kariyer hedefleri uzun vadeli hedefler arasında yer alır.</a:t>
            </a:r>
            <a:endParaRPr lang="en-US" sz="12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1572458"/>
            <a:ext cx="5676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Odak ve Konsantrasyon</a:t>
            </a:r>
            <a:endParaRPr lang="en-US" sz="4374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76" y="2600087"/>
            <a:ext cx="3127177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846546" y="3822025"/>
            <a:ext cx="2644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Uygun Çalışma Ortamı</a:t>
            </a:r>
            <a:endParaRPr lang="en-US" sz="2187" dirty="0"/>
          </a:p>
        </p:txBody>
      </p:sp>
      <p:sp>
        <p:nvSpPr>
          <p:cNvPr id="9" name="Text 4"/>
          <p:cNvSpPr/>
          <p:nvPr/>
        </p:nvSpPr>
        <p:spPr>
          <a:xfrm>
            <a:off x="2846546" y="4302443"/>
            <a:ext cx="268283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Öğrencilerin dikkatlerini dağıtan unsurlardan uzak, sessiz bir çalışma ortamı oluşturarak konsantrasyonlarını koruyabilirler.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52" y="2600087"/>
            <a:ext cx="3127177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73723" y="3822025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Tek Görev Odaklılık</a:t>
            </a:r>
            <a:endParaRPr lang="en-US" sz="2187" dirty="0"/>
          </a:p>
        </p:txBody>
      </p:sp>
      <p:sp>
        <p:nvSpPr>
          <p:cNvPr id="12" name="Text 6"/>
          <p:cNvSpPr/>
          <p:nvPr/>
        </p:nvSpPr>
        <p:spPr>
          <a:xfrm>
            <a:off x="5973723" y="4302443"/>
            <a:ext cx="268283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Çoklu görevlere odaklanmak, öğrencilerin verimliliğini azaltabilir. Tek bir göreve odaklanarak daha iyi sonuçlar elde edebilirler.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729" y="2600087"/>
            <a:ext cx="3127296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100899" y="3822025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Düzenli Mola Verme</a:t>
            </a:r>
            <a:endParaRPr lang="en-US" sz="2187" dirty="0"/>
          </a:p>
        </p:txBody>
      </p:sp>
      <p:sp>
        <p:nvSpPr>
          <p:cNvPr id="15" name="Text 8"/>
          <p:cNvSpPr/>
          <p:nvPr/>
        </p:nvSpPr>
        <p:spPr>
          <a:xfrm>
            <a:off x="9100899" y="4302443"/>
            <a:ext cx="26829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Zihinsel tazeleme için düzenli aralıklarla kısa molalar vermek, öğrencilerin odaklarını korumalarına yardımcı olur.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57210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Not Almanın Gücü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Kavramsal Notlar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4391263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Dersten alınan genel bilgilerin ana hatlarını hatırlamak ve anlamak için kavramsal notlar almak oldukça önemlidir.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Ayrıntı Notları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391263"/>
            <a:ext cx="44198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Konuyla ilgili ayrıntılı notlar, derinlemesine anlayış ve detaylı bir çalışma için gereklidir.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24376" y="3558302"/>
            <a:ext cx="8572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Başarı için İyi Beslenme ve Egzersiz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624376" y="47595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817138" y="4801195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3346490" y="48358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Beslenme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3346490" y="5316260"/>
            <a:ext cx="22569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Sağlıklı ve dengeli bir beslenme düzeni, öğrencilerin beyin fonksiyonlarını destekleyerek başarıya ulaşmalarını sağlar.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825609" y="47595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84081" y="480119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547723" y="48358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Uyku Düzeni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547723" y="5316260"/>
            <a:ext cx="22569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Yeterli ve düzenli uyku, öğrencilerin odaklanma ve öğrenme yeteneklerini artırarak akademik başarılarını geliştirir.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9026843" y="47595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189125" y="4801195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9748957" y="48358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Egzersiz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9748957" y="5316260"/>
            <a:ext cx="22569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Düzenli egzersiz yapmak, öğrencilerin stresi azaltır, motivasyonlarını yükseltir ve odaklanma yeteneklerini artırır.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183725"/>
            <a:ext cx="6918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Zaman Yönetimi ve Planlama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3322439"/>
            <a:ext cx="9381649" cy="2723436"/>
          </a:xfrm>
          <a:prstGeom prst="roundRect">
            <a:avLst>
              <a:gd name="adj" fmla="val 3671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638187" y="3336250"/>
            <a:ext cx="9354026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860358" y="3477101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Haftalık Çalışma Planları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3477101"/>
            <a:ext cx="42288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Kısa ve uzun vadeli hedeflere ulaşmak için planlı ve organize çalışma planları oluşturmak oldukça önemlidir.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638187" y="4684157"/>
            <a:ext cx="9354026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860358" y="4825008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Önceliklendirme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825008"/>
            <a:ext cx="42288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Öncelik belirleme, öğrencilere acil ve önemli görevler arasında denge kurma konusunda yardımcı olur.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032986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Stres Yönetimi ve Rahatlama Teknikleri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76" y="2866073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93907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Meditasyon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5419487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Düzenli meditasyon, öğrencilerin stres seviyelerini azaltır, odaklarını güçlendirir ve sakinleşmelerine yardımcı olur.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8" y="2866073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93907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Doğa Yürüyüşleri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62638" y="5419487"/>
            <a:ext cx="29050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Doğa yürüyüşleri, öğrencilere doğal ortamda dinlenme fırsatı sunar, streslerini azaltır ve zihinsel tazelik sağlar.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899" y="2866073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9391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Müzik Dinleme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00899" y="5419606"/>
            <a:ext cx="29051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Sevilen müzikleri dinlemek, öğrencilerin gevşemelerine, motivasyonlarını artırmalarına ve stresten uzaklaşmalarına yardımcı olur.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2024-01-07T11:43:57Z</dcterms:created>
  <dcterms:modified xsi:type="dcterms:W3CDTF">2024-01-07T11:43:57Z</dcterms:modified>
</cp:coreProperties>
</file>