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5" name="Text 2"/>
          <p:cNvSpPr/>
          <p:nvPr/>
        </p:nvSpPr>
        <p:spPr>
          <a:xfrm>
            <a:off x="6319599" y="893564"/>
            <a:ext cx="7477601" cy="1666399"/>
          </a:xfrm>
          <a:prstGeom prst="rect">
            <a:avLst/>
          </a:prstGeom>
          <a:noFill/>
          <a:ln/>
        </p:spPr>
        <p:txBody>
          <a:bodyPr wrap="square" rtlCol="0" anchor="t"/>
          <a:lstStyle/>
          <a:p>
            <a:pPr indent="0" marL="0">
              <a:lnSpc>
                <a:spcPts val="6561"/>
              </a:lnSpc>
              <a:buNone/>
            </a:pPr>
            <a:r>
              <a:rPr lang="en-US" sz="5249" dirty="0">
                <a:solidFill>
                  <a:srgbClr val="60A9FF"/>
                </a:solidFill>
                <a:latin typeface="Roboto Slab" pitchFamily="34" charset="0"/>
                <a:ea typeface="Roboto Slab" pitchFamily="34" charset="-122"/>
                <a:cs typeface="Roboto Slab" pitchFamily="34" charset="-120"/>
              </a:rPr>
              <a:t>Akademik Başarı için Aile Desteğinin Önemi</a:t>
            </a:r>
            <a:endParaRPr lang="en-US" sz="5249" dirty="0"/>
          </a:p>
        </p:txBody>
      </p:sp>
      <p:sp>
        <p:nvSpPr>
          <p:cNvPr id="6" name="Text 3"/>
          <p:cNvSpPr/>
          <p:nvPr/>
        </p:nvSpPr>
        <p:spPr>
          <a:xfrm>
            <a:off x="6319599" y="2893219"/>
            <a:ext cx="7477601" cy="2132409"/>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Akademik başarı, öğrencinin eğitim hayatında elde ettiği performansın bir göstergesidir. Bu başarı, sadece öğrencinin kendi çabalarıyla elde edilmez, ailenin de desteği büyük önem taşır. Öğrencinin akademik başarısını etkileyebilecek pek çok faktör bulunmaktadır. Aile desteği, bu faktörler arasında en kritik olanlardan biridir. Ebeveynlerin öğrencilerinin eğitimine aktif şekilde katılımı, onların başarılı olmalarını etkileyen birçok yönü kapsar.</a:t>
            </a:r>
            <a:endParaRPr lang="en-US" sz="1750" dirty="0"/>
          </a:p>
        </p:txBody>
      </p:sp>
      <p:sp>
        <p:nvSpPr>
          <p:cNvPr id="7" name="Text 4"/>
          <p:cNvSpPr/>
          <p:nvPr/>
        </p:nvSpPr>
        <p:spPr>
          <a:xfrm>
            <a:off x="6319599" y="5275540"/>
            <a:ext cx="7477601" cy="1421606"/>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Ailelerin eğitim sürecinde aktif rol alması, öğrencinin derslerindeki performansını, motivasyonunu, disiplinini ve genel olarak eğitim hayatına bakış açısını olumlu yönde etkiler. Bu nedenle, akademik başarı için aile desteğinin sağlanması son derece kritik bir öneme sahiptir.</a:t>
            </a:r>
            <a:endParaRPr lang="en-US" sz="1750" dirty="0"/>
          </a:p>
        </p:txBody>
      </p:sp>
      <p:sp>
        <p:nvSpPr>
          <p:cNvPr id="8" name="Shape 5"/>
          <p:cNvSpPr/>
          <p:nvPr/>
        </p:nvSpPr>
        <p:spPr>
          <a:xfrm>
            <a:off x="6319599" y="6963728"/>
            <a:ext cx="355402" cy="355402"/>
          </a:xfrm>
          <a:prstGeom prst="roundRect">
            <a:avLst>
              <a:gd name="adj" fmla="val 25726039"/>
            </a:avLst>
          </a:prstGeom>
          <a:noFill/>
          <a:ln w="7620">
            <a:solidFill>
              <a:srgbClr val="FFFFFF"/>
            </a:solidFill>
            <a:prstDash val="solid"/>
          </a:ln>
        </p:spPr>
      </p:sp>
      <p:pic>
        <p:nvPicPr>
          <p:cNvPr id="9" name="Image 1" descr="preencoded.png">    </p:cNvPr>
          <p:cNvPicPr>
            <a:picLocks noChangeAspect="1"/>
          </p:cNvPicPr>
          <p:nvPr/>
        </p:nvPicPr>
        <p:blipFill>
          <a:blip r:embed="rId2"/>
          <a:stretch>
            <a:fillRect/>
          </a:stretch>
        </p:blipFill>
        <p:spPr>
          <a:xfrm>
            <a:off x="6327219" y="6971348"/>
            <a:ext cx="340162" cy="340162"/>
          </a:xfrm>
          <a:prstGeom prst="rect">
            <a:avLst/>
          </a:prstGeom>
        </p:spPr>
      </p:pic>
      <p:sp>
        <p:nvSpPr>
          <p:cNvPr id="10" name="Text 6"/>
          <p:cNvSpPr/>
          <p:nvPr/>
        </p:nvSpPr>
        <p:spPr>
          <a:xfrm>
            <a:off x="6786086" y="6947059"/>
            <a:ext cx="2057400" cy="388858"/>
          </a:xfrm>
          <a:prstGeom prst="rect">
            <a:avLst/>
          </a:prstGeom>
          <a:noFill/>
          <a:ln/>
        </p:spPr>
        <p:txBody>
          <a:bodyPr wrap="none" rtlCol="0" anchor="t"/>
          <a:lstStyle/>
          <a:p>
            <a:pPr algn="l" indent="0" marL="0">
              <a:lnSpc>
                <a:spcPts val="3062"/>
              </a:lnSpc>
              <a:buNone/>
            </a:pPr>
            <a:r>
              <a:rPr lang="en-US" sz="2187" b="1" dirty="0">
                <a:solidFill>
                  <a:srgbClr val="D6E5EF"/>
                </a:solidFill>
                <a:latin typeface="Roboto" pitchFamily="34" charset="0"/>
                <a:ea typeface="Roboto" pitchFamily="34" charset="-122"/>
                <a:cs typeface="Roboto" pitchFamily="34" charset="-120"/>
              </a:rPr>
              <a:t>by Onur ULUSOY</a:t>
            </a:r>
            <a:endParaRPr lang="en-US" sz="2187"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1665565"/>
            <a:ext cx="5859780"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Aile Desteğinin Önemi</a:t>
            </a:r>
            <a:endParaRPr lang="en-US" sz="4374" dirty="0"/>
          </a:p>
        </p:txBody>
      </p:sp>
      <p:sp>
        <p:nvSpPr>
          <p:cNvPr id="5" name="Shape 3"/>
          <p:cNvSpPr/>
          <p:nvPr/>
        </p:nvSpPr>
        <p:spPr>
          <a:xfrm>
            <a:off x="2037993" y="2804279"/>
            <a:ext cx="3370064" cy="3759756"/>
          </a:xfrm>
          <a:prstGeom prst="roundRect">
            <a:avLst>
              <a:gd name="adj" fmla="val 3956"/>
            </a:avLst>
          </a:prstGeom>
          <a:solidFill>
            <a:srgbClr val="12161D"/>
          </a:solidFill>
          <a:ln/>
        </p:spPr>
      </p:sp>
      <p:sp>
        <p:nvSpPr>
          <p:cNvPr id="6" name="Text 4"/>
          <p:cNvSpPr/>
          <p:nvPr/>
        </p:nvSpPr>
        <p:spPr>
          <a:xfrm>
            <a:off x="2260163" y="3026450"/>
            <a:ext cx="2255520" cy="347186"/>
          </a:xfrm>
          <a:prstGeom prst="rect">
            <a:avLst/>
          </a:prstGeom>
          <a:noFill/>
          <a:ln/>
        </p:spPr>
        <p:txBody>
          <a:bodyPr wrap="non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Psikolojik Destek</a:t>
            </a:r>
            <a:endParaRPr lang="en-US" sz="2187" dirty="0"/>
          </a:p>
        </p:txBody>
      </p:sp>
      <p:sp>
        <p:nvSpPr>
          <p:cNvPr id="7" name="Text 5"/>
          <p:cNvSpPr/>
          <p:nvPr/>
        </p:nvSpPr>
        <p:spPr>
          <a:xfrm>
            <a:off x="2260163" y="3506867"/>
            <a:ext cx="2925723" cy="2132409"/>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Aile desteği, öğrencinin psikolojik olarak güvende hissetmesine yardımcı olur. Bu, öğrencilerin özgüvenlerini artırır ve başarıya olan inançlarını pekiştirir.</a:t>
            </a:r>
            <a:endParaRPr lang="en-US" sz="1750" dirty="0"/>
          </a:p>
        </p:txBody>
      </p:sp>
      <p:sp>
        <p:nvSpPr>
          <p:cNvPr id="8" name="Shape 6"/>
          <p:cNvSpPr/>
          <p:nvPr/>
        </p:nvSpPr>
        <p:spPr>
          <a:xfrm>
            <a:off x="5630228" y="2804279"/>
            <a:ext cx="3370064" cy="3759756"/>
          </a:xfrm>
          <a:prstGeom prst="roundRect">
            <a:avLst>
              <a:gd name="adj" fmla="val 3956"/>
            </a:avLst>
          </a:prstGeom>
          <a:solidFill>
            <a:srgbClr val="12161D"/>
          </a:solidFill>
          <a:ln/>
        </p:spPr>
      </p:sp>
      <p:sp>
        <p:nvSpPr>
          <p:cNvPr id="9" name="Text 7"/>
          <p:cNvSpPr/>
          <p:nvPr/>
        </p:nvSpPr>
        <p:spPr>
          <a:xfrm>
            <a:off x="5852398" y="3026450"/>
            <a:ext cx="2925723" cy="694373"/>
          </a:xfrm>
          <a:prstGeom prst="rect">
            <a:avLst/>
          </a:prstGeom>
          <a:noFill/>
          <a:ln/>
        </p:spPr>
        <p:txBody>
          <a:bodyPr wrap="squar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Eğitimsel Yönlendirme</a:t>
            </a:r>
            <a:endParaRPr lang="en-US" sz="2187" dirty="0"/>
          </a:p>
        </p:txBody>
      </p:sp>
      <p:sp>
        <p:nvSpPr>
          <p:cNvPr id="10" name="Text 8"/>
          <p:cNvSpPr/>
          <p:nvPr/>
        </p:nvSpPr>
        <p:spPr>
          <a:xfrm>
            <a:off x="5852398" y="3854053"/>
            <a:ext cx="2925723" cy="2487811"/>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Aileler, çocuklarının eğitim yolculuğunda rehberlik yaparak onların ders çalışma alışkanlıklarını, zaman yönetimini ve planlama yeteneklerini geliştirmelerine yardımcı olur.</a:t>
            </a:r>
            <a:endParaRPr lang="en-US" sz="1750" dirty="0"/>
          </a:p>
        </p:txBody>
      </p:sp>
      <p:sp>
        <p:nvSpPr>
          <p:cNvPr id="11" name="Shape 9"/>
          <p:cNvSpPr/>
          <p:nvPr/>
        </p:nvSpPr>
        <p:spPr>
          <a:xfrm>
            <a:off x="9222462" y="2804279"/>
            <a:ext cx="3370064" cy="3759756"/>
          </a:xfrm>
          <a:prstGeom prst="roundRect">
            <a:avLst>
              <a:gd name="adj" fmla="val 3956"/>
            </a:avLst>
          </a:prstGeom>
          <a:solidFill>
            <a:srgbClr val="12161D"/>
          </a:solidFill>
          <a:ln/>
        </p:spPr>
      </p:sp>
      <p:sp>
        <p:nvSpPr>
          <p:cNvPr id="12" name="Text 10"/>
          <p:cNvSpPr/>
          <p:nvPr/>
        </p:nvSpPr>
        <p:spPr>
          <a:xfrm>
            <a:off x="9444633" y="3026450"/>
            <a:ext cx="2880360" cy="347186"/>
          </a:xfrm>
          <a:prstGeom prst="rect">
            <a:avLst/>
          </a:prstGeom>
          <a:noFill/>
          <a:ln/>
        </p:spPr>
        <p:txBody>
          <a:bodyPr wrap="non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Motivasyon ve Teşvik</a:t>
            </a:r>
            <a:endParaRPr lang="en-US" sz="2187" dirty="0"/>
          </a:p>
        </p:txBody>
      </p:sp>
      <p:sp>
        <p:nvSpPr>
          <p:cNvPr id="13" name="Text 11"/>
          <p:cNvSpPr/>
          <p:nvPr/>
        </p:nvSpPr>
        <p:spPr>
          <a:xfrm>
            <a:off x="9444633" y="3506867"/>
            <a:ext cx="2925723" cy="2132409"/>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Aileler, öğrencilerini motive edebilir ve onları başarıya ulaşmaları konusunda teşvik edebilir. Bu, öğrencilerin hedeflerine odaklanmalarını sağlar.</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2216706"/>
            <a:ext cx="4785360"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Ebeveynlerin Rolü</a:t>
            </a:r>
            <a:endParaRPr lang="en-US" sz="4374" dirty="0"/>
          </a:p>
        </p:txBody>
      </p:sp>
      <p:sp>
        <p:nvSpPr>
          <p:cNvPr id="5" name="Text 3"/>
          <p:cNvSpPr/>
          <p:nvPr/>
        </p:nvSpPr>
        <p:spPr>
          <a:xfrm>
            <a:off x="2037993" y="3466505"/>
            <a:ext cx="2221944" cy="347186"/>
          </a:xfrm>
          <a:prstGeom prst="rect">
            <a:avLst/>
          </a:prstGeom>
          <a:noFill/>
          <a:ln/>
        </p:spPr>
        <p:txBody>
          <a:bodyPr wrap="non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Destek</a:t>
            </a:r>
            <a:endParaRPr lang="en-US" sz="2187" dirty="0"/>
          </a:p>
        </p:txBody>
      </p:sp>
      <p:sp>
        <p:nvSpPr>
          <p:cNvPr id="6" name="Text 4"/>
          <p:cNvSpPr/>
          <p:nvPr/>
        </p:nvSpPr>
        <p:spPr>
          <a:xfrm>
            <a:off x="2037993" y="4035862"/>
            <a:ext cx="5006221" cy="1777008"/>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Ebeveynler, öğrencilerinin okul çalışmalarında yardımcı olabilir ve onlara destek olabilir. Ayrıca, ödevlerinde yardımcı olmak, ders çalışma alışkanlıkları kazandırmak ve okuma alışkanlığını geliştirmek de önemlidir.</a:t>
            </a:r>
            <a:endParaRPr lang="en-US" sz="1750" dirty="0"/>
          </a:p>
        </p:txBody>
      </p:sp>
      <p:sp>
        <p:nvSpPr>
          <p:cNvPr id="7" name="Text 5"/>
          <p:cNvSpPr/>
          <p:nvPr/>
        </p:nvSpPr>
        <p:spPr>
          <a:xfrm>
            <a:off x="7593806" y="3466505"/>
            <a:ext cx="2221944" cy="347186"/>
          </a:xfrm>
          <a:prstGeom prst="rect">
            <a:avLst/>
          </a:prstGeom>
          <a:noFill/>
          <a:ln/>
        </p:spPr>
        <p:txBody>
          <a:bodyPr wrap="non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İletişim</a:t>
            </a:r>
            <a:endParaRPr lang="en-US" sz="2187" dirty="0"/>
          </a:p>
        </p:txBody>
      </p:sp>
      <p:sp>
        <p:nvSpPr>
          <p:cNvPr id="8" name="Text 6"/>
          <p:cNvSpPr/>
          <p:nvPr/>
        </p:nvSpPr>
        <p:spPr>
          <a:xfrm>
            <a:off x="7593806" y="4035862"/>
            <a:ext cx="5006221" cy="1777008"/>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Ebeveynlerin öğretmenlerle düzenli iletişim halinde olmaları ve öğrencinin akademik performansı hakkında bilgi sahibi olmaları oldukça faydalıdır. Bu iletişim, öğrencinin gelişimini izleme ve gerektiğinde destek sağlama konusunda önemlidir.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r>
          <p:cNvPicPr>
            <a:picLocks noChangeAspect="1"/>
          </p:cNvPicPr>
          <p:nvPr/>
        </p:nvPicPr>
        <p:blipFill>
          <a:blip r:embed="rId1"/>
          <a:stretch>
            <a:fillRect/>
          </a:stretch>
        </p:blipFill>
        <p:spPr>
          <a:xfrm>
            <a:off x="10972800" y="0"/>
            <a:ext cx="3657600" cy="8229600"/>
          </a:xfrm>
          <a:prstGeom prst="rect">
            <a:avLst/>
          </a:prstGeom>
        </p:spPr>
      </p:pic>
      <p:sp>
        <p:nvSpPr>
          <p:cNvPr id="5" name="Text 2"/>
          <p:cNvSpPr/>
          <p:nvPr/>
        </p:nvSpPr>
        <p:spPr>
          <a:xfrm>
            <a:off x="833199" y="2702719"/>
            <a:ext cx="8145780"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Motivasyon ve Destek Sağlama</a:t>
            </a:r>
            <a:endParaRPr lang="en-US" sz="4374" dirty="0"/>
          </a:p>
        </p:txBody>
      </p:sp>
      <p:sp>
        <p:nvSpPr>
          <p:cNvPr id="6" name="Shape 3"/>
          <p:cNvSpPr/>
          <p:nvPr/>
        </p:nvSpPr>
        <p:spPr>
          <a:xfrm>
            <a:off x="833199" y="3903940"/>
            <a:ext cx="499943" cy="499943"/>
          </a:xfrm>
          <a:prstGeom prst="roundRect">
            <a:avLst>
              <a:gd name="adj" fmla="val 26667"/>
            </a:avLst>
          </a:prstGeom>
          <a:solidFill>
            <a:srgbClr val="12161D"/>
          </a:solidFill>
          <a:ln/>
        </p:spPr>
      </p:sp>
      <p:sp>
        <p:nvSpPr>
          <p:cNvPr id="7" name="Text 4"/>
          <p:cNvSpPr/>
          <p:nvPr/>
        </p:nvSpPr>
        <p:spPr>
          <a:xfrm>
            <a:off x="1014532" y="3945612"/>
            <a:ext cx="137160" cy="416481"/>
          </a:xfrm>
          <a:prstGeom prst="rect">
            <a:avLst/>
          </a:prstGeom>
          <a:noFill/>
          <a:ln/>
        </p:spPr>
        <p:txBody>
          <a:bodyPr wrap="none" rtlCol="0" anchor="t"/>
          <a:lstStyle/>
          <a:p>
            <a:pPr algn="ctr" indent="0" marL="0">
              <a:lnSpc>
                <a:spcPts val="3281"/>
              </a:lnSpc>
              <a:buNone/>
            </a:pPr>
            <a:r>
              <a:rPr lang="en-US" sz="2624" dirty="0">
                <a:solidFill>
                  <a:srgbClr val="60A9FF"/>
                </a:solidFill>
                <a:latin typeface="Roboto Slab" pitchFamily="34" charset="0"/>
                <a:ea typeface="Roboto Slab" pitchFamily="34" charset="-122"/>
                <a:cs typeface="Roboto Slab" pitchFamily="34" charset="-120"/>
              </a:rPr>
              <a:t>1</a:t>
            </a:r>
            <a:endParaRPr lang="en-US" sz="2624" dirty="0"/>
          </a:p>
        </p:txBody>
      </p:sp>
      <p:sp>
        <p:nvSpPr>
          <p:cNvPr id="8" name="Text 5"/>
          <p:cNvSpPr/>
          <p:nvPr/>
        </p:nvSpPr>
        <p:spPr>
          <a:xfrm>
            <a:off x="1555313" y="3980259"/>
            <a:ext cx="2743200" cy="347186"/>
          </a:xfrm>
          <a:prstGeom prst="rect">
            <a:avLst/>
          </a:prstGeom>
          <a:noFill/>
          <a:ln/>
        </p:spPr>
        <p:txBody>
          <a:bodyPr wrap="non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Olumlu Geri Bildirim</a:t>
            </a:r>
            <a:endParaRPr lang="en-US" sz="2187" dirty="0"/>
          </a:p>
        </p:txBody>
      </p:sp>
      <p:sp>
        <p:nvSpPr>
          <p:cNvPr id="9" name="Text 6"/>
          <p:cNvSpPr/>
          <p:nvPr/>
        </p:nvSpPr>
        <p:spPr>
          <a:xfrm>
            <a:off x="1555313" y="4460677"/>
            <a:ext cx="3820001" cy="1066205"/>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Öğrenciler, başarılarını takdir eden ve onları motive eden olumlu geri bildirimlerle desteklenmelidir.</a:t>
            </a:r>
            <a:endParaRPr lang="en-US" sz="1750" dirty="0"/>
          </a:p>
        </p:txBody>
      </p:sp>
      <p:sp>
        <p:nvSpPr>
          <p:cNvPr id="10" name="Shape 7"/>
          <p:cNvSpPr/>
          <p:nvPr/>
        </p:nvSpPr>
        <p:spPr>
          <a:xfrm>
            <a:off x="5597485" y="3903940"/>
            <a:ext cx="499943" cy="499943"/>
          </a:xfrm>
          <a:prstGeom prst="roundRect">
            <a:avLst>
              <a:gd name="adj" fmla="val 26667"/>
            </a:avLst>
          </a:prstGeom>
          <a:solidFill>
            <a:srgbClr val="12161D"/>
          </a:solidFill>
          <a:ln/>
        </p:spPr>
      </p:sp>
      <p:sp>
        <p:nvSpPr>
          <p:cNvPr id="11" name="Text 8"/>
          <p:cNvSpPr/>
          <p:nvPr/>
        </p:nvSpPr>
        <p:spPr>
          <a:xfrm>
            <a:off x="5755957" y="3945612"/>
            <a:ext cx="182880" cy="416481"/>
          </a:xfrm>
          <a:prstGeom prst="rect">
            <a:avLst/>
          </a:prstGeom>
          <a:noFill/>
          <a:ln/>
        </p:spPr>
        <p:txBody>
          <a:bodyPr wrap="none" rtlCol="0" anchor="t"/>
          <a:lstStyle/>
          <a:p>
            <a:pPr algn="ctr" indent="0" marL="0">
              <a:lnSpc>
                <a:spcPts val="3281"/>
              </a:lnSpc>
              <a:buNone/>
            </a:pPr>
            <a:r>
              <a:rPr lang="en-US" sz="2624" dirty="0">
                <a:solidFill>
                  <a:srgbClr val="60A9FF"/>
                </a:solidFill>
                <a:latin typeface="Roboto Slab" pitchFamily="34" charset="0"/>
                <a:ea typeface="Roboto Slab" pitchFamily="34" charset="-122"/>
                <a:cs typeface="Roboto Slab" pitchFamily="34" charset="-120"/>
              </a:rPr>
              <a:t>2</a:t>
            </a:r>
            <a:endParaRPr lang="en-US" sz="2624" dirty="0"/>
          </a:p>
        </p:txBody>
      </p:sp>
      <p:sp>
        <p:nvSpPr>
          <p:cNvPr id="12" name="Text 9"/>
          <p:cNvSpPr/>
          <p:nvPr/>
        </p:nvSpPr>
        <p:spPr>
          <a:xfrm>
            <a:off x="6319599" y="3980259"/>
            <a:ext cx="3688080" cy="347186"/>
          </a:xfrm>
          <a:prstGeom prst="rect">
            <a:avLst/>
          </a:prstGeom>
          <a:noFill/>
          <a:ln/>
        </p:spPr>
        <p:txBody>
          <a:bodyPr wrap="none" rtlCol="0" anchor="t"/>
          <a:lstStyle/>
          <a:p>
            <a:pP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Kendi Hedeflerini Belirleme</a:t>
            </a:r>
            <a:endParaRPr lang="en-US" sz="2187" dirty="0"/>
          </a:p>
        </p:txBody>
      </p:sp>
      <p:sp>
        <p:nvSpPr>
          <p:cNvPr id="13" name="Text 10"/>
          <p:cNvSpPr/>
          <p:nvPr/>
        </p:nvSpPr>
        <p:spPr>
          <a:xfrm>
            <a:off x="6319599" y="4460677"/>
            <a:ext cx="3820001" cy="1066205"/>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Öğrencilere kendi hedeflerini belirleme ve bu hedefler doğrultusunda destek olunmalıdır.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2077760"/>
            <a:ext cx="4443889"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İletişim ve Takip</a:t>
            </a:r>
            <a:endParaRPr lang="en-US" sz="4374" dirty="0"/>
          </a:p>
        </p:txBody>
      </p:sp>
      <p:sp>
        <p:nvSpPr>
          <p:cNvPr id="5" name="Text 3"/>
          <p:cNvSpPr/>
          <p:nvPr/>
        </p:nvSpPr>
        <p:spPr>
          <a:xfrm>
            <a:off x="2037993" y="3327559"/>
            <a:ext cx="5110520" cy="999887"/>
          </a:xfrm>
          <a:prstGeom prst="rect">
            <a:avLst/>
          </a:prstGeom>
          <a:noFill/>
          <a:ln/>
        </p:spPr>
        <p:txBody>
          <a:bodyPr wrap="none" rtlCol="0" anchor="t"/>
          <a:lstStyle/>
          <a:p>
            <a:pPr algn="ctr" indent="0" marL="0">
              <a:lnSpc>
                <a:spcPts val="7873"/>
              </a:lnSpc>
              <a:buNone/>
            </a:pPr>
            <a:r>
              <a:rPr lang="en-US" sz="7873" dirty="0">
                <a:solidFill>
                  <a:srgbClr val="60A9FF"/>
                </a:solidFill>
                <a:latin typeface="Roboto Slab" pitchFamily="34" charset="0"/>
                <a:ea typeface="Roboto Slab" pitchFamily="34" charset="-122"/>
                <a:cs typeface="Roboto Slab" pitchFamily="34" charset="-120"/>
              </a:rPr>
              <a:t>1</a:t>
            </a:r>
            <a:endParaRPr lang="en-US" sz="7873" dirty="0"/>
          </a:p>
        </p:txBody>
      </p:sp>
      <p:sp>
        <p:nvSpPr>
          <p:cNvPr id="6" name="Text 4"/>
          <p:cNvSpPr/>
          <p:nvPr/>
        </p:nvSpPr>
        <p:spPr>
          <a:xfrm>
            <a:off x="3133963" y="4605099"/>
            <a:ext cx="2918460" cy="347186"/>
          </a:xfrm>
          <a:prstGeom prst="rect">
            <a:avLst/>
          </a:prstGeom>
          <a:noFill/>
          <a:ln/>
        </p:spPr>
        <p:txBody>
          <a:bodyPr wrap="none" rtlCol="0" anchor="t"/>
          <a:lstStyle/>
          <a:p>
            <a:pPr algn="ct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Eğitim Durumu Takibi</a:t>
            </a:r>
            <a:endParaRPr lang="en-US" sz="2187" dirty="0"/>
          </a:p>
        </p:txBody>
      </p:sp>
      <p:sp>
        <p:nvSpPr>
          <p:cNvPr id="7" name="Text 5"/>
          <p:cNvSpPr/>
          <p:nvPr/>
        </p:nvSpPr>
        <p:spPr>
          <a:xfrm>
            <a:off x="2037993" y="5085517"/>
            <a:ext cx="5110520" cy="710803"/>
          </a:xfrm>
          <a:prstGeom prst="rect">
            <a:avLst/>
          </a:prstGeom>
          <a:noFill/>
          <a:ln/>
        </p:spPr>
        <p:txBody>
          <a:bodyPr wrap="square" rtlCol="0" anchor="t"/>
          <a:lstStyle/>
          <a:p>
            <a:pPr algn="ctr" indent="0" marL="0">
              <a:lnSpc>
                <a:spcPts val="2799"/>
              </a:lnSpc>
              <a:buNone/>
            </a:pPr>
            <a:r>
              <a:rPr lang="en-US" sz="1750" dirty="0">
                <a:solidFill>
                  <a:srgbClr val="D6E5EF"/>
                </a:solidFill>
                <a:latin typeface="Roboto" pitchFamily="34" charset="0"/>
                <a:ea typeface="Roboto" pitchFamily="34" charset="-122"/>
                <a:cs typeface="Roboto" pitchFamily="34" charset="-120"/>
              </a:rPr>
              <a:t>Ebeveynler, çocuklarının okuldaki performansını düzenli olarak takip etmelidir.</a:t>
            </a:r>
            <a:endParaRPr lang="en-US" sz="1750" dirty="0"/>
          </a:p>
        </p:txBody>
      </p:sp>
      <p:sp>
        <p:nvSpPr>
          <p:cNvPr id="8" name="Text 6"/>
          <p:cNvSpPr/>
          <p:nvPr/>
        </p:nvSpPr>
        <p:spPr>
          <a:xfrm>
            <a:off x="7481768" y="3327559"/>
            <a:ext cx="5110639" cy="999887"/>
          </a:xfrm>
          <a:prstGeom prst="rect">
            <a:avLst/>
          </a:prstGeom>
          <a:noFill/>
          <a:ln/>
        </p:spPr>
        <p:txBody>
          <a:bodyPr wrap="none" rtlCol="0" anchor="t"/>
          <a:lstStyle/>
          <a:p>
            <a:pPr algn="ctr" indent="0" marL="0">
              <a:lnSpc>
                <a:spcPts val="7873"/>
              </a:lnSpc>
              <a:buNone/>
            </a:pPr>
            <a:r>
              <a:rPr lang="en-US" sz="7873" dirty="0">
                <a:solidFill>
                  <a:srgbClr val="60A9FF"/>
                </a:solidFill>
                <a:latin typeface="Roboto Slab" pitchFamily="34" charset="0"/>
                <a:ea typeface="Roboto Slab" pitchFamily="34" charset="-122"/>
                <a:cs typeface="Roboto Slab" pitchFamily="34" charset="-120"/>
              </a:rPr>
              <a:t>2</a:t>
            </a:r>
            <a:endParaRPr lang="en-US" sz="7873" dirty="0"/>
          </a:p>
        </p:txBody>
      </p:sp>
      <p:sp>
        <p:nvSpPr>
          <p:cNvPr id="9" name="Text 7"/>
          <p:cNvSpPr/>
          <p:nvPr/>
        </p:nvSpPr>
        <p:spPr>
          <a:xfrm>
            <a:off x="8109228" y="4605099"/>
            <a:ext cx="3855720" cy="347186"/>
          </a:xfrm>
          <a:prstGeom prst="rect">
            <a:avLst/>
          </a:prstGeom>
          <a:noFill/>
          <a:ln/>
        </p:spPr>
        <p:txBody>
          <a:bodyPr wrap="none" rtlCol="0" anchor="t"/>
          <a:lstStyle/>
          <a:p>
            <a:pPr algn="ctr"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Öğretmen-Öğrenci Etkileşimi</a:t>
            </a:r>
            <a:endParaRPr lang="en-US" sz="2187" dirty="0"/>
          </a:p>
        </p:txBody>
      </p:sp>
      <p:sp>
        <p:nvSpPr>
          <p:cNvPr id="10" name="Text 8"/>
          <p:cNvSpPr/>
          <p:nvPr/>
        </p:nvSpPr>
        <p:spPr>
          <a:xfrm>
            <a:off x="7481768" y="5085517"/>
            <a:ext cx="5110639" cy="1066205"/>
          </a:xfrm>
          <a:prstGeom prst="rect">
            <a:avLst/>
          </a:prstGeom>
          <a:noFill/>
          <a:ln/>
        </p:spPr>
        <p:txBody>
          <a:bodyPr wrap="square" rtlCol="0" anchor="t"/>
          <a:lstStyle/>
          <a:p>
            <a:pPr algn="ctr" indent="0" marL="0">
              <a:lnSpc>
                <a:spcPts val="2799"/>
              </a:lnSpc>
              <a:buNone/>
            </a:pPr>
            <a:r>
              <a:rPr lang="en-US" sz="1750" dirty="0">
                <a:solidFill>
                  <a:srgbClr val="D6E5EF"/>
                </a:solidFill>
                <a:latin typeface="Roboto" pitchFamily="34" charset="0"/>
                <a:ea typeface="Roboto" pitchFamily="34" charset="-122"/>
                <a:cs typeface="Roboto" pitchFamily="34" charset="-120"/>
              </a:rPr>
              <a:t>Öğretmenlerin öğrencilerle etkin iletişim kurması önemlidir ve ebeveynlerin de bu iletişimi desteklemesi gerekmektedir.</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pic>
        <p:nvPicPr>
          <p:cNvPr id="4" name="Image 0" descr="preencoded.png">    </p:cNvPr>
          <p:cNvPicPr>
            <a:picLocks noChangeAspect="1"/>
          </p:cNvPicPr>
          <p:nvPr/>
        </p:nvPicPr>
        <p:blipFill>
          <a:blip r:embed="rId1"/>
          <a:stretch>
            <a:fillRect/>
          </a:stretch>
        </p:blipFill>
        <p:spPr>
          <a:xfrm>
            <a:off x="0" y="0"/>
            <a:ext cx="3657600" cy="8229600"/>
          </a:xfrm>
          <a:prstGeom prst="rect">
            <a:avLst/>
          </a:prstGeom>
        </p:spPr>
      </p:pic>
      <p:sp>
        <p:nvSpPr>
          <p:cNvPr id="5" name="Text 2"/>
          <p:cNvSpPr/>
          <p:nvPr/>
        </p:nvSpPr>
        <p:spPr>
          <a:xfrm>
            <a:off x="4490799" y="934760"/>
            <a:ext cx="7208520"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Öğrenme Ortamı Oluşturma</a:t>
            </a:r>
            <a:endParaRPr lang="en-US" sz="4374" dirty="0"/>
          </a:p>
        </p:txBody>
      </p:sp>
      <p:pic>
        <p:nvPicPr>
          <p:cNvPr id="6" name="Image 1" descr="preencoded.png">    </p:cNvPr>
          <p:cNvPicPr>
            <a:picLocks noChangeAspect="1"/>
          </p:cNvPicPr>
          <p:nvPr/>
        </p:nvPicPr>
        <p:blipFill>
          <a:blip r:embed="rId2"/>
          <a:stretch>
            <a:fillRect/>
          </a:stretch>
        </p:blipFill>
        <p:spPr>
          <a:xfrm>
            <a:off x="4490799" y="1962388"/>
            <a:ext cx="1110972" cy="1777484"/>
          </a:xfrm>
          <a:prstGeom prst="rect">
            <a:avLst/>
          </a:prstGeom>
        </p:spPr>
      </p:pic>
      <p:sp>
        <p:nvSpPr>
          <p:cNvPr id="7" name="Text 3"/>
          <p:cNvSpPr/>
          <p:nvPr/>
        </p:nvSpPr>
        <p:spPr>
          <a:xfrm>
            <a:off x="5935028" y="2184559"/>
            <a:ext cx="4297680" cy="347186"/>
          </a:xfrm>
          <a:prstGeom prst="rect">
            <a:avLst/>
          </a:prstGeom>
          <a:noFill/>
          <a:ln/>
        </p:spPr>
        <p:txBody>
          <a:bodyPr wrap="none" rtlCol="0" anchor="t"/>
          <a:lstStyle/>
          <a:p>
            <a:pPr algn="l"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Evde Stres Ortamından Kaçınma</a:t>
            </a:r>
            <a:endParaRPr lang="en-US" sz="2187" dirty="0"/>
          </a:p>
        </p:txBody>
      </p:sp>
      <p:sp>
        <p:nvSpPr>
          <p:cNvPr id="8" name="Text 4"/>
          <p:cNvSpPr/>
          <p:nvPr/>
        </p:nvSpPr>
        <p:spPr>
          <a:xfrm>
            <a:off x="5935028" y="2664976"/>
            <a:ext cx="7862173" cy="710803"/>
          </a:xfrm>
          <a:prstGeom prst="rect">
            <a:avLst/>
          </a:prstGeom>
          <a:noFill/>
          <a:ln/>
        </p:spPr>
        <p:txBody>
          <a:bodyPr wrap="square" rtlCol="0" anchor="t"/>
          <a:lstStyle/>
          <a:p>
            <a:pPr algn="l" indent="0" marL="0">
              <a:lnSpc>
                <a:spcPts val="2799"/>
              </a:lnSpc>
              <a:buNone/>
            </a:pPr>
            <a:r>
              <a:rPr lang="en-US" sz="1750" dirty="0">
                <a:solidFill>
                  <a:srgbClr val="D6E5EF"/>
                </a:solidFill>
                <a:latin typeface="Roboto" pitchFamily="34" charset="0"/>
                <a:ea typeface="Roboto" pitchFamily="34" charset="-122"/>
                <a:cs typeface="Roboto" pitchFamily="34" charset="-120"/>
              </a:rPr>
              <a:t>Aileler, çocuklarının evde rahat ve stresiz bir ortamda ders çalışmalarını sağlamalıdır.</a:t>
            </a:r>
            <a:endParaRPr lang="en-US" sz="1750" dirty="0"/>
          </a:p>
        </p:txBody>
      </p:sp>
      <p:pic>
        <p:nvPicPr>
          <p:cNvPr id="9" name="Image 2" descr="preencoded.png">    </p:cNvPr>
          <p:cNvPicPr>
            <a:picLocks noChangeAspect="1"/>
          </p:cNvPicPr>
          <p:nvPr/>
        </p:nvPicPr>
        <p:blipFill>
          <a:blip r:embed="rId3"/>
          <a:stretch>
            <a:fillRect/>
          </a:stretch>
        </p:blipFill>
        <p:spPr>
          <a:xfrm>
            <a:off x="4490799" y="3739872"/>
            <a:ext cx="1110972" cy="1777484"/>
          </a:xfrm>
          <a:prstGeom prst="rect">
            <a:avLst/>
          </a:prstGeom>
        </p:spPr>
      </p:pic>
      <p:sp>
        <p:nvSpPr>
          <p:cNvPr id="10" name="Text 5"/>
          <p:cNvSpPr/>
          <p:nvPr/>
        </p:nvSpPr>
        <p:spPr>
          <a:xfrm>
            <a:off x="5935028" y="3962043"/>
            <a:ext cx="4594860" cy="347186"/>
          </a:xfrm>
          <a:prstGeom prst="rect">
            <a:avLst/>
          </a:prstGeom>
          <a:noFill/>
          <a:ln/>
        </p:spPr>
        <p:txBody>
          <a:bodyPr wrap="none" rtlCol="0" anchor="t"/>
          <a:lstStyle/>
          <a:p>
            <a:pPr algn="l"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Eğlenceli ve Motive Edici Atmosfer</a:t>
            </a:r>
            <a:endParaRPr lang="en-US" sz="2187" dirty="0"/>
          </a:p>
        </p:txBody>
      </p:sp>
      <p:sp>
        <p:nvSpPr>
          <p:cNvPr id="11" name="Text 6"/>
          <p:cNvSpPr/>
          <p:nvPr/>
        </p:nvSpPr>
        <p:spPr>
          <a:xfrm>
            <a:off x="5935028" y="4442460"/>
            <a:ext cx="7862173" cy="710803"/>
          </a:xfrm>
          <a:prstGeom prst="rect">
            <a:avLst/>
          </a:prstGeom>
          <a:noFill/>
          <a:ln/>
        </p:spPr>
        <p:txBody>
          <a:bodyPr wrap="square" rtlCol="0" anchor="t"/>
          <a:lstStyle/>
          <a:p>
            <a:pPr algn="l" indent="0" marL="0">
              <a:lnSpc>
                <a:spcPts val="2799"/>
              </a:lnSpc>
              <a:buNone/>
            </a:pPr>
            <a:r>
              <a:rPr lang="en-US" sz="1750" dirty="0">
                <a:solidFill>
                  <a:srgbClr val="D6E5EF"/>
                </a:solidFill>
                <a:latin typeface="Roboto" pitchFamily="34" charset="0"/>
                <a:ea typeface="Roboto" pitchFamily="34" charset="-122"/>
                <a:cs typeface="Roboto" pitchFamily="34" charset="-120"/>
              </a:rPr>
              <a:t>Öğrencilerin öğrenmeye istekli olmaları için eğlenceli ve motive edici bir öğrenme ortamı sağlanmalıdır.</a:t>
            </a:r>
            <a:endParaRPr lang="en-US" sz="1750" dirty="0"/>
          </a:p>
        </p:txBody>
      </p:sp>
      <p:pic>
        <p:nvPicPr>
          <p:cNvPr id="12" name="Image 3" descr="preencoded.png">    </p:cNvPr>
          <p:cNvPicPr>
            <a:picLocks noChangeAspect="1"/>
          </p:cNvPicPr>
          <p:nvPr/>
        </p:nvPicPr>
        <p:blipFill>
          <a:blip r:embed="rId4"/>
          <a:stretch>
            <a:fillRect/>
          </a:stretch>
        </p:blipFill>
        <p:spPr>
          <a:xfrm>
            <a:off x="4490799" y="5517356"/>
            <a:ext cx="1110972" cy="1777484"/>
          </a:xfrm>
          <a:prstGeom prst="rect">
            <a:avLst/>
          </a:prstGeom>
        </p:spPr>
      </p:pic>
      <p:sp>
        <p:nvSpPr>
          <p:cNvPr id="13" name="Text 7"/>
          <p:cNvSpPr/>
          <p:nvPr/>
        </p:nvSpPr>
        <p:spPr>
          <a:xfrm>
            <a:off x="5935028" y="5739527"/>
            <a:ext cx="4107180" cy="347186"/>
          </a:xfrm>
          <a:prstGeom prst="rect">
            <a:avLst/>
          </a:prstGeom>
          <a:noFill/>
          <a:ln/>
        </p:spPr>
        <p:txBody>
          <a:bodyPr wrap="none" rtlCol="0" anchor="t"/>
          <a:lstStyle/>
          <a:p>
            <a:pPr algn="l"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Okuma ve Araştırma İmkanları</a:t>
            </a:r>
            <a:endParaRPr lang="en-US" sz="2187" dirty="0"/>
          </a:p>
        </p:txBody>
      </p:sp>
      <p:sp>
        <p:nvSpPr>
          <p:cNvPr id="14" name="Text 8"/>
          <p:cNvSpPr/>
          <p:nvPr/>
        </p:nvSpPr>
        <p:spPr>
          <a:xfrm>
            <a:off x="5935028" y="6219944"/>
            <a:ext cx="7862173" cy="710803"/>
          </a:xfrm>
          <a:prstGeom prst="rect">
            <a:avLst/>
          </a:prstGeom>
          <a:noFill/>
          <a:ln/>
        </p:spPr>
        <p:txBody>
          <a:bodyPr wrap="square" rtlCol="0" anchor="t"/>
          <a:lstStyle/>
          <a:p>
            <a:pPr algn="l" indent="0" marL="0">
              <a:lnSpc>
                <a:spcPts val="2799"/>
              </a:lnSpc>
              <a:buNone/>
            </a:pPr>
            <a:r>
              <a:rPr lang="en-US" sz="1750" dirty="0">
                <a:solidFill>
                  <a:srgbClr val="D6E5EF"/>
                </a:solidFill>
                <a:latin typeface="Roboto" pitchFamily="34" charset="0"/>
                <a:ea typeface="Roboto" pitchFamily="34" charset="-122"/>
                <a:cs typeface="Roboto" pitchFamily="34" charset="-120"/>
              </a:rPr>
              <a:t>Aileler, çocuklarına okuma alışkanlığını aşılamalı ve gerektiğinde onların araştırma yapabilecekleri bir ortam sunmalıdır.</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2552938"/>
            <a:ext cx="6019800"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Disiplin ve Sorumluluk</a:t>
            </a:r>
            <a:endParaRPr lang="en-US" sz="4374" dirty="0"/>
          </a:p>
        </p:txBody>
      </p:sp>
      <p:sp>
        <p:nvSpPr>
          <p:cNvPr id="5" name="Shape 3"/>
          <p:cNvSpPr/>
          <p:nvPr/>
        </p:nvSpPr>
        <p:spPr>
          <a:xfrm>
            <a:off x="2037993" y="3691652"/>
            <a:ext cx="10554414" cy="992505"/>
          </a:xfrm>
          <a:prstGeom prst="rect">
            <a:avLst/>
          </a:prstGeom>
          <a:solidFill>
            <a:srgbClr val="12161D"/>
          </a:solidFill>
          <a:ln/>
        </p:spPr>
      </p:sp>
      <p:sp>
        <p:nvSpPr>
          <p:cNvPr id="6" name="Text 4"/>
          <p:cNvSpPr/>
          <p:nvPr/>
        </p:nvSpPr>
        <p:spPr>
          <a:xfrm>
            <a:off x="2260163" y="3832503"/>
            <a:ext cx="4829056" cy="355402"/>
          </a:xfrm>
          <a:prstGeom prst="rect">
            <a:avLst/>
          </a:prstGeom>
          <a:noFill/>
          <a:ln/>
        </p:spPr>
        <p:txBody>
          <a:bodyPr wrap="non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Öz-Denetim</a:t>
            </a:r>
            <a:endParaRPr lang="en-US" sz="1750" dirty="0"/>
          </a:p>
        </p:txBody>
      </p:sp>
      <p:sp>
        <p:nvSpPr>
          <p:cNvPr id="7" name="Text 5"/>
          <p:cNvSpPr/>
          <p:nvPr/>
        </p:nvSpPr>
        <p:spPr>
          <a:xfrm>
            <a:off x="7541181" y="3832503"/>
            <a:ext cx="4829056" cy="710803"/>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Öğrencilerin kendi davranışlarını kontrol etmeleri ve sorumluluk almaları teşvik edilmelidir.</a:t>
            </a:r>
            <a:endParaRPr lang="en-US" sz="1750" dirty="0"/>
          </a:p>
        </p:txBody>
      </p:sp>
      <p:sp>
        <p:nvSpPr>
          <p:cNvPr id="8" name="Text 6"/>
          <p:cNvSpPr/>
          <p:nvPr/>
        </p:nvSpPr>
        <p:spPr>
          <a:xfrm>
            <a:off x="2260163" y="4825008"/>
            <a:ext cx="4829056" cy="355402"/>
          </a:xfrm>
          <a:prstGeom prst="rect">
            <a:avLst/>
          </a:prstGeom>
          <a:noFill/>
          <a:ln/>
        </p:spPr>
        <p:txBody>
          <a:bodyPr wrap="non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Kurallar</a:t>
            </a:r>
            <a:endParaRPr lang="en-US" sz="1750" dirty="0"/>
          </a:p>
        </p:txBody>
      </p:sp>
      <p:sp>
        <p:nvSpPr>
          <p:cNvPr id="9" name="Text 7"/>
          <p:cNvSpPr/>
          <p:nvPr/>
        </p:nvSpPr>
        <p:spPr>
          <a:xfrm>
            <a:off x="7541181" y="4825008"/>
            <a:ext cx="4829056" cy="710803"/>
          </a:xfrm>
          <a:prstGeom prst="rect">
            <a:avLst/>
          </a:prstGeom>
          <a:noFill/>
          <a:ln/>
        </p:spPr>
        <p:txBody>
          <a:bodyPr wrap="square" rtlCol="0" anchor="t"/>
          <a:lstStyle/>
          <a:p>
            <a:pPr indent="0" marL="0">
              <a:lnSpc>
                <a:spcPts val="2799"/>
              </a:lnSpc>
              <a:buNone/>
            </a:pPr>
            <a:r>
              <a:rPr lang="en-US" sz="1750" dirty="0">
                <a:solidFill>
                  <a:srgbClr val="D6E5EF"/>
                </a:solidFill>
                <a:latin typeface="Roboto" pitchFamily="34" charset="0"/>
                <a:ea typeface="Roboto" pitchFamily="34" charset="-122"/>
                <a:cs typeface="Roboto" pitchFamily="34" charset="-120"/>
              </a:rPr>
              <a:t>Aileler, öğrenciler için evde ve okulda uyulması gereken kuralları net bir şekilde belirlemelidir.</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71B21"/>
          </a:solidFill>
          <a:ln/>
        </p:spPr>
      </p:sp>
      <p:sp>
        <p:nvSpPr>
          <p:cNvPr id="3" name="Shape 1"/>
          <p:cNvSpPr/>
          <p:nvPr/>
        </p:nvSpPr>
        <p:spPr>
          <a:xfrm>
            <a:off x="0" y="0"/>
            <a:ext cx="14630400" cy="8229600"/>
          </a:xfrm>
          <a:prstGeom prst="rect">
            <a:avLst/>
          </a:prstGeom>
          <a:solidFill>
            <a:srgbClr val="202733"/>
          </a:solidFill>
          <a:ln/>
        </p:spPr>
      </p:sp>
      <p:sp>
        <p:nvSpPr>
          <p:cNvPr id="4" name="Text 2"/>
          <p:cNvSpPr/>
          <p:nvPr/>
        </p:nvSpPr>
        <p:spPr>
          <a:xfrm>
            <a:off x="2037993" y="1231702"/>
            <a:ext cx="8679180" cy="694373"/>
          </a:xfrm>
          <a:prstGeom prst="rect">
            <a:avLst/>
          </a:prstGeom>
          <a:noFill/>
          <a:ln/>
        </p:spPr>
        <p:txBody>
          <a:bodyPr wrap="none" rtlCol="0" anchor="t"/>
          <a:lstStyle/>
          <a:p>
            <a:pPr indent="0" marL="0">
              <a:lnSpc>
                <a:spcPts val="5468"/>
              </a:lnSpc>
              <a:buNone/>
            </a:pPr>
            <a:r>
              <a:rPr lang="en-US" sz="4374" dirty="0">
                <a:solidFill>
                  <a:srgbClr val="60A9FF"/>
                </a:solidFill>
                <a:latin typeface="Roboto Slab" pitchFamily="34" charset="0"/>
                <a:ea typeface="Roboto Slab" pitchFamily="34" charset="-122"/>
                <a:cs typeface="Roboto Slab" pitchFamily="34" charset="-120"/>
              </a:rPr>
              <a:t>Başarıyı Kutlama ve Teşvik Etme</a:t>
            </a:r>
            <a:endParaRPr lang="en-US" sz="4374" dirty="0"/>
          </a:p>
        </p:txBody>
      </p:sp>
      <p:pic>
        <p:nvPicPr>
          <p:cNvPr id="5" name="Image 0" descr="preencoded.png">    </p:cNvPr>
          <p:cNvPicPr>
            <a:picLocks noChangeAspect="1"/>
          </p:cNvPicPr>
          <p:nvPr/>
        </p:nvPicPr>
        <p:blipFill>
          <a:blip r:embed="rId1"/>
          <a:stretch>
            <a:fillRect/>
          </a:stretch>
        </p:blipFill>
        <p:spPr>
          <a:xfrm>
            <a:off x="2037993" y="2370415"/>
            <a:ext cx="5110520" cy="3158490"/>
          </a:xfrm>
          <a:prstGeom prst="rect">
            <a:avLst/>
          </a:prstGeom>
        </p:spPr>
      </p:pic>
      <p:sp>
        <p:nvSpPr>
          <p:cNvPr id="6" name="Text 3"/>
          <p:cNvSpPr/>
          <p:nvPr/>
        </p:nvSpPr>
        <p:spPr>
          <a:xfrm>
            <a:off x="2037993" y="5806559"/>
            <a:ext cx="2491740" cy="347186"/>
          </a:xfrm>
          <a:prstGeom prst="rect">
            <a:avLst/>
          </a:prstGeom>
          <a:noFill/>
          <a:ln/>
        </p:spPr>
        <p:txBody>
          <a:bodyPr wrap="none" rtlCol="0" anchor="t"/>
          <a:lstStyle/>
          <a:p>
            <a:pPr algn="l"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Aile İçi Kutlamalar</a:t>
            </a:r>
            <a:endParaRPr lang="en-US" sz="2187" dirty="0"/>
          </a:p>
        </p:txBody>
      </p:sp>
      <p:sp>
        <p:nvSpPr>
          <p:cNvPr id="7" name="Text 4"/>
          <p:cNvSpPr/>
          <p:nvPr/>
        </p:nvSpPr>
        <p:spPr>
          <a:xfrm>
            <a:off x="2037993" y="6286976"/>
            <a:ext cx="5110520" cy="710803"/>
          </a:xfrm>
          <a:prstGeom prst="rect">
            <a:avLst/>
          </a:prstGeom>
          <a:noFill/>
          <a:ln/>
        </p:spPr>
        <p:txBody>
          <a:bodyPr wrap="square" rtlCol="0" anchor="t"/>
          <a:lstStyle/>
          <a:p>
            <a:pPr algn="l" indent="0" marL="0">
              <a:lnSpc>
                <a:spcPts val="2799"/>
              </a:lnSpc>
              <a:buNone/>
            </a:pPr>
            <a:r>
              <a:rPr lang="en-US" sz="1750" dirty="0">
                <a:solidFill>
                  <a:srgbClr val="D6E5EF"/>
                </a:solidFill>
                <a:latin typeface="Roboto" pitchFamily="34" charset="0"/>
                <a:ea typeface="Roboto" pitchFamily="34" charset="-122"/>
                <a:cs typeface="Roboto" pitchFamily="34" charset="-120"/>
              </a:rPr>
              <a:t>Aile, öğrencinin başarılarını kutlamalı ve bu şekilde onları teşvik etmelidir.</a:t>
            </a:r>
            <a:endParaRPr lang="en-US" sz="1750" dirty="0"/>
          </a:p>
        </p:txBody>
      </p:sp>
      <p:pic>
        <p:nvPicPr>
          <p:cNvPr id="8" name="Image 1" descr="preencoded.png">    </p:cNvPr>
          <p:cNvPicPr>
            <a:picLocks noChangeAspect="1"/>
          </p:cNvPicPr>
          <p:nvPr/>
        </p:nvPicPr>
        <p:blipFill>
          <a:blip r:embed="rId2"/>
          <a:stretch>
            <a:fillRect/>
          </a:stretch>
        </p:blipFill>
        <p:spPr>
          <a:xfrm>
            <a:off x="7481768" y="2370415"/>
            <a:ext cx="5110639" cy="3158609"/>
          </a:xfrm>
          <a:prstGeom prst="rect">
            <a:avLst/>
          </a:prstGeom>
        </p:spPr>
      </p:pic>
      <p:sp>
        <p:nvSpPr>
          <p:cNvPr id="9" name="Text 5"/>
          <p:cNvSpPr/>
          <p:nvPr/>
        </p:nvSpPr>
        <p:spPr>
          <a:xfrm>
            <a:off x="7481768" y="5806678"/>
            <a:ext cx="2221944" cy="347186"/>
          </a:xfrm>
          <a:prstGeom prst="rect">
            <a:avLst/>
          </a:prstGeom>
          <a:noFill/>
          <a:ln/>
        </p:spPr>
        <p:txBody>
          <a:bodyPr wrap="none" rtlCol="0" anchor="t"/>
          <a:lstStyle/>
          <a:p>
            <a:pPr algn="l" indent="0" marL="0">
              <a:lnSpc>
                <a:spcPts val="2734"/>
              </a:lnSpc>
              <a:buNone/>
            </a:pPr>
            <a:r>
              <a:rPr lang="en-US" sz="2187" dirty="0">
                <a:solidFill>
                  <a:srgbClr val="60A9FF"/>
                </a:solidFill>
                <a:latin typeface="Roboto Slab" pitchFamily="34" charset="0"/>
                <a:ea typeface="Roboto Slab" pitchFamily="34" charset="-122"/>
                <a:cs typeface="Roboto Slab" pitchFamily="34" charset="-120"/>
              </a:rPr>
              <a:t>Ödüllendirme</a:t>
            </a:r>
            <a:endParaRPr lang="en-US" sz="2187" dirty="0"/>
          </a:p>
        </p:txBody>
      </p:sp>
      <p:sp>
        <p:nvSpPr>
          <p:cNvPr id="10" name="Text 6"/>
          <p:cNvSpPr/>
          <p:nvPr/>
        </p:nvSpPr>
        <p:spPr>
          <a:xfrm>
            <a:off x="7481768" y="6287095"/>
            <a:ext cx="5110639" cy="710803"/>
          </a:xfrm>
          <a:prstGeom prst="rect">
            <a:avLst/>
          </a:prstGeom>
          <a:noFill/>
          <a:ln/>
        </p:spPr>
        <p:txBody>
          <a:bodyPr wrap="square" rtlCol="0" anchor="t"/>
          <a:lstStyle/>
          <a:p>
            <a:pPr algn="l" indent="0" marL="0">
              <a:lnSpc>
                <a:spcPts val="2799"/>
              </a:lnSpc>
              <a:buNone/>
            </a:pPr>
            <a:r>
              <a:rPr lang="en-US" sz="1750" dirty="0">
                <a:solidFill>
                  <a:srgbClr val="D6E5EF"/>
                </a:solidFill>
                <a:latin typeface="Roboto" pitchFamily="34" charset="0"/>
                <a:ea typeface="Roboto" pitchFamily="34" charset="-122"/>
                <a:cs typeface="Roboto" pitchFamily="34" charset="-120"/>
              </a:rPr>
              <a:t>Öğrenciler, akademik başarıları için teşvik edilmeli ve ödüllendirilmelidir. Bu, onların motivasyonunu artırır.</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2024-01-22T20:48:15Z</dcterms:created>
  <dcterms:modified xsi:type="dcterms:W3CDTF">2024-01-22T20:48:15Z</dcterms:modified>
</cp:coreProperties>
</file>