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notesMasterIdLst>
    <p:notesMasterId r:id="rId27"/>
  </p:notesMasterIdLst>
  <p:sldSz cx="14630400" cy="8229600"/>
  <p:notesSz cx="8229600" cy="14630400"/>
  <p:embeddedFontLst>
    <p:embeddedFont>
      <p:font typeface="Nunito"/>
      <p:regular r:id="rId32"/>
    </p:embeddedFont>
    <p:embeddedFont>
      <p:font typeface="Nunito"/>
      <p:regular r:id="rId33"/>
    </p:embeddedFont>
    <p:embeddedFont>
      <p:font typeface="Nunito"/>
      <p:regular r:id="rId34"/>
    </p:embeddedFont>
    <p:embeddedFont>
      <p:font typeface="Nunito"/>
      <p:regular r:id="rId35"/>
    </p:embeddedFont>
    <p:embeddedFont>
      <p:font typeface="Nunito"/>
      <p:regular r:id="rId36"/>
    </p:embeddedFont>
    <p:embeddedFont>
      <p:font typeface="Nunito"/>
      <p:regular r:id="rId37"/>
    </p:embeddedFont>
    <p:embeddedFont>
      <p:font typeface="Nunito"/>
      <p:regular r:id="rId38"/>
    </p:embeddedFont>
    <p:embeddedFont>
      <p:font typeface="Nunito"/>
      <p:regular r:id="rId39"/>
    </p:embeddedFont>
    <p:embeddedFont>
      <p:font typeface="PT Sans"/>
      <p:regular r:id="rId40"/>
    </p:embeddedFont>
    <p:embeddedFont>
      <p:font typeface="PT Sans"/>
      <p:regular r:id="rId41"/>
    </p:embeddedFont>
    <p:embeddedFont>
      <p:font typeface="PT Sans"/>
      <p:regular r:id="rId42"/>
    </p:embeddedFont>
    <p:embeddedFont>
      <p:font typeface="PT Sans"/>
      <p:regular r:id="rId43"/>
    </p:embeddedFont>
    <p:embeddedFont>
      <p:font typeface="PT Sans"/>
      <p:regular r:id="rId44"/>
    </p:embeddedFont>
    <p:embeddedFont>
      <p:font typeface="PT Sans"/>
      <p:regular r:id="rId45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32" Type="http://schemas.openxmlformats.org/officeDocument/2006/relationships/font" Target="fonts/font1.fntdata"/><Relationship Id="rId33" Type="http://schemas.openxmlformats.org/officeDocument/2006/relationships/font" Target="fonts/font2.fntdata"/><Relationship Id="rId34" Type="http://schemas.openxmlformats.org/officeDocument/2006/relationships/font" Target="fonts/font3.fntdata"/><Relationship Id="rId35" Type="http://schemas.openxmlformats.org/officeDocument/2006/relationships/font" Target="fonts/font4.fntdata"/><Relationship Id="rId36" Type="http://schemas.openxmlformats.org/officeDocument/2006/relationships/font" Target="fonts/font5.fntdata"/><Relationship Id="rId37" Type="http://schemas.openxmlformats.org/officeDocument/2006/relationships/font" Target="fonts/font6.fntdata"/><Relationship Id="rId38" Type="http://schemas.openxmlformats.org/officeDocument/2006/relationships/font" Target="fonts/font7.fntdata"/><Relationship Id="rId39" Type="http://schemas.openxmlformats.org/officeDocument/2006/relationships/font" Target="fonts/font8.fntdata"/><Relationship Id="rId40" Type="http://schemas.openxmlformats.org/officeDocument/2006/relationships/font" Target="fonts/font9.fntdata"/><Relationship Id="rId41" Type="http://schemas.openxmlformats.org/officeDocument/2006/relationships/font" Target="fonts/font10.fntdata"/><Relationship Id="rId42" Type="http://schemas.openxmlformats.org/officeDocument/2006/relationships/font" Target="fonts/font11.fntdata"/><Relationship Id="rId43" Type="http://schemas.openxmlformats.org/officeDocument/2006/relationships/font" Target="fonts/font12.fntdata"/><Relationship Id="rId44" Type="http://schemas.openxmlformats.org/officeDocument/2006/relationships/font" Target="fonts/font13.fntdata"/><Relationship Id="rId4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2-1.png"/><Relationship Id="rId2" Type="http://schemas.openxmlformats.org/officeDocument/2006/relationships/image" Target="../media/image-1012-2.png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3-1.png"/><Relationship Id="rId2" Type="http://schemas.openxmlformats.org/officeDocument/2006/relationships/image" Target="../media/image-1013-2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4-1.png"/><Relationship Id="rId2" Type="http://schemas.openxmlformats.org/officeDocument/2006/relationships/image" Target="../media/image-1014-2.png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5-1.png"/><Relationship Id="rId2" Type="http://schemas.openxmlformats.org/officeDocument/2006/relationships/image" Target="../media/image-1015-2.png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6-1.png"/><Relationship Id="rId2" Type="http://schemas.openxmlformats.org/officeDocument/2006/relationships/image" Target="../media/image-1016-2.png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7-1.png"/><Relationship Id="rId2" Type="http://schemas.openxmlformats.org/officeDocument/2006/relationships/image" Target="../media/image-1017-2.png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8-1.png"/><Relationship Id="rId2" Type="http://schemas.openxmlformats.org/officeDocument/2006/relationships/image" Target="../media/image-1018-2.png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9-1.png"/><Relationship Id="rId2" Type="http://schemas.openxmlformats.org/officeDocument/2006/relationships/image" Target="../media/image-1019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0-1.png"/><Relationship Id="rId2" Type="http://schemas.openxmlformats.org/officeDocument/2006/relationships/image" Target="../media/image-1020-2.png"/><Relationship Id="rId4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1-1.png"/><Relationship Id="rId2" Type="http://schemas.openxmlformats.org/officeDocument/2006/relationships/image" Target="../media/image-1021-2.png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2-1.png"/><Relationship Id="rId2" Type="http://schemas.openxmlformats.org/officeDocument/2006/relationships/image" Target="../media/image-1022-2.png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3-1.png"/><Relationship Id="rId2" Type="http://schemas.openxmlformats.org/officeDocument/2006/relationships/image" Target="../media/image-1023-2.png"/><Relationship Id="rId4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4-1.png"/><Relationship Id="rId2" Type="http://schemas.openxmlformats.org/officeDocument/2006/relationships/image" Target="../media/image-1024-2.png"/><Relationship Id="rId4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5-1.png"/><Relationship Id="rId2" Type="http://schemas.openxmlformats.org/officeDocument/2006/relationships/image" Target="../media/image-1025-2.png"/><Relationship Id="rId4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6-1.png"/><Relationship Id="rId2" Type="http://schemas.openxmlformats.org/officeDocument/2006/relationships/image" Target="../media/image-1026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20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22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2177772"/>
            <a:ext cx="7415927" cy="2004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7850"/>
              </a:lnSpc>
              <a:buNone/>
            </a:pPr>
            <a:r>
              <a:rPr lang="en-US" sz="63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2024 LGS  Başvuru Rehberi</a:t>
            </a:r>
            <a:endParaRPr lang="en-US" sz="6300" dirty="0"/>
          </a:p>
        </p:txBody>
      </p:sp>
      <p:sp>
        <p:nvSpPr>
          <p:cNvPr id="4" name="Text 1"/>
          <p:cNvSpPr/>
          <p:nvPr/>
        </p:nvSpPr>
        <p:spPr>
          <a:xfrm>
            <a:off x="6350437" y="4552117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Kapsamlı bir sınav süreci rehberi, öğrencilerin başarıya ulaşmaları için kritik adımları içerir.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6350437" y="5638324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057" y="5645944"/>
            <a:ext cx="379690" cy="3796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868716" y="5619869"/>
            <a:ext cx="2183487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by Onur ULUSOY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8693" y="4320183"/>
            <a:ext cx="6517124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 Uygulama Esasları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968693" y="5694164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41809" y="5797629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1770936" y="5694164"/>
            <a:ext cx="3350895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 Yerinde Hazır Olma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1770936" y="6205418"/>
            <a:ext cx="542079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Öğrenciler, sınavdan 30 dakika önce hazır bulunacaklar.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7438549" y="5694164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D7425E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611666" y="5797629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2</a:t>
            </a:r>
            <a:endParaRPr lang="en-US" sz="2700" dirty="0"/>
          </a:p>
        </p:txBody>
      </p:sp>
      <p:sp>
        <p:nvSpPr>
          <p:cNvPr id="10" name="Text 7"/>
          <p:cNvSpPr/>
          <p:nvPr/>
        </p:nvSpPr>
        <p:spPr>
          <a:xfrm>
            <a:off x="8240792" y="5694164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Yasaklar</a:t>
            </a:r>
            <a:endParaRPr lang="en-US" sz="2250" dirty="0"/>
          </a:p>
        </p:txBody>
      </p:sp>
      <p:sp>
        <p:nvSpPr>
          <p:cNvPr id="11" name="Text 8"/>
          <p:cNvSpPr/>
          <p:nvPr/>
        </p:nvSpPr>
        <p:spPr>
          <a:xfrm>
            <a:off x="8240792" y="6205418"/>
            <a:ext cx="542079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Çanta, cep telefonu, saat, hesap makinesi yasaktır.</a:t>
            </a:r>
            <a:endParaRPr lang="en-US" sz="1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8693" y="4517708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 Güvenliği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968693" y="589168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41809" y="599515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1770936" y="589168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İhlaller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1770936" y="6402943"/>
            <a:ext cx="11890653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Kopya çekmek gibi ihlallerde bulunanların sınavları geçersiz sayılacak.</a:t>
            </a:r>
            <a:endParaRPr lang="en-US" sz="1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1524953"/>
            <a:ext cx="6409015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Birinci Oturum Detayları</a:t>
            </a:r>
            <a:endParaRPr lang="en-US" sz="4550" dirty="0"/>
          </a:p>
        </p:txBody>
      </p:sp>
      <p:sp>
        <p:nvSpPr>
          <p:cNvPr id="3" name="Text 1"/>
          <p:cNvSpPr/>
          <p:nvPr/>
        </p:nvSpPr>
        <p:spPr>
          <a:xfrm>
            <a:off x="968693" y="2868097"/>
            <a:ext cx="6161246" cy="814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400"/>
              </a:lnSpc>
              <a:buNone/>
            </a:pPr>
            <a:r>
              <a:rPr lang="en-US" sz="6400" dirty="0">
                <a:solidFill>
                  <a:srgbClr val="F2B42D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20</a:t>
            </a:r>
            <a:endParaRPr lang="en-US" sz="6400" dirty="0"/>
          </a:p>
        </p:txBody>
      </p:sp>
      <p:sp>
        <p:nvSpPr>
          <p:cNvPr id="4" name="Text 2"/>
          <p:cNvSpPr/>
          <p:nvPr/>
        </p:nvSpPr>
        <p:spPr>
          <a:xfrm>
            <a:off x="2596991" y="3991213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Türkçe</a:t>
            </a:r>
            <a:endParaRPr lang="en-US" sz="2250" dirty="0"/>
          </a:p>
        </p:txBody>
      </p:sp>
      <p:sp>
        <p:nvSpPr>
          <p:cNvPr id="5" name="Text 3"/>
          <p:cNvSpPr/>
          <p:nvPr/>
        </p:nvSpPr>
        <p:spPr>
          <a:xfrm>
            <a:off x="7500223" y="2868097"/>
            <a:ext cx="6161365" cy="814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400"/>
              </a:lnSpc>
              <a:buNone/>
            </a:pPr>
            <a:r>
              <a:rPr lang="en-US" sz="6400" dirty="0">
                <a:solidFill>
                  <a:srgbClr val="D7425E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10</a:t>
            </a:r>
            <a:endParaRPr lang="en-US" sz="6400" dirty="0"/>
          </a:p>
        </p:txBody>
      </p:sp>
      <p:sp>
        <p:nvSpPr>
          <p:cNvPr id="6" name="Text 4"/>
          <p:cNvSpPr/>
          <p:nvPr/>
        </p:nvSpPr>
        <p:spPr>
          <a:xfrm>
            <a:off x="9128641" y="3991213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Tarih</a:t>
            </a:r>
            <a:endParaRPr lang="en-US" sz="2250" dirty="0"/>
          </a:p>
        </p:txBody>
      </p:sp>
      <p:sp>
        <p:nvSpPr>
          <p:cNvPr id="7" name="Text 5"/>
          <p:cNvSpPr/>
          <p:nvPr/>
        </p:nvSpPr>
        <p:spPr>
          <a:xfrm>
            <a:off x="968693" y="5218271"/>
            <a:ext cx="6161246" cy="814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400"/>
              </a:lnSpc>
              <a:buNone/>
            </a:pPr>
            <a:r>
              <a:rPr lang="en-US" sz="6400" dirty="0">
                <a:solidFill>
                  <a:srgbClr val="DD785E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10</a:t>
            </a:r>
            <a:endParaRPr lang="en-US" sz="6400" dirty="0"/>
          </a:p>
        </p:txBody>
      </p:sp>
      <p:sp>
        <p:nvSpPr>
          <p:cNvPr id="8" name="Text 6"/>
          <p:cNvSpPr/>
          <p:nvPr/>
        </p:nvSpPr>
        <p:spPr>
          <a:xfrm>
            <a:off x="2596991" y="6341388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Din Kültürü</a:t>
            </a:r>
            <a:endParaRPr lang="en-US" sz="2250" dirty="0"/>
          </a:p>
        </p:txBody>
      </p:sp>
      <p:sp>
        <p:nvSpPr>
          <p:cNvPr id="9" name="Text 7"/>
          <p:cNvSpPr/>
          <p:nvPr/>
        </p:nvSpPr>
        <p:spPr>
          <a:xfrm>
            <a:off x="7500223" y="5218271"/>
            <a:ext cx="6161365" cy="814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400"/>
              </a:lnSpc>
              <a:buNone/>
            </a:pPr>
            <a:r>
              <a:rPr lang="en-US" sz="6400" dirty="0">
                <a:solidFill>
                  <a:srgbClr val="48A8E2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10</a:t>
            </a:r>
            <a:endParaRPr lang="en-US" sz="6400" dirty="0"/>
          </a:p>
        </p:txBody>
      </p:sp>
      <p:sp>
        <p:nvSpPr>
          <p:cNvPr id="10" name="Text 8"/>
          <p:cNvSpPr/>
          <p:nvPr/>
        </p:nvSpPr>
        <p:spPr>
          <a:xfrm>
            <a:off x="9128641" y="6341388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Yabancı Dil</a:t>
            </a:r>
            <a:endParaRPr lang="en-US" sz="22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2700099"/>
            <a:ext cx="6110526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İkinci Oturum Detayları</a:t>
            </a:r>
            <a:endParaRPr lang="en-US" sz="4550" dirty="0"/>
          </a:p>
        </p:txBody>
      </p:sp>
      <p:sp>
        <p:nvSpPr>
          <p:cNvPr id="3" name="Text 1"/>
          <p:cNvSpPr/>
          <p:nvPr/>
        </p:nvSpPr>
        <p:spPr>
          <a:xfrm>
            <a:off x="968693" y="4043243"/>
            <a:ext cx="6161246" cy="814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400"/>
              </a:lnSpc>
              <a:buNone/>
            </a:pPr>
            <a:r>
              <a:rPr lang="en-US" sz="6400" dirty="0">
                <a:solidFill>
                  <a:srgbClr val="F2B42D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20</a:t>
            </a:r>
            <a:endParaRPr lang="en-US" sz="6400" dirty="0"/>
          </a:p>
        </p:txBody>
      </p:sp>
      <p:sp>
        <p:nvSpPr>
          <p:cNvPr id="4" name="Text 2"/>
          <p:cNvSpPr/>
          <p:nvPr/>
        </p:nvSpPr>
        <p:spPr>
          <a:xfrm>
            <a:off x="2596991" y="5166360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Matematik</a:t>
            </a:r>
            <a:endParaRPr lang="en-US" sz="2250" dirty="0"/>
          </a:p>
        </p:txBody>
      </p:sp>
      <p:sp>
        <p:nvSpPr>
          <p:cNvPr id="5" name="Text 3"/>
          <p:cNvSpPr/>
          <p:nvPr/>
        </p:nvSpPr>
        <p:spPr>
          <a:xfrm>
            <a:off x="7500223" y="4043243"/>
            <a:ext cx="6161365" cy="814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400"/>
              </a:lnSpc>
              <a:buNone/>
            </a:pPr>
            <a:r>
              <a:rPr lang="en-US" sz="6400" dirty="0">
                <a:solidFill>
                  <a:srgbClr val="D7425E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20</a:t>
            </a:r>
            <a:endParaRPr lang="en-US" sz="6400" dirty="0"/>
          </a:p>
        </p:txBody>
      </p:sp>
      <p:sp>
        <p:nvSpPr>
          <p:cNvPr id="6" name="Text 4"/>
          <p:cNvSpPr/>
          <p:nvPr/>
        </p:nvSpPr>
        <p:spPr>
          <a:xfrm>
            <a:off x="9128641" y="5166360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Fen Bilimleri</a:t>
            </a:r>
            <a:endParaRPr lang="en-US" sz="22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968693" y="2777133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Sınavın Kapsamı</a:t>
            </a:r>
            <a:endParaRPr lang="en-US" sz="4550" dirty="0"/>
          </a:p>
        </p:txBody>
      </p:sp>
      <p:sp>
        <p:nvSpPr>
          <p:cNvPr id="5" name="Shape 2"/>
          <p:cNvSpPr/>
          <p:nvPr/>
        </p:nvSpPr>
        <p:spPr>
          <a:xfrm>
            <a:off x="968693" y="4151114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141809" y="4254579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7" name="Text 4"/>
          <p:cNvSpPr/>
          <p:nvPr/>
        </p:nvSpPr>
        <p:spPr>
          <a:xfrm>
            <a:off x="1770936" y="4151114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Öğretim Programları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1770936" y="4662368"/>
            <a:ext cx="542079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8. sınıf öğretim programları esas alınır.</a:t>
            </a:r>
            <a:endParaRPr lang="en-US" sz="1900" dirty="0"/>
          </a:p>
        </p:txBody>
      </p:sp>
      <p:sp>
        <p:nvSpPr>
          <p:cNvPr id="9" name="Shape 6"/>
          <p:cNvSpPr/>
          <p:nvPr/>
        </p:nvSpPr>
        <p:spPr>
          <a:xfrm>
            <a:off x="7438549" y="4151114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D7425E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611666" y="4254579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2</a:t>
            </a:r>
            <a:endParaRPr lang="en-US" sz="2700" dirty="0"/>
          </a:p>
        </p:txBody>
      </p:sp>
      <p:sp>
        <p:nvSpPr>
          <p:cNvPr id="11" name="Text 8"/>
          <p:cNvSpPr/>
          <p:nvPr/>
        </p:nvSpPr>
        <p:spPr>
          <a:xfrm>
            <a:off x="8240792" y="4151114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Beceriler</a:t>
            </a:r>
            <a:endParaRPr lang="en-US" sz="2250" dirty="0"/>
          </a:p>
        </p:txBody>
      </p:sp>
      <p:sp>
        <p:nvSpPr>
          <p:cNvPr id="12" name="Text 9"/>
          <p:cNvSpPr/>
          <p:nvPr/>
        </p:nvSpPr>
        <p:spPr>
          <a:xfrm>
            <a:off x="8240792" y="4662368"/>
            <a:ext cx="542079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Okuma, yorumlama, problem çözme, analiz, eleştirel düşünme becerileri ölçülür.</a:t>
            </a:r>
            <a:endParaRPr lang="en-US" sz="1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21637" y="2974658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 Merkezleri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4521637" y="434863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694753" y="445210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5323880" y="434863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Belirlenen Merkezler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5323880" y="4859893"/>
            <a:ext cx="84424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Öğrenciler, MEB tarafından belirlenen sınav merkezlerinde sınava girecekler.</a:t>
            </a:r>
            <a:endParaRPr lang="en-US" sz="1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974658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Sınavın Standartları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864037" y="434863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37153" y="445210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1666280" y="434863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Eşit Koşullar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1666280" y="4859893"/>
            <a:ext cx="84424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Sınav, standart koşullar altında ve eşit bir rekabet ortamında yapılır.</a:t>
            </a:r>
            <a:endParaRPr lang="en-US" sz="1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974658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 Duyuruları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864037" y="434863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37153" y="445210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1666280" y="434863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Yer ve Zaman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1666280" y="4859893"/>
            <a:ext cx="84424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Sınavın yer ve zamanı, başvuru sürecinin ardından duyurulacak.</a:t>
            </a:r>
            <a:endParaRPr lang="en-US" sz="1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968693" y="2974658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 Giriş Belgeleri</a:t>
            </a:r>
            <a:endParaRPr lang="en-US" sz="4550" dirty="0"/>
          </a:p>
        </p:txBody>
      </p:sp>
      <p:sp>
        <p:nvSpPr>
          <p:cNvPr id="5" name="Shape 2"/>
          <p:cNvSpPr/>
          <p:nvPr/>
        </p:nvSpPr>
        <p:spPr>
          <a:xfrm>
            <a:off x="968693" y="434863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141809" y="445210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7" name="Text 4"/>
          <p:cNvSpPr/>
          <p:nvPr/>
        </p:nvSpPr>
        <p:spPr>
          <a:xfrm>
            <a:off x="1770936" y="434863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Elektronik Erişim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1770936" y="4859893"/>
            <a:ext cx="11890653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Sınav giriş belgeleri, sınavdan önce elektronik ortamda erişime açılacak.</a:t>
            </a:r>
            <a:endParaRPr lang="en-US" sz="19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21637" y="2974658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Kimlik Kontrolü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4521637" y="434863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694753" y="445210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5323880" y="4348639"/>
            <a:ext cx="2940844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Kimlik ve Giriş Belgesi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5323880" y="4859893"/>
            <a:ext cx="84424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Öğrenciler, geçerli kimlik ve sınav giriş belgelerini getirmek zorundadır.</a:t>
            </a:r>
            <a:endParaRPr lang="en-US" sz="1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21637" y="2974658"/>
            <a:ext cx="8219956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Resmi ve Özel Okul Öğrencileri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4521637" y="434863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694753" y="445210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5323880" y="434863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8. Sınıf Şartı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5323880" y="4859893"/>
            <a:ext cx="84424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2023-2024 eğitim yılında 8. sınıf öğrencisi olmak gerekiyor.</a:t>
            </a:r>
            <a:endParaRPr lang="en-US" sz="19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974658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 Öncesi Hazırlık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864037" y="434863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37153" y="445210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1666280" y="4348639"/>
            <a:ext cx="3061335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Öğrenci Sorumlulukları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1666280" y="4859893"/>
            <a:ext cx="84424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Öğrenciler, sınav için gerekli hazırlıkları yapmalıdır.</a:t>
            </a:r>
            <a:endParaRPr lang="en-US" sz="19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21637" y="2974658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 Günü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4521637" y="434863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694753" y="445210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5323880" y="434863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 Sabahı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5323880" y="4859893"/>
            <a:ext cx="84424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Sınav günü, öğrenciler zamanında ve hazır olmalıdır.</a:t>
            </a:r>
            <a:endParaRPr lang="en-US" sz="19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21637" y="2974658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 Süresi Yönetimi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4521637" y="434863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694753" y="445210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5323880" y="434863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Zaman Kullanımı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5323880" y="4859893"/>
            <a:ext cx="84424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Öğrenciler, sınav süresini etkili bir şekilde yönetmelidir.</a:t>
            </a:r>
            <a:endParaRPr lang="en-US" sz="19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21637" y="2974658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 Sonrası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4521637" y="434863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694753" y="445210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5323880" y="434863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Sonuç Beklentisi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5323880" y="4859893"/>
            <a:ext cx="84424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Sınav sonrası, öğrenciler sonuçların ilanını bekleyecekler.</a:t>
            </a:r>
            <a:endParaRPr lang="en-US" sz="19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974658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Velilere Bilgilendirme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864037" y="434863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37153" y="445210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1666280" y="434863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Önemli Tarihler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1666280" y="4859893"/>
            <a:ext cx="84424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Velilere, sınavla ilgili önemli tarihler bildirilecek.</a:t>
            </a:r>
            <a:endParaRPr lang="en-US" sz="19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974658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Sınavın Önemi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864037" y="434863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37153" y="445210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1666280" y="434863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Eğitimde Adım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1666280" y="4859893"/>
            <a:ext cx="84424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Merkezi Sınav, öğrencilerin eğitim yolculuklarında önemli bir adımdır.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777133"/>
            <a:ext cx="6534507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Açık Öğretim Öğrencileri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864037" y="4151114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37153" y="4254579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1666280" y="4151114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Mezuniyet Durumu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1666280" y="4662368"/>
            <a:ext cx="84424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2023-2024 eğitim yılı 3. dönem itibarıyla mezun ya da olabilecek durumda olmak.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21637" y="2974658"/>
            <a:ext cx="7280196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Yurt Dışı e-Okul Öğrencileri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4521637" y="434863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694753" y="445210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5323880" y="434863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e-Okul Kaydı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5323880" y="4859893"/>
            <a:ext cx="84424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Yurt dışında Bakanlığa bağlı okullarda 8. sınıf öğrencisi olmak.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21637" y="2974658"/>
            <a:ext cx="8316397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Yurt Dışı Diğer Okul Öğrencileri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4521637" y="434863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694753" y="445210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5323880" y="434863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Denklik Yönetmeliği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5323880" y="4859893"/>
            <a:ext cx="84424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T.C. büyükelçilikleri aracılığıyla denklik kontrolü yapılan öğrenciler.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968693" y="1219914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Başvuru Süreci</a:t>
            </a:r>
            <a:endParaRPr lang="en-US" sz="4550" dirty="0"/>
          </a:p>
        </p:txBody>
      </p:sp>
      <p:sp>
        <p:nvSpPr>
          <p:cNvPr id="5" name="Shape 2"/>
          <p:cNvSpPr/>
          <p:nvPr/>
        </p:nvSpPr>
        <p:spPr>
          <a:xfrm>
            <a:off x="1323737" y="2316242"/>
            <a:ext cx="30480" cy="4693444"/>
          </a:xfrm>
          <a:prstGeom prst="roundRect">
            <a:avLst>
              <a:gd name="adj" fmla="val 1215000"/>
            </a:avLst>
          </a:prstGeom>
          <a:solidFill>
            <a:srgbClr val="FFFFFF">
              <a:alpha val="24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1586210" y="2856309"/>
            <a:ext cx="864037" cy="30480"/>
          </a:xfrm>
          <a:prstGeom prst="roundRect">
            <a:avLst>
              <a:gd name="adj" fmla="val 1215000"/>
            </a:avLst>
          </a:prstGeom>
          <a:solidFill>
            <a:srgbClr val="F2B42D"/>
          </a:solidFill>
          <a:ln/>
        </p:spPr>
      </p:sp>
      <p:sp>
        <p:nvSpPr>
          <p:cNvPr id="7" name="Shape 4"/>
          <p:cNvSpPr/>
          <p:nvPr/>
        </p:nvSpPr>
        <p:spPr>
          <a:xfrm>
            <a:off x="1061264" y="2593896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234380" y="2697361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9" name="Text 6"/>
          <p:cNvSpPr/>
          <p:nvPr/>
        </p:nvSpPr>
        <p:spPr>
          <a:xfrm>
            <a:off x="2696766" y="2563058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Başvuru Tarihleri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2696766" y="3074313"/>
            <a:ext cx="10964823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18-29 Mart 2024 tarihleri arasında.</a:t>
            </a:r>
            <a:endParaRPr lang="en-US" sz="1900" dirty="0"/>
          </a:p>
        </p:txBody>
      </p:sp>
      <p:sp>
        <p:nvSpPr>
          <p:cNvPr id="11" name="Shape 8"/>
          <p:cNvSpPr/>
          <p:nvPr/>
        </p:nvSpPr>
        <p:spPr>
          <a:xfrm>
            <a:off x="1586210" y="4503063"/>
            <a:ext cx="864037" cy="30480"/>
          </a:xfrm>
          <a:prstGeom prst="roundRect">
            <a:avLst>
              <a:gd name="adj" fmla="val 1215000"/>
            </a:avLst>
          </a:prstGeom>
          <a:solidFill>
            <a:srgbClr val="D7425E"/>
          </a:solidFill>
          <a:ln/>
        </p:spPr>
      </p:sp>
      <p:sp>
        <p:nvSpPr>
          <p:cNvPr id="12" name="Shape 9"/>
          <p:cNvSpPr/>
          <p:nvPr/>
        </p:nvSpPr>
        <p:spPr>
          <a:xfrm>
            <a:off x="1061264" y="424064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D7425E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234380" y="434411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2</a:t>
            </a:r>
            <a:endParaRPr lang="en-US" sz="2700" dirty="0"/>
          </a:p>
        </p:txBody>
      </p:sp>
      <p:sp>
        <p:nvSpPr>
          <p:cNvPr id="14" name="Text 11"/>
          <p:cNvSpPr/>
          <p:nvPr/>
        </p:nvSpPr>
        <p:spPr>
          <a:xfrm>
            <a:off x="2696766" y="4209812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 Tarihi</a:t>
            </a:r>
            <a:endParaRPr lang="en-US" sz="2250" dirty="0"/>
          </a:p>
        </p:txBody>
      </p:sp>
      <p:sp>
        <p:nvSpPr>
          <p:cNvPr id="15" name="Text 12"/>
          <p:cNvSpPr/>
          <p:nvPr/>
        </p:nvSpPr>
        <p:spPr>
          <a:xfrm>
            <a:off x="2696766" y="4721066"/>
            <a:ext cx="10964823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02 Haziran 2024'te gerçekleşecek.</a:t>
            </a:r>
            <a:endParaRPr lang="en-US" sz="1900" dirty="0"/>
          </a:p>
        </p:txBody>
      </p:sp>
      <p:sp>
        <p:nvSpPr>
          <p:cNvPr id="16" name="Shape 13"/>
          <p:cNvSpPr/>
          <p:nvPr/>
        </p:nvSpPr>
        <p:spPr>
          <a:xfrm>
            <a:off x="1586210" y="6149816"/>
            <a:ext cx="864037" cy="30480"/>
          </a:xfrm>
          <a:prstGeom prst="roundRect">
            <a:avLst>
              <a:gd name="adj" fmla="val 1215000"/>
            </a:avLst>
          </a:prstGeom>
          <a:solidFill>
            <a:srgbClr val="DD785E"/>
          </a:solidFill>
          <a:ln/>
        </p:spPr>
      </p:sp>
      <p:sp>
        <p:nvSpPr>
          <p:cNvPr id="17" name="Shape 14"/>
          <p:cNvSpPr/>
          <p:nvPr/>
        </p:nvSpPr>
        <p:spPr>
          <a:xfrm>
            <a:off x="1061264" y="5887403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DD785E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1234380" y="5990868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3</a:t>
            </a:r>
            <a:endParaRPr lang="en-US" sz="2700" dirty="0"/>
          </a:p>
        </p:txBody>
      </p:sp>
      <p:sp>
        <p:nvSpPr>
          <p:cNvPr id="19" name="Text 16"/>
          <p:cNvSpPr/>
          <p:nvPr/>
        </p:nvSpPr>
        <p:spPr>
          <a:xfrm>
            <a:off x="2696766" y="5856565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Sonuç İlanı</a:t>
            </a:r>
            <a:endParaRPr lang="en-US" sz="2250" dirty="0"/>
          </a:p>
        </p:txBody>
      </p:sp>
      <p:sp>
        <p:nvSpPr>
          <p:cNvPr id="20" name="Text 17"/>
          <p:cNvSpPr/>
          <p:nvPr/>
        </p:nvSpPr>
        <p:spPr>
          <a:xfrm>
            <a:off x="2696766" y="6367820"/>
            <a:ext cx="10964823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28 Haziran 2024'te açıklanacak.</a:t>
            </a:r>
            <a:endParaRPr lang="en-US" sz="1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21637" y="2974658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 Yeri ve Saati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4521637" y="434863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694753" y="445210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5323880" y="434863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İlk Oturum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5323880" y="4859893"/>
            <a:ext cx="3696772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09.30'da başlayacak.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9267468" y="434863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0002E"/>
          </a:solidFill>
          <a:ln w="30480">
            <a:solidFill>
              <a:srgbClr val="D7425E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440585" y="4452104"/>
            <a:ext cx="20919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2</a:t>
            </a:r>
            <a:endParaRPr lang="en-US" sz="2700" dirty="0"/>
          </a:p>
        </p:txBody>
      </p:sp>
      <p:sp>
        <p:nvSpPr>
          <p:cNvPr id="10" name="Text 7"/>
          <p:cNvSpPr/>
          <p:nvPr/>
        </p:nvSpPr>
        <p:spPr>
          <a:xfrm>
            <a:off x="10069711" y="434863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İkinci Oturum</a:t>
            </a:r>
            <a:endParaRPr lang="en-US" sz="2250" dirty="0"/>
          </a:p>
        </p:txBody>
      </p:sp>
      <p:sp>
        <p:nvSpPr>
          <p:cNvPr id="11" name="Text 8"/>
          <p:cNvSpPr/>
          <p:nvPr/>
        </p:nvSpPr>
        <p:spPr>
          <a:xfrm>
            <a:off x="10069711" y="4859893"/>
            <a:ext cx="3696772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11.30'da başlayacak.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2829639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 Oturumları</a:t>
            </a:r>
            <a:endParaRPr lang="en-US" sz="4550" dirty="0"/>
          </a:p>
        </p:txBody>
      </p:sp>
      <p:sp>
        <p:nvSpPr>
          <p:cNvPr id="3" name="Text 1"/>
          <p:cNvSpPr/>
          <p:nvPr/>
        </p:nvSpPr>
        <p:spPr>
          <a:xfrm>
            <a:off x="968693" y="4172783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Sözel Test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968693" y="4782741"/>
            <a:ext cx="604527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50 soru, 75 dakika.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7623810" y="4172783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Sayısal Test</a:t>
            </a:r>
            <a:endParaRPr lang="en-US" sz="2250" dirty="0"/>
          </a:p>
        </p:txBody>
      </p:sp>
      <p:sp>
        <p:nvSpPr>
          <p:cNvPr id="6" name="Text 4"/>
          <p:cNvSpPr/>
          <p:nvPr/>
        </p:nvSpPr>
        <p:spPr>
          <a:xfrm>
            <a:off x="7623810" y="4782741"/>
            <a:ext cx="604527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40 soru, 80 dakika.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2829639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Sınav Konuları</a:t>
            </a:r>
            <a:endParaRPr lang="en-US" sz="4550" dirty="0"/>
          </a:p>
        </p:txBody>
      </p:sp>
      <p:sp>
        <p:nvSpPr>
          <p:cNvPr id="3" name="Text 1"/>
          <p:cNvSpPr/>
          <p:nvPr/>
        </p:nvSpPr>
        <p:spPr>
          <a:xfrm>
            <a:off x="968693" y="4172783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Sözel Alan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968693" y="4782741"/>
            <a:ext cx="604527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Türkçe, Tarih, Din Kültürü, Yabancı Dil.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7623810" y="4172783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Sayısal Alan</a:t>
            </a:r>
            <a:endParaRPr lang="en-US" sz="2250" dirty="0"/>
          </a:p>
        </p:txBody>
      </p:sp>
      <p:sp>
        <p:nvSpPr>
          <p:cNvPr id="6" name="Text 4"/>
          <p:cNvSpPr/>
          <p:nvPr/>
        </p:nvSpPr>
        <p:spPr>
          <a:xfrm>
            <a:off x="7623810" y="4782741"/>
            <a:ext cx="604527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Matematik ve Fen Bilimleri.</a:t>
            </a:r>
            <a:endParaRPr lang="en-US" sz="1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2024-09-10T11:00:20Z</dcterms:created>
  <dcterms:modified xsi:type="dcterms:W3CDTF">2024-09-10T11:00:20Z</dcterms:modified>
</cp:coreProperties>
</file>